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  <p:sldMasterId id="2147483684" r:id="rId2"/>
    <p:sldMasterId id="2147483697" r:id="rId3"/>
  </p:sldMasterIdLst>
  <p:notesMasterIdLst>
    <p:notesMasterId r:id="rId12"/>
  </p:notesMasterIdLst>
  <p:handoutMasterIdLst>
    <p:handoutMasterId r:id="rId13"/>
  </p:handoutMasterIdLst>
  <p:sldIdLst>
    <p:sldId id="278" r:id="rId4"/>
    <p:sldId id="332" r:id="rId5"/>
    <p:sldId id="337" r:id="rId6"/>
    <p:sldId id="336" r:id="rId7"/>
    <p:sldId id="330" r:id="rId8"/>
    <p:sldId id="334" r:id="rId9"/>
    <p:sldId id="318" r:id="rId10"/>
    <p:sldId id="319" r:id="rId11"/>
  </p:sldIdLst>
  <p:sldSz cx="9144000" cy="6858000" type="screen4x3"/>
  <p:notesSz cx="6794500" cy="99822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61" userDrawn="1">
          <p15:clr>
            <a:srgbClr val="A4A3A4"/>
          </p15:clr>
        </p15:guide>
        <p15:guide id="2" pos="2139" userDrawn="1">
          <p15:clr>
            <a:srgbClr val="A4A3A4"/>
          </p15:clr>
        </p15:guide>
        <p15:guide id="3" orient="horz" pos="3143" userDrawn="1">
          <p15:clr>
            <a:srgbClr val="A4A3A4"/>
          </p15:clr>
        </p15:guide>
        <p15:guide id="4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9756" autoAdjust="0"/>
  </p:normalViewPr>
  <p:slideViewPr>
    <p:cSldViewPr showGuides="1">
      <p:cViewPr varScale="1">
        <p:scale>
          <a:sx n="88" d="100"/>
          <a:sy n="88" d="100"/>
        </p:scale>
        <p:origin x="133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1896" y="-96"/>
      </p:cViewPr>
      <p:guideLst>
        <p:guide orient="horz" pos="3161"/>
        <p:guide pos="2139"/>
        <p:guide orient="horz" pos="3143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6" y="0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D14A3-EDAD-46B4-B859-50C918E5405A}" type="datetimeFigureOut">
              <a:rPr lang="de-DE" smtClean="0"/>
              <a:t>21.06.2022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2" y="9481357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6" y="9481357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7475C-4070-461A-A63F-2F63845E5C6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0632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6" y="0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1BB63C-FD8E-42AA-AC49-A5BA61FD1B3F}" type="datetimeFigureOut">
              <a:rPr lang="de-DE" smtClean="0"/>
              <a:t>21.06.2022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49300"/>
            <a:ext cx="4991100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41545"/>
            <a:ext cx="5435600" cy="449199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81357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6" y="9481357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7FA9BF-671F-41CC-BE1D-BE033F04C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14166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FA9BF-671F-41CC-BE1D-BE033F04C9FD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8090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FA9BF-671F-41CC-BE1D-BE033F04C9FD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9041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FA9BF-671F-41CC-BE1D-BE033F04C9FD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5134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FA9BF-671F-41CC-BE1D-BE033F04C9FD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4644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FA9BF-671F-41CC-BE1D-BE033F04C9FD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4919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FA9BF-671F-41CC-BE1D-BE033F04C9FD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1236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FA9BF-671F-41CC-BE1D-BE033F04C9FD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9864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A7B7-DFD6-4162-B848-170267EEAB38}" type="datetime1">
              <a:rPr lang="de-DE" smtClean="0"/>
              <a:t>21.06.2022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5897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31A3A-5DB2-4E7B-8DC7-51CD0D7B459A}" type="datetime1">
              <a:rPr lang="de-DE" smtClean="0"/>
              <a:t>21.06.2022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4427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27033-C045-4075-934A-18FD07CA91AF}" type="datetime1">
              <a:rPr lang="de-DE" smtClean="0"/>
              <a:t>21.06.2022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2931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F72B1-63E0-40E1-B24D-1506492B38CD}" type="datetime1">
              <a:rPr lang="de-DE" smtClean="0"/>
              <a:t>21.06.2022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5019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219C-0691-4518-85A6-443B7CD1CCA8}" type="datetime1">
              <a:rPr lang="de-DE" smtClean="0"/>
              <a:t>21.06.2022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86264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59146-36A3-48A9-9BDA-739B85540656}" type="datetime1">
              <a:rPr lang="de-DE" smtClean="0"/>
              <a:t>21.06.2022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3979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4954-E27D-42F4-BF6B-DD28FE280E71}" type="datetime1">
              <a:rPr lang="de-DE" smtClean="0"/>
              <a:t>21.06.2022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828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45B5F-A1EE-40EE-8FED-58211867BDD2}" type="datetime1">
              <a:rPr lang="de-DE" smtClean="0"/>
              <a:t>21.06.2022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9777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AE008-A0F4-4125-B29D-160BB8FB38BB}" type="datetime1">
              <a:rPr lang="de-DE" smtClean="0"/>
              <a:t>21.06.2022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1300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58374-8F8E-4D03-A35F-33661143FE39}" type="datetime1">
              <a:rPr lang="de-DE" smtClean="0"/>
              <a:t>21.06.2022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84456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2157E-C231-4089-ABFB-99AAE4BDBD6B}" type="datetime1">
              <a:rPr lang="de-DE" smtClean="0"/>
              <a:t>21.06.2022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0039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B60F-57E9-486B-B33E-48B08E0592A5}" type="datetime1">
              <a:rPr lang="de-DE" smtClean="0"/>
              <a:t>21.06.2022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22183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225D-3443-439A-B9BB-CBC880E7CCC7}" type="datetime1">
              <a:rPr lang="de-DE" smtClean="0"/>
              <a:t>21.06.2022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20125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EC259-3AB1-4CC2-A3B9-E991EB407B97}" type="datetime1">
              <a:rPr lang="de-DE" smtClean="0"/>
              <a:t>21.06.2022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02963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1E43E-151C-464A-B6B2-F539F49EC975}" type="datetime1">
              <a:rPr lang="de-DE" smtClean="0"/>
              <a:t>21.06.2022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39732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A9CD2-B2AC-488A-8A86-66EF75C629EB}" type="datetime1">
              <a:rPr lang="de-DE" smtClean="0"/>
              <a:t>21.06.2022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74028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DCA87-B9D5-426C-9577-0D602DF5CB76}" type="datetime1">
              <a:rPr lang="de-DE" smtClean="0"/>
              <a:t>21.06.2022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47118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DAFF-1BA4-46D2-8C47-7A8CD0B58896}" type="datetime1">
              <a:rPr lang="de-DE" smtClean="0"/>
              <a:t>21.06.2022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55685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9BA6-CABE-47B4-9D10-39BAB1EFBADB}" type="datetime1">
              <a:rPr lang="de-DE" smtClean="0"/>
              <a:t>21.06.2022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103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1BD9-1D1A-48CA-BC69-353A5406E419}" type="datetime1">
              <a:rPr lang="de-DE" smtClean="0"/>
              <a:t>21.06.2022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76342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9EAD9-1D3B-4DFA-868C-B6036F9C832A}" type="datetime1">
              <a:rPr lang="de-DE" smtClean="0"/>
              <a:t>21.06.2022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12311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0B7D-5237-4E6F-8962-6EF0BBD7A9EB}" type="datetime1">
              <a:rPr lang="de-DE" smtClean="0"/>
              <a:t>21.06.2022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9196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E0DF5-DA38-4274-A9BA-D31CAB8C35CD}" type="datetime1">
              <a:rPr lang="de-DE" smtClean="0"/>
              <a:t>21.06.2022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0012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F123-787B-4FC0-9A85-FAA67FDA4C6A}" type="datetime1">
              <a:rPr lang="de-DE" smtClean="0"/>
              <a:t>21.06.2022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4614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730DF-AD86-4147-9A8B-DEB76E31DE2A}" type="datetime1">
              <a:rPr lang="de-DE" smtClean="0"/>
              <a:t>21.06.2022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81638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D15F8-85E5-4463-BDE6-5EFC9A57CE95}" type="datetime1">
              <a:rPr lang="de-DE" smtClean="0"/>
              <a:t>21.06.2022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9287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E369-28D6-41A3-8142-51D703C000C7}" type="datetime1">
              <a:rPr lang="de-DE" smtClean="0"/>
              <a:t>21.06.2022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77662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A8C0E-B972-4F48-AEEC-C960659F1DD7}" type="datetime1">
              <a:rPr lang="de-DE" smtClean="0"/>
              <a:t>21.06.2022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0208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D8D8-37BF-47D8-AABF-048C5679704B}" type="datetime1">
              <a:rPr lang="de-DE" smtClean="0"/>
              <a:t>21.06.2022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031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189C8-08FD-4F13-99D3-50CE64B92972}" type="datetime1">
              <a:rPr lang="de-DE" smtClean="0"/>
              <a:t>21.06.2022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106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64C7-E0BE-4C2D-BA4C-32E87252061A}" type="datetime1">
              <a:rPr lang="de-DE" smtClean="0"/>
              <a:t>21.06.2022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7435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F5F1B-6F6B-46A2-83FD-2B91721140B3}" type="datetime1">
              <a:rPr lang="de-DE" smtClean="0"/>
              <a:t>21.06.2022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9107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FF46-0C2F-47CE-840F-F9918E214D10}" type="datetime1">
              <a:rPr lang="de-DE" smtClean="0"/>
              <a:t>21.06.2022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920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52713-6BEB-4EE6-B76E-9ECF721B318A}" type="datetime1">
              <a:rPr lang="de-DE" smtClean="0"/>
              <a:t>21.06.2022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KOMPETENZ.PRAXIS.ZUKUNFT.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971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59606-9300-47C5-831F-51ACB1B2DEEF}" type="datetime1">
              <a:rPr lang="de-DE" smtClean="0"/>
              <a:t>21.06.2022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KOMPETENZ.PRAXIS.ZUKUNFT.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A873C-EBD3-4EE9-8EC6-636A79C78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1902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FC7DD-9DAD-4E0A-9AB9-BF57FAD33AD1}" type="datetime1">
              <a:rPr lang="de-DE" smtClean="0"/>
              <a:t>21.06.2022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KOMPETENZ.PRAXIS.ZUKUNFT.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62812-5B01-4C21-B2E4-0A605548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0571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65810-5B51-4162-AA6D-B9725874BE6A}" type="datetime1">
              <a:rPr lang="de-DE" smtClean="0"/>
              <a:t>21.06.2022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KOMPETENZ.PRAXIS.ZUKUNFT.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6770E-923E-4EE8-89B9-6A40D375C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1851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www.befragungen.ovgu.de/evaluation_kompas/?q=RT_MD" TargetMode="Externa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2" t="-1" r="-70" b="-1"/>
          <a:stretch/>
        </p:blipFill>
        <p:spPr>
          <a:xfrm>
            <a:off x="-3984" y="-10983"/>
            <a:ext cx="9144001" cy="686898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74497"/>
            <a:ext cx="9150971" cy="1610887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267744" y="1556792"/>
            <a:ext cx="6624736" cy="5040560"/>
          </a:xfrm>
        </p:spPr>
        <p:txBody>
          <a:bodyPr>
            <a:noAutofit/>
          </a:bodyPr>
          <a:lstStyle/>
          <a:p>
            <a:pPr algn="r"/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Herzlich </a:t>
            </a:r>
            <a:r>
              <a:rPr lang="de-D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Willkommen</a:t>
            </a:r>
          </a:p>
          <a:p>
            <a:pPr algn="r"/>
            <a:r>
              <a:rPr lang="de-D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zum Regionaltreffen </a:t>
            </a:r>
            <a:endParaRPr lang="de-DE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für </a:t>
            </a:r>
            <a:r>
              <a:rPr lang="de-D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Ärzt:innen 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Weiterbildung</a:t>
            </a:r>
          </a:p>
          <a:p>
            <a:pPr algn="r"/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aus </a:t>
            </a:r>
            <a:r>
              <a:rPr lang="de-D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Magdeburg</a:t>
            </a:r>
            <a:endParaRPr lang="de-DE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22. Juni 2022</a:t>
            </a:r>
          </a:p>
          <a:p>
            <a:pPr algn="r"/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18.00 – 20.30 Uhr</a:t>
            </a:r>
          </a:p>
          <a:p>
            <a:pPr algn="r"/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Katrin Mensing</a:t>
            </a:r>
          </a:p>
          <a:p>
            <a:pPr algn="r"/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27222"/>
            <a:ext cx="2160239" cy="640202"/>
          </a:xfrm>
          <a:prstGeom prst="rect">
            <a:avLst/>
          </a:prstGeom>
        </p:spPr>
      </p:pic>
      <p:sp>
        <p:nvSpPr>
          <p:cNvPr id="2" name="AutoShape 2" descr="980 Herz kostenlose clipart | Public Domain Vektor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980 Herz kostenlose clipart | Public Domain Vektore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276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369289"/>
            <a:ext cx="6408712" cy="9714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3300" b="1" dirty="0">
                <a:solidFill>
                  <a:srgbClr val="FFCC00"/>
                </a:solidFill>
                <a:cs typeface="Arial" panose="020B0604020202020204" pitchFamily="34" charset="0"/>
              </a:rPr>
              <a:t>Fortbildungspunkte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7009" y="1303970"/>
            <a:ext cx="8423428" cy="4357278"/>
          </a:xfrm>
        </p:spPr>
        <p:txBody>
          <a:bodyPr>
            <a:no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Bitte nehmen Sie im Anschluss an unserer </a:t>
            </a:r>
            <a:r>
              <a:rPr 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Online-Evaluation</a:t>
            </a: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teil. Dort können Sie auch Ihre </a:t>
            </a:r>
            <a:r>
              <a:rPr 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Fortbildungsnummer</a:t>
            </a: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hinterlegen, so dass wir Ihnen die Punkte in den nächsten Tagen gutschreiben können.</a:t>
            </a:r>
            <a:endParaRPr lang="de-DE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de-DE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Ihre Teilnahmebescheinigung schicken wir Ihnen </a:t>
            </a:r>
            <a:r>
              <a:rPr lang="de-DE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auf Wunsch </a:t>
            </a: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nur noch elektronisch zu. Bitte teilen Sie uns dafür Ihre E-Mail-Adresse am Ende der Evaluation mit!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de-DE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143250" lvl="8" indent="0" algn="r">
              <a:buNone/>
            </a:pPr>
            <a:r>
              <a:rPr lang="de-DE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Vielen Dank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!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68065"/>
            <a:ext cx="9144000" cy="161731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492" y="404664"/>
            <a:ext cx="2160240" cy="640203"/>
          </a:xfrm>
          <a:prstGeom prst="rect">
            <a:avLst/>
          </a:prstGeom>
        </p:spPr>
      </p:pic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147656"/>
            <a:ext cx="3024336" cy="710344"/>
          </a:xfrm>
        </p:spPr>
        <p:txBody>
          <a:bodyPr/>
          <a:lstStyle/>
          <a:p>
            <a:pPr algn="l"/>
            <a:r>
              <a:rPr lang="de-DE" sz="1800" dirty="0">
                <a:solidFill>
                  <a:schemeClr val="bg1"/>
                </a:solidFill>
              </a:rPr>
              <a:t>KOMPETENZ.PRAXIS.ZUKUNFT.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2363ADF-CBDB-49ED-9B7A-75122996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408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369289"/>
            <a:ext cx="6408712" cy="9714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3300" b="1" dirty="0" smtClean="0">
                <a:solidFill>
                  <a:srgbClr val="FFCC00"/>
                </a:solidFill>
                <a:cs typeface="Arial" panose="020B0604020202020204" pitchFamily="34" charset="0"/>
              </a:rPr>
              <a:t>Aktuelles</a:t>
            </a:r>
            <a:endParaRPr lang="de-DE" sz="3300" b="1" dirty="0">
              <a:solidFill>
                <a:srgbClr val="FFCC00"/>
              </a:solidFill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052736"/>
            <a:ext cx="8712967" cy="4357278"/>
          </a:xfrm>
        </p:spPr>
        <p:txBody>
          <a:bodyPr>
            <a:noAutofit/>
          </a:bodyPr>
          <a:lstStyle/>
          <a:p>
            <a:pPr marL="0" lvl="1" indent="0">
              <a:buNone/>
            </a:pP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Bitte registrieren Sie sich, 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soweit noch nicht </a:t>
            </a: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erfolgt, als Arzt/Ärztin in Weiterbildung, auf unserer KOMPAS-Internetseite unter</a:t>
            </a:r>
          </a:p>
          <a:p>
            <a:pPr marL="0" lvl="1" indent="0">
              <a:buNone/>
            </a:pPr>
            <a:endParaRPr lang="de-DE" sz="1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00050" lvl="2" indent="0">
              <a:buNone/>
            </a:pPr>
            <a:r>
              <a:rPr lang="de-DE" sz="2200" dirty="0" smtClean="0">
                <a:solidFill>
                  <a:srgbClr val="FF0000"/>
                </a:solidFill>
              </a:rPr>
              <a:t>		</a:t>
            </a:r>
            <a:r>
              <a:rPr lang="de-DE" b="1" dirty="0" smtClean="0">
                <a:solidFill>
                  <a:srgbClr val="FF0000"/>
                </a:solidFill>
              </a:rPr>
              <a:t>www.kompas-weiterbildung.de</a:t>
            </a:r>
            <a:endParaRPr lang="de-DE" b="1" dirty="0">
              <a:solidFill>
                <a:srgbClr val="FF0000"/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Ab Anfang 2023 werden alle KOMPAS-Einladungen zu Regionaltreffen o.ä. nicht mehr per E-Mail, sondern ausschließlich über die KOMPAS-Internetseite verschickt!</a:t>
            </a:r>
          </a:p>
          <a:p>
            <a:pPr marL="1314450" lvl="4" indent="0">
              <a:buNone/>
            </a:pPr>
            <a:endParaRPr lang="de-DE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lvl="1" indent="0">
              <a:buNone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lvl="1" indent="-342900"/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00050" lvl="2" indent="0">
              <a:buNone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200" b="1" dirty="0">
                <a:solidFill>
                  <a:srgbClr val="FF0000"/>
                </a:solidFill>
              </a:rPr>
              <a:t>	</a:t>
            </a:r>
            <a:endParaRPr lang="de-DE" sz="2200" b="1" dirty="0">
              <a:solidFill>
                <a:srgbClr val="FF0000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40681"/>
            <a:ext cx="9144000" cy="161731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492" y="404664"/>
            <a:ext cx="2160240" cy="640203"/>
          </a:xfrm>
          <a:prstGeom prst="rect">
            <a:avLst/>
          </a:prstGeom>
        </p:spPr>
      </p:pic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147656"/>
            <a:ext cx="3024336" cy="710344"/>
          </a:xfrm>
        </p:spPr>
        <p:txBody>
          <a:bodyPr/>
          <a:lstStyle/>
          <a:p>
            <a:pPr algn="l"/>
            <a:r>
              <a:rPr lang="de-DE" sz="1800" dirty="0">
                <a:solidFill>
                  <a:schemeClr val="bg1"/>
                </a:solidFill>
              </a:rPr>
              <a:t>KOMPETENZ.PRAXIS.ZUKUNFT.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7B0DD65-BCD6-4463-87A8-A86E0FBCB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689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369289"/>
            <a:ext cx="6408712" cy="9714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3300" b="1" dirty="0" smtClean="0">
                <a:solidFill>
                  <a:srgbClr val="FFCC00"/>
                </a:solidFill>
                <a:cs typeface="Arial" panose="020B0604020202020204" pitchFamily="34" charset="0"/>
              </a:rPr>
              <a:t>Aktuelle Termine</a:t>
            </a:r>
            <a:endParaRPr lang="de-DE" sz="3300" b="1" dirty="0">
              <a:solidFill>
                <a:srgbClr val="FFCC00"/>
              </a:solidFill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7008" y="1052736"/>
            <a:ext cx="8659487" cy="4357278"/>
          </a:xfrm>
        </p:spPr>
        <p:txBody>
          <a:bodyPr>
            <a:noAutofit/>
          </a:bodyPr>
          <a:lstStyle/>
          <a:p>
            <a:pPr marL="0" lvl="1" indent="0">
              <a:buNone/>
            </a:pP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Der nächste 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KOSTA/KOMPAS-Seminartag </a:t>
            </a: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findet am Freitag, </a:t>
            </a:r>
            <a:r>
              <a:rPr lang="de-DE" sz="2400" b="1" u="sng" dirty="0" smtClean="0">
                <a:solidFill>
                  <a:srgbClr val="FF0000"/>
                </a:solidFill>
              </a:rPr>
              <a:t>16.09.2022</a:t>
            </a: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von 09.00 bis 15.45 Uhr statt.   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de-DE" sz="2400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Format:</a:t>
            </a: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Präsenzverstaltung in der KVSA mit anschließendem Grillfest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de-DE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de-DE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Voraussichtliche Themen u.a.</a:t>
            </a:r>
            <a:r>
              <a:rPr lang="de-DE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 marL="742950" lvl="2" indent="-342900"/>
            <a:r>
              <a:rPr lang="de-DE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Aktuelles für die Praxistätigkeit</a:t>
            </a:r>
          </a:p>
          <a:p>
            <a:pPr marL="742950" lvl="2" indent="-342900"/>
            <a:r>
              <a:rPr lang="de-DE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Demenz/Parkinson</a:t>
            </a:r>
          </a:p>
          <a:p>
            <a:pPr marL="742950" lvl="2" indent="-342900"/>
            <a:r>
              <a:rPr lang="de-DE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Rehabilitation/Unterstützung im Alter</a:t>
            </a:r>
          </a:p>
          <a:p>
            <a:pPr marL="0" lvl="1" indent="0">
              <a:buNone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lvl="1" indent="-342900"/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00050" lvl="2" indent="0">
              <a:buNone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200" b="1" dirty="0">
                <a:solidFill>
                  <a:srgbClr val="FF0000"/>
                </a:solidFill>
              </a:rPr>
              <a:t>	</a:t>
            </a:r>
            <a:endParaRPr lang="de-DE" sz="2200" b="1" dirty="0">
              <a:solidFill>
                <a:srgbClr val="FF0000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40681"/>
            <a:ext cx="9144000" cy="161731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492" y="404664"/>
            <a:ext cx="2160240" cy="640203"/>
          </a:xfrm>
          <a:prstGeom prst="rect">
            <a:avLst/>
          </a:prstGeom>
        </p:spPr>
      </p:pic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147656"/>
            <a:ext cx="3024336" cy="710344"/>
          </a:xfrm>
        </p:spPr>
        <p:txBody>
          <a:bodyPr/>
          <a:lstStyle/>
          <a:p>
            <a:pPr algn="l"/>
            <a:r>
              <a:rPr lang="de-DE" sz="1800" dirty="0">
                <a:solidFill>
                  <a:schemeClr val="bg1"/>
                </a:solidFill>
              </a:rPr>
              <a:t>KOMPETENZ.PRAXIS.ZUKUNFT.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7B0DD65-BCD6-4463-87A8-A86E0FBCB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590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39025"/>
            <a:ext cx="6408712" cy="9714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3300" b="1" dirty="0" smtClean="0">
                <a:solidFill>
                  <a:srgbClr val="FFCC00"/>
                </a:solidFill>
                <a:cs typeface="Arial" panose="020B0604020202020204" pitchFamily="34" charset="0"/>
              </a:rPr>
              <a:t>Impulsvortrag </a:t>
            </a:r>
            <a:endParaRPr lang="de-DE" sz="3300" b="1" dirty="0">
              <a:solidFill>
                <a:srgbClr val="FFCC00"/>
              </a:solidFill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1052736"/>
            <a:ext cx="8423428" cy="5184576"/>
          </a:xfrm>
        </p:spPr>
        <p:txBody>
          <a:bodyPr>
            <a:noAutofit/>
          </a:bodyPr>
          <a:lstStyle/>
          <a:p>
            <a:pPr marL="0" lvl="1" indent="0" algn="ctr">
              <a:buNone/>
            </a:pPr>
            <a:endParaRPr lang="de-DE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lvl="1" indent="0" algn="ctr">
              <a:buNone/>
            </a:pPr>
            <a:endParaRPr lang="de-DE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lvl="1" indent="0" algn="ctr">
              <a:spcBef>
                <a:spcPts val="0"/>
              </a:spcBef>
              <a:buNone/>
            </a:pPr>
            <a:r>
              <a:rPr lang="de-DE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„Aktuelles aus der Berufspolitik und </a:t>
            </a:r>
          </a:p>
          <a:p>
            <a:pPr marL="0" lvl="1" indent="0" algn="ctr">
              <a:spcBef>
                <a:spcPts val="0"/>
              </a:spcBef>
              <a:buNone/>
            </a:pPr>
            <a:r>
              <a:rPr lang="de-DE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Tipps für die </a:t>
            </a:r>
            <a:r>
              <a:rPr lang="de-DE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</a:t>
            </a:r>
            <a:r>
              <a:rPr lang="de-DE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acharztprüfung und Niederlassung“</a:t>
            </a:r>
            <a:endParaRPr lang="de-DE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lvl="1" indent="0" algn="ctr">
              <a:spcBef>
                <a:spcPts val="0"/>
              </a:spcBef>
              <a:buNone/>
            </a:pPr>
            <a:endParaRPr lang="en-US" sz="26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lvl="1" indent="0" algn="ctr">
              <a:spcBef>
                <a:spcPts val="0"/>
              </a:spcBef>
              <a:buNone/>
            </a:pPr>
            <a:endParaRPr lang="en-US" sz="26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lvl="1" indent="0" algn="ctr">
              <a:spcBef>
                <a:spcPts val="0"/>
              </a:spcBef>
              <a:buNone/>
            </a:pPr>
            <a:r>
              <a:rPr lang="de-D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Frau Dr. med. Elisa Tetschke</a:t>
            </a:r>
          </a:p>
          <a:p>
            <a:pPr marL="0" lvl="1" indent="0" algn="ctr">
              <a:buNone/>
            </a:pP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Fachärztin für Allgemeinmedizin, Magdeburg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lvl="1" indent="0" algn="ctr">
              <a:buNone/>
            </a:pP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lvl="1" indent="0" algn="ctr">
              <a:buNone/>
            </a:pPr>
            <a:r>
              <a:rPr lang="en-US" sz="2400" dirty="0" smtClean="0"/>
              <a:t> </a:t>
            </a: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68065"/>
            <a:ext cx="9144000" cy="161731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492" y="404664"/>
            <a:ext cx="2160240" cy="640203"/>
          </a:xfrm>
          <a:prstGeom prst="rect">
            <a:avLst/>
          </a:prstGeom>
        </p:spPr>
      </p:pic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147656"/>
            <a:ext cx="3024336" cy="710344"/>
          </a:xfrm>
        </p:spPr>
        <p:txBody>
          <a:bodyPr/>
          <a:lstStyle/>
          <a:p>
            <a:pPr algn="l"/>
            <a:r>
              <a:rPr lang="de-DE" sz="1800" dirty="0">
                <a:solidFill>
                  <a:schemeClr val="bg1"/>
                </a:solidFill>
              </a:rPr>
              <a:t>KOMPETENZ.PRAXIS.ZUKUNFT.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E900F5D-B77F-4286-A48A-965BD1321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047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39025"/>
            <a:ext cx="6408712" cy="9714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3300" b="1" dirty="0">
                <a:solidFill>
                  <a:srgbClr val="FFCC00"/>
                </a:solidFill>
                <a:cs typeface="Arial" panose="020B0604020202020204" pitchFamily="34" charset="0"/>
              </a:rPr>
              <a:t>Und zum Schluss…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68065"/>
            <a:ext cx="9144000" cy="161731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492" y="404664"/>
            <a:ext cx="2160240" cy="640203"/>
          </a:xfrm>
          <a:prstGeom prst="rect">
            <a:avLst/>
          </a:prstGeom>
        </p:spPr>
      </p:pic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147656"/>
            <a:ext cx="3024336" cy="710344"/>
          </a:xfrm>
        </p:spPr>
        <p:txBody>
          <a:bodyPr/>
          <a:lstStyle/>
          <a:p>
            <a:pPr algn="l"/>
            <a:r>
              <a:rPr lang="de-DE" sz="1800" dirty="0">
                <a:solidFill>
                  <a:schemeClr val="bg1"/>
                </a:solidFill>
              </a:rPr>
              <a:t>KOMPETENZ.PRAXIS.ZUKUNFT.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9C17EAD-8EFE-4210-ACAC-454274AA3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6</a:t>
            </a:fld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>
          <a:xfrm>
            <a:off x="191466" y="1577703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endParaRPr lang="de-DE" sz="2000" dirty="0"/>
          </a:p>
        </p:txBody>
      </p:sp>
      <p:sp>
        <p:nvSpPr>
          <p:cNvPr id="3" name="Textfeld 2"/>
          <p:cNvSpPr txBox="1"/>
          <p:nvPr/>
        </p:nvSpPr>
        <p:spPr>
          <a:xfrm>
            <a:off x="1115616" y="4725144"/>
            <a:ext cx="71287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Bitte nehmen Sie an unserer Online-Evaluation teil und sichern Sie sich Ihre Fortbildungspunkte!</a:t>
            </a:r>
            <a:endParaRPr lang="de-DE" sz="2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591813"/>
              </p:ext>
            </p:extLst>
          </p:nvPr>
        </p:nvGraphicFramePr>
        <p:xfrm>
          <a:off x="338879" y="1736912"/>
          <a:ext cx="8682266" cy="396240"/>
        </p:xfrm>
        <a:graphic>
          <a:graphicData uri="http://schemas.openxmlformats.org/drawingml/2006/table">
            <a:tbl>
              <a:tblPr/>
              <a:tblGrid>
                <a:gridCol w="86882">
                  <a:extLst>
                    <a:ext uri="{9D8B030D-6E8A-4147-A177-3AD203B41FA5}">
                      <a16:colId xmlns:a16="http://schemas.microsoft.com/office/drawing/2014/main" val="3857144454"/>
                    </a:ext>
                  </a:extLst>
                </a:gridCol>
                <a:gridCol w="8595384">
                  <a:extLst>
                    <a:ext uri="{9D8B030D-6E8A-4147-A177-3AD203B41FA5}">
                      <a16:colId xmlns:a16="http://schemas.microsoft.com/office/drawing/2014/main" val="1262007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de-DE" sz="2400"/>
                    </a:p>
                  </a:txBody>
                  <a:tcPr marL="15240" marR="15240" marT="15240" marB="152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hlinkClick r:id="rId5"/>
                        </a:rPr>
                        <a:t>https://www.befragungen.ovgu.de/evaluation_kompas/?q=RT_MD</a:t>
                      </a:r>
                      <a:endParaRPr lang="de-DE" sz="2400" dirty="0"/>
                    </a:p>
                  </a:txBody>
                  <a:tcPr marL="15240" marR="15240" marT="15240" marB="152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2206555"/>
                  </a:ext>
                </a:extLst>
              </a:tr>
            </a:tbl>
          </a:graphicData>
        </a:graphic>
      </p:graphicFrame>
      <p:pic>
        <p:nvPicPr>
          <p:cNvPr id="10" name="Grafi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4287" y="2652712"/>
            <a:ext cx="149542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04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39025"/>
            <a:ext cx="6408712" cy="9714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3300" b="1" dirty="0">
                <a:solidFill>
                  <a:srgbClr val="FFCC00"/>
                </a:solidFill>
                <a:cs typeface="Arial" panose="020B0604020202020204" pitchFamily="34" charset="0"/>
              </a:rPr>
              <a:t>Abschluss und Ausblick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7008" y="1231962"/>
            <a:ext cx="8587479" cy="4357278"/>
          </a:xfrm>
        </p:spPr>
        <p:txBody>
          <a:bodyPr>
            <a:no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de-DE" sz="2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Welche Fragen haben Sie?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de-DE" sz="2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de-DE" sz="2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Ausblick </a:t>
            </a:r>
            <a:r>
              <a:rPr lang="de-DE" sz="2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(nächstes Treffen?) -&gt; Vorschlag: </a:t>
            </a:r>
            <a:r>
              <a:rPr lang="de-DE" sz="23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20.07.2022</a:t>
            </a:r>
            <a:r>
              <a:rPr lang="de-DE" sz="2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als Präsenzveranstaltung </a:t>
            </a:r>
            <a:r>
              <a:rPr lang="de-DE" sz="2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möglich (Raum ist reserviert)</a:t>
            </a:r>
            <a:endParaRPr lang="de-DE" sz="23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lvl="1" indent="0">
              <a:buNone/>
            </a:pPr>
            <a:endParaRPr lang="de-DE" sz="23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Thema? </a:t>
            </a:r>
          </a:p>
          <a:p>
            <a:pPr marL="0" lvl="1" indent="0">
              <a:buNone/>
            </a:pPr>
            <a:endParaRPr lang="de-DE" sz="23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40681"/>
            <a:ext cx="9180512" cy="161731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492" y="404664"/>
            <a:ext cx="2160240" cy="640203"/>
          </a:xfrm>
          <a:prstGeom prst="rect">
            <a:avLst/>
          </a:prstGeom>
        </p:spPr>
      </p:pic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147656"/>
            <a:ext cx="3024336" cy="710344"/>
          </a:xfrm>
        </p:spPr>
        <p:txBody>
          <a:bodyPr/>
          <a:lstStyle/>
          <a:p>
            <a:pPr algn="l"/>
            <a:r>
              <a:rPr lang="de-DE" sz="1800" dirty="0">
                <a:solidFill>
                  <a:schemeClr val="bg1"/>
                </a:solidFill>
              </a:rPr>
              <a:t>KOMPETENZ.PRAXIS.ZUKUNFT.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0D3C6C7-9030-424D-8F1D-66E099AA2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24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39025"/>
            <a:ext cx="6408712" cy="9714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3300" b="1" dirty="0">
                <a:solidFill>
                  <a:srgbClr val="FFCC00"/>
                </a:solidFill>
                <a:cs typeface="Arial" panose="020B0604020202020204" pitchFamily="34" charset="0"/>
              </a:rPr>
              <a:t>Und zum Schluss…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7009" y="1231962"/>
            <a:ext cx="8423428" cy="4357278"/>
          </a:xfrm>
        </p:spPr>
        <p:txBody>
          <a:bodyPr>
            <a:no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lvl="1" indent="0" algn="ctr">
              <a:buNone/>
            </a:pPr>
            <a:endParaRPr lang="de-DE" sz="2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lvl="1" indent="0" algn="ctr">
              <a:buNone/>
            </a:pPr>
            <a:endParaRPr lang="de-DE" sz="2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lvl="1" indent="0" algn="ctr">
              <a:buNone/>
            </a:pPr>
            <a:r>
              <a:rPr lang="de-DE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Vielen Dank für Ihre </a:t>
            </a:r>
            <a:r>
              <a:rPr lang="de-DE" sz="2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Teilnahme</a:t>
            </a:r>
            <a:r>
              <a:rPr lang="de-DE" sz="26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0" lvl="1" indent="0" algn="ctr">
              <a:buNone/>
            </a:pPr>
            <a:r>
              <a:rPr lang="de-DE" sz="26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Bleiben </a:t>
            </a:r>
            <a:r>
              <a:rPr lang="de-DE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Sie gesund!</a:t>
            </a:r>
          </a:p>
          <a:p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68065"/>
            <a:ext cx="9144000" cy="161731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492" y="404664"/>
            <a:ext cx="2160240" cy="640203"/>
          </a:xfrm>
          <a:prstGeom prst="rect">
            <a:avLst/>
          </a:prstGeom>
        </p:spPr>
      </p:pic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147656"/>
            <a:ext cx="3024336" cy="710344"/>
          </a:xfrm>
        </p:spPr>
        <p:txBody>
          <a:bodyPr/>
          <a:lstStyle/>
          <a:p>
            <a:pPr algn="l"/>
            <a:r>
              <a:rPr lang="de-DE" sz="1800" dirty="0">
                <a:solidFill>
                  <a:schemeClr val="bg1"/>
                </a:solidFill>
              </a:rPr>
              <a:t>KOMPETENZ.PRAXIS.ZUKUNFT.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9C17EAD-8EFE-4210-ACAC-454274AA3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A873C-EBD3-4EE9-8EC6-636A79C78AC7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7994330"/>
      </p:ext>
    </p:extLst>
  </p:cSld>
  <p:clrMapOvr>
    <a:masterClrMapping/>
  </p:clrMapOvr>
</p:sld>
</file>

<file path=ppt/theme/theme1.xml><?xml version="1.0" encoding="utf-8"?>
<a:theme xmlns:a="http://schemas.openxmlformats.org/drawingml/2006/main" name="KOMPAS_VorlagePP_1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KOMPAS_VorlagePP_1</Template>
  <TotalTime>0</TotalTime>
  <Words>288</Words>
  <Application>Microsoft Office PowerPoint</Application>
  <PresentationFormat>Bildschirmpräsentation (4:3)</PresentationFormat>
  <Paragraphs>89</Paragraphs>
  <Slides>8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KOMPAS_VorlagePP_1</vt:lpstr>
      <vt:lpstr>Benutzerdefiniertes Design</vt:lpstr>
      <vt:lpstr>1_Benutzerdefiniertes Design</vt:lpstr>
      <vt:lpstr>PowerPoint-Präsentation</vt:lpstr>
      <vt:lpstr>Fortbildungspunkte</vt:lpstr>
      <vt:lpstr>Aktuelles</vt:lpstr>
      <vt:lpstr>Aktuelle Termine</vt:lpstr>
      <vt:lpstr>Impulsvortrag </vt:lpstr>
      <vt:lpstr>Und zum Schluss…</vt:lpstr>
      <vt:lpstr>Abschluss und Ausblick</vt:lpstr>
      <vt:lpstr>Und zum Schluss…</vt:lpstr>
    </vt:vector>
  </TitlesOfParts>
  <Company>KVSA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Cathleen Irps</dc:creator>
  <cp:lastModifiedBy>Irps, Cathleen</cp:lastModifiedBy>
  <cp:revision>475</cp:revision>
  <cp:lastPrinted>2020-11-13T08:51:47Z</cp:lastPrinted>
  <dcterms:created xsi:type="dcterms:W3CDTF">2018-01-05T09:44:28Z</dcterms:created>
  <dcterms:modified xsi:type="dcterms:W3CDTF">2022-06-21T06:23:43Z</dcterms:modified>
</cp:coreProperties>
</file>