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3" r:id="rId5"/>
    <p:sldMasterId id="2147483668" r:id="rId6"/>
  </p:sldMasterIdLst>
  <p:notesMasterIdLst>
    <p:notesMasterId r:id="rId45"/>
  </p:notesMasterIdLst>
  <p:handoutMasterIdLst>
    <p:handoutMasterId r:id="rId46"/>
  </p:handoutMasterIdLst>
  <p:sldIdLst>
    <p:sldId id="815" r:id="rId7"/>
    <p:sldId id="803" r:id="rId8"/>
    <p:sldId id="835" r:id="rId9"/>
    <p:sldId id="796" r:id="rId10"/>
    <p:sldId id="840" r:id="rId11"/>
    <p:sldId id="805" r:id="rId12"/>
    <p:sldId id="825" r:id="rId13"/>
    <p:sldId id="832" r:id="rId14"/>
    <p:sldId id="833" r:id="rId15"/>
    <p:sldId id="831" r:id="rId16"/>
    <p:sldId id="842" r:id="rId17"/>
    <p:sldId id="850" r:id="rId18"/>
    <p:sldId id="764" r:id="rId19"/>
    <p:sldId id="846" r:id="rId20"/>
    <p:sldId id="836" r:id="rId21"/>
    <p:sldId id="780" r:id="rId22"/>
    <p:sldId id="650" r:id="rId23"/>
    <p:sldId id="847" r:id="rId24"/>
    <p:sldId id="656" r:id="rId25"/>
    <p:sldId id="848" r:id="rId26"/>
    <p:sldId id="849" r:id="rId27"/>
    <p:sldId id="673" r:id="rId28"/>
    <p:sldId id="824" r:id="rId29"/>
    <p:sldId id="829" r:id="rId30"/>
    <p:sldId id="830" r:id="rId31"/>
    <p:sldId id="667" r:id="rId32"/>
    <p:sldId id="837" r:id="rId33"/>
    <p:sldId id="666" r:id="rId34"/>
    <p:sldId id="817" r:id="rId35"/>
    <p:sldId id="838" r:id="rId36"/>
    <p:sldId id="839" r:id="rId37"/>
    <p:sldId id="841" r:id="rId38"/>
    <p:sldId id="843" r:id="rId39"/>
    <p:sldId id="844" r:id="rId40"/>
    <p:sldId id="845" r:id="rId41"/>
    <p:sldId id="800" r:id="rId42"/>
    <p:sldId id="809" r:id="rId43"/>
    <p:sldId id="851" r:id="rId44"/>
  </p:sldIdLst>
  <p:sldSz cx="9906000" cy="6858000" type="A4"/>
  <p:notesSz cx="10234613" cy="7102475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de-DE"/>
    </a:defPPr>
    <a:lvl1pPr algn="l" rtl="0" eaLnBrk="0" fontAlgn="base" hangingPunct="0">
      <a:spcBef>
        <a:spcPct val="50000"/>
      </a:spcBef>
      <a:spcAft>
        <a:spcPct val="0"/>
      </a:spcAft>
      <a:defRPr sz="22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22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22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22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22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2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2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2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2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">
          <p15:clr>
            <a:srgbClr val="A4A3A4"/>
          </p15:clr>
        </p15:guide>
        <p15:guide id="2" orient="horz" pos="771">
          <p15:clr>
            <a:srgbClr val="A4A3A4"/>
          </p15:clr>
        </p15:guide>
        <p15:guide id="3" orient="horz" pos="1177">
          <p15:clr>
            <a:srgbClr val="A4A3A4"/>
          </p15:clr>
        </p15:guide>
        <p15:guide id="4" orient="horz" pos="3294" userDrawn="1">
          <p15:clr>
            <a:srgbClr val="A4A3A4"/>
          </p15:clr>
        </p15:guide>
        <p15:guide id="5" orient="horz" pos="4195">
          <p15:clr>
            <a:srgbClr val="A4A3A4"/>
          </p15:clr>
        </p15:guide>
        <p15:guide id="6" orient="horz" pos="2523" userDrawn="1">
          <p15:clr>
            <a:srgbClr val="A4A3A4"/>
          </p15:clr>
        </p15:guide>
        <p15:guide id="7" orient="horz" pos="4319">
          <p15:clr>
            <a:srgbClr val="A4A3A4"/>
          </p15:clr>
        </p15:guide>
        <p15:guide id="8" pos="3762">
          <p15:clr>
            <a:srgbClr val="A4A3A4"/>
          </p15:clr>
        </p15:guide>
        <p15:guide id="9" pos="444" userDrawn="1">
          <p15:clr>
            <a:srgbClr val="A4A3A4"/>
          </p15:clr>
        </p15:guide>
        <p15:guide id="10" pos="3748">
          <p15:clr>
            <a:srgbClr val="A4A3A4"/>
          </p15:clr>
        </p15:guide>
        <p15:guide id="11" pos="5604">
          <p15:clr>
            <a:srgbClr val="A4A3A4"/>
          </p15:clr>
        </p15:guide>
        <p15:guide id="12" orient="horz" pos="3816" userDrawn="1">
          <p15:clr>
            <a:srgbClr val="A4A3A4"/>
          </p15:clr>
        </p15:guide>
        <p15:guide id="13" orient="horz" pos="14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6" userDrawn="1">
          <p15:clr>
            <a:srgbClr val="A4A3A4"/>
          </p15:clr>
        </p15:guide>
        <p15:guide id="2" orient="horz" pos="351" userDrawn="1">
          <p15:clr>
            <a:srgbClr val="A4A3A4"/>
          </p15:clr>
        </p15:guide>
        <p15:guide id="3" orient="horz" pos="2032" userDrawn="1">
          <p15:clr>
            <a:srgbClr val="A4A3A4"/>
          </p15:clr>
        </p15:guide>
        <p15:guide id="4" orient="horz" pos="4226" userDrawn="1">
          <p15:clr>
            <a:srgbClr val="A4A3A4"/>
          </p15:clr>
        </p15:guide>
        <p15:guide id="5" pos="2022" userDrawn="1">
          <p15:clr>
            <a:srgbClr val="A4A3A4"/>
          </p15:clr>
        </p15:guide>
        <p15:guide id="6" pos="4426" userDrawn="1">
          <p15:clr>
            <a:srgbClr val="A4A3A4"/>
          </p15:clr>
        </p15:guide>
        <p15:guide id="7" pos="532" userDrawn="1">
          <p15:clr>
            <a:srgbClr val="A4A3A4"/>
          </p15:clr>
        </p15:guide>
        <p15:guide id="8" pos="590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ulich, Vera" initials="KV" lastIdx="1" clrIdx="0">
    <p:extLst>
      <p:ext uri="{19B8F6BF-5375-455C-9EA6-DF929625EA0E}">
        <p15:presenceInfo xmlns:p15="http://schemas.microsoft.com/office/powerpoint/2012/main" userId="S-1-5-21-1030229531-2655459007-3248399797-957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33D5D"/>
    <a:srgbClr val="B4B6B1"/>
    <a:srgbClr val="C8C8C8"/>
    <a:srgbClr val="9FC9E7"/>
    <a:srgbClr val="688B9E"/>
    <a:srgbClr val="E1E1E1"/>
    <a:srgbClr val="F3CC99"/>
    <a:srgbClr val="558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4" autoAdjust="0"/>
    <p:restoredTop sz="85004" autoAdjust="0"/>
  </p:normalViewPr>
  <p:slideViewPr>
    <p:cSldViewPr snapToGrid="0">
      <p:cViewPr varScale="1">
        <p:scale>
          <a:sx n="57" d="100"/>
          <a:sy n="57" d="100"/>
        </p:scale>
        <p:origin x="1412" y="48"/>
      </p:cViewPr>
      <p:guideLst>
        <p:guide orient="horz" pos="204"/>
        <p:guide orient="horz" pos="771"/>
        <p:guide orient="horz" pos="1177"/>
        <p:guide orient="horz" pos="3294"/>
        <p:guide orient="horz" pos="4195"/>
        <p:guide orient="horz" pos="2523"/>
        <p:guide orient="horz" pos="4319"/>
        <p:guide pos="3762"/>
        <p:guide pos="444"/>
        <p:guide pos="3748"/>
        <p:guide pos="5604"/>
        <p:guide orient="horz" pos="3816"/>
        <p:guide orient="horz" pos="14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050"/>
    </p:cViewPr>
  </p:sorterViewPr>
  <p:notesViewPr>
    <p:cSldViewPr snapToGrid="0">
      <p:cViewPr varScale="1">
        <p:scale>
          <a:sx n="86" d="100"/>
          <a:sy n="86" d="100"/>
        </p:scale>
        <p:origin x="-103" y="-261"/>
      </p:cViewPr>
      <p:guideLst>
        <p:guide orient="horz" pos="2236"/>
        <p:guide orient="horz" pos="351"/>
        <p:guide orient="horz" pos="2032"/>
        <p:guide orient="horz" pos="4226"/>
        <p:guide pos="2022"/>
        <p:guide pos="4426"/>
        <p:guide pos="532"/>
        <p:guide pos="5907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4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853742" y="0"/>
            <a:ext cx="4359551" cy="381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92" tIns="47346" rIns="94692" bIns="47346" numCol="1" anchor="t" anchorCtr="0" compatLnSpc="1">
            <a:prstTxWarp prst="textNoShape">
              <a:avLst/>
            </a:prstTxWarp>
          </a:bodyPr>
          <a:lstStyle>
            <a:lvl1pPr algn="r" defTabSz="945943">
              <a:spcBef>
                <a:spcPct val="0"/>
              </a:spcBef>
              <a:defRPr sz="1200" u="none"/>
            </a:lvl1pPr>
          </a:lstStyle>
          <a:p>
            <a:fld id="{D25F62C5-A8AA-42EE-8DD5-9B9341A1287F}" type="datetime8">
              <a:rPr lang="de-DE" smtClean="0"/>
              <a:t>22.09.2021 08:27</a:t>
            </a:fld>
            <a:endParaRPr lang="de-DE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853742" y="6767673"/>
            <a:ext cx="4359551" cy="32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92" tIns="47346" rIns="94692" bIns="47346" numCol="1" anchor="b" anchorCtr="0" compatLnSpc="1">
            <a:prstTxWarp prst="textNoShape">
              <a:avLst/>
            </a:prstTxWarp>
          </a:bodyPr>
          <a:lstStyle>
            <a:lvl1pPr algn="r" defTabSz="945943">
              <a:spcBef>
                <a:spcPct val="0"/>
              </a:spcBef>
              <a:defRPr sz="1200" u="none"/>
            </a:lvl1pPr>
          </a:lstStyle>
          <a:p>
            <a:fld id="{54A1B52A-003B-4F0B-BAE2-E0E4935ED789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74363" cy="381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92" tIns="47346" rIns="94692" bIns="47346" numCol="1" anchor="t" anchorCtr="0" compatLnSpc="1">
            <a:prstTxWarp prst="textNoShape">
              <a:avLst/>
            </a:prstTxWarp>
          </a:bodyPr>
          <a:lstStyle>
            <a:lvl1pPr defTabSz="945943">
              <a:spcBef>
                <a:spcPct val="0"/>
              </a:spcBef>
              <a:defRPr sz="1200" u="none"/>
            </a:lvl1pPr>
          </a:lstStyle>
          <a:p>
            <a:r>
              <a:rPr lang="de-DE" dirty="0"/>
              <a:t>hier Name der Präsentation einfügen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67673"/>
            <a:ext cx="4474363" cy="32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92" tIns="47346" rIns="94692" bIns="47346" numCol="1" anchor="b" anchorCtr="0" compatLnSpc="1">
            <a:prstTxWarp prst="textNoShape">
              <a:avLst/>
            </a:prstTxWarp>
          </a:bodyPr>
          <a:lstStyle>
            <a:lvl1pPr defTabSz="945943">
              <a:spcBef>
                <a:spcPct val="0"/>
              </a:spcBef>
              <a:defRPr sz="1200" u="none"/>
            </a:lvl1pPr>
          </a:lstStyle>
          <a:p>
            <a:r>
              <a:rPr lang="de-DE" dirty="0"/>
              <a:t>MLP Mediziner Kompetenzzentrum Aschaffenburg</a:t>
            </a:r>
          </a:p>
        </p:txBody>
      </p:sp>
    </p:spTree>
    <p:extLst>
      <p:ext uri="{BB962C8B-B14F-4D97-AF65-F5344CB8AC3E}">
        <p14:creationId xmlns:p14="http://schemas.microsoft.com/office/powerpoint/2010/main" val="20030289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778936" cy="28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692" tIns="47346" rIns="94692" bIns="47346" numCol="1" anchor="t" anchorCtr="0" compatLnSpc="1">
            <a:prstTxWarp prst="textNoShape">
              <a:avLst/>
            </a:prstTxWarp>
            <a:spAutoFit/>
          </a:bodyPr>
          <a:lstStyle>
            <a:lvl1pPr defTabSz="945943">
              <a:defRPr sz="1200" u="none"/>
            </a:lvl1pPr>
          </a:lstStyle>
          <a:p>
            <a:r>
              <a:rPr lang="de-DE" dirty="0"/>
              <a:t>hier Name der Präsentation einfügen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8790768" y="1"/>
            <a:ext cx="1422525" cy="28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692" tIns="47346" rIns="94692" bIns="47346" numCol="1" anchor="t" anchorCtr="0" compatLnSpc="1">
            <a:prstTxWarp prst="textNoShape">
              <a:avLst/>
            </a:prstTxWarp>
            <a:spAutoFit/>
          </a:bodyPr>
          <a:lstStyle>
            <a:lvl1pPr algn="r" defTabSz="945943">
              <a:defRPr sz="1200" u="none"/>
            </a:lvl1pPr>
          </a:lstStyle>
          <a:p>
            <a:fld id="{7391BDAD-315A-4CF5-AADC-8043460907E5}" type="datetime8">
              <a:rPr lang="de-DE" smtClean="0"/>
              <a:t>22.09.2021 08:27</a:t>
            </a:fld>
            <a:endParaRPr lang="de-DE" dirty="0"/>
          </a:p>
        </p:txBody>
      </p:sp>
      <p:sp>
        <p:nvSpPr>
          <p:cNvPr id="2109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76588" y="544513"/>
            <a:ext cx="3865562" cy="267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0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44686" y="3549574"/>
            <a:ext cx="8532124" cy="3159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10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806495"/>
            <a:ext cx="3718453" cy="28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692" tIns="47346" rIns="94692" bIns="47346" numCol="1" anchor="b" anchorCtr="0" compatLnSpc="1">
            <a:prstTxWarp prst="textNoShape">
              <a:avLst/>
            </a:prstTxWarp>
            <a:spAutoFit/>
          </a:bodyPr>
          <a:lstStyle>
            <a:lvl1pPr defTabSz="945943">
              <a:defRPr sz="1200" u="none"/>
            </a:lvl1pPr>
          </a:lstStyle>
          <a:p>
            <a:r>
              <a:rPr lang="de-DE" dirty="0"/>
              <a:t>MLP Mediziner Kompetenzzentrum Aschaffenburg</a:t>
            </a:r>
          </a:p>
        </p:txBody>
      </p:sp>
      <p:sp>
        <p:nvSpPr>
          <p:cNvPr id="210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9711403" y="6807650"/>
            <a:ext cx="501890" cy="28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4692" tIns="47346" rIns="94692" bIns="47346" numCol="1" anchor="b" anchorCtr="0" compatLnSpc="1">
            <a:prstTxWarp prst="textNoShape">
              <a:avLst/>
            </a:prstTxWarp>
            <a:spAutoFit/>
          </a:bodyPr>
          <a:lstStyle>
            <a:lvl1pPr algn="r" defTabSz="945943">
              <a:defRPr sz="1200" u="none"/>
            </a:lvl1pPr>
          </a:lstStyle>
          <a:p>
            <a:fld id="{141E0E71-19F9-4931-A8D1-01DA8CCA455C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3724895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180975" indent="-179388" algn="l" rtl="0" fontAlgn="base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352425" indent="-169863" algn="l" rtl="0" fontAlgn="base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542925" indent="-188913" algn="l" rtl="0" fontAlgn="base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712788" indent="-168275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" Target="../slides/slide22.xml"/><Relationship Id="rId7" Type="http://schemas.openxmlformats.org/officeDocument/2006/relationships/image" Target="../media/image22.emf"/><Relationship Id="rId2" Type="http://schemas.openxmlformats.org/officeDocument/2006/relationships/notesMaster" Target="../notesMasters/notesMaster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4.emf"/><Relationship Id="rId5" Type="http://schemas.openxmlformats.org/officeDocument/2006/relationships/image" Target="../media/image21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3.emf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82663" y="1238250"/>
            <a:ext cx="4829175" cy="3343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3051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512408F-7D16-4EE4-BB8A-99CFF52FA3D9}" type="datetime8">
              <a:rPr lang="de-DE" smtClean="0"/>
              <a:t>22.09.2021 08:27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7496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223F88A-FA6D-4B7D-BD19-A8699D1BCE68}" type="datetime8">
              <a:rPr lang="de-DE" smtClean="0"/>
              <a:t>22.09.2021 08:27</a:t>
            </a:fld>
            <a:endParaRPr lang="de-DE" dirty="0"/>
          </a:p>
        </p:txBody>
      </p:sp>
      <p:sp>
        <p:nvSpPr>
          <p:cNvPr id="110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75000" y="546100"/>
            <a:ext cx="3862388" cy="2674938"/>
          </a:xfrm>
          <a:ln/>
        </p:spPr>
      </p:sp>
      <p:sp>
        <p:nvSpPr>
          <p:cNvPr id="1104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3044" y="3551238"/>
            <a:ext cx="8537045" cy="3159802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3760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5355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F65ADBD-09A6-491F-A400-D5D01A472DBC}" type="datetime8">
              <a:rPr lang="de-DE" smtClean="0"/>
              <a:t>22.09.2021 08:27</a:t>
            </a:fld>
            <a:endParaRPr lang="de-DE" dirty="0"/>
          </a:p>
        </p:txBody>
      </p:sp>
      <p:sp>
        <p:nvSpPr>
          <p:cNvPr id="1182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44686" y="3551238"/>
            <a:ext cx="4313627" cy="7062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182723" name="Text Box 3"/>
          <p:cNvSpPr txBox="1">
            <a:spLocks noChangeArrowheads="1"/>
          </p:cNvSpPr>
          <p:nvPr/>
        </p:nvSpPr>
        <p:spPr bwMode="auto">
          <a:xfrm>
            <a:off x="1031663" y="3766112"/>
            <a:ext cx="8172928" cy="73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502" tIns="51252" rIns="102502" bIns="51252">
            <a:spAutoFit/>
          </a:bodyPr>
          <a:lstStyle>
            <a:lvl1pPr defTabSz="987425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93713" defTabSz="987425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defTabSz="987425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81138" defTabSz="987425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76438" defTabSz="987425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33638" defTabSz="987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90838" defTabSz="987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48038" defTabSz="987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5238" defTabSz="987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1300" u="none" dirty="0"/>
              <a:t>Hier Notizentext einfügen</a:t>
            </a:r>
            <a:br>
              <a:rPr lang="de-DE" sz="1300" u="none" dirty="0"/>
            </a:br>
            <a:br>
              <a:rPr lang="de-DE" sz="1300" u="none" dirty="0"/>
            </a:br>
            <a:r>
              <a:rPr lang="de-DE" sz="1300" u="none" dirty="0"/>
              <a:t>Durch Eingabe in ein Textfeld wird sichergestellt, dass der Notizentext nicht automatisch gelöscht wird.</a:t>
            </a:r>
          </a:p>
        </p:txBody>
      </p:sp>
      <p:sp>
        <p:nvSpPr>
          <p:cNvPr id="1182724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73413" y="544513"/>
            <a:ext cx="3862387" cy="2674937"/>
          </a:xfrm>
          <a:ln/>
        </p:spPr>
      </p:sp>
    </p:spTree>
    <p:extLst>
      <p:ext uri="{BB962C8B-B14F-4D97-AF65-F5344CB8AC3E}">
        <p14:creationId xmlns:p14="http://schemas.microsoft.com/office/powerpoint/2010/main" val="1261034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6363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3"/>
          <p:cNvSpPr txBox="1">
            <a:spLocks noGrp="1" noChangeArrowheads="1"/>
          </p:cNvSpPr>
          <p:nvPr/>
        </p:nvSpPr>
        <p:spPr bwMode="auto">
          <a:xfrm>
            <a:off x="7910513" y="0"/>
            <a:ext cx="1354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0" tIns="45680" rIns="91360" bIns="45680">
            <a:spAutoFit/>
          </a:bodyPr>
          <a:lstStyle>
            <a:lvl1pPr>
              <a:defRPr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fld id="{3DD6B868-1A55-475D-80ED-D525C2D14276}" type="datetime8">
              <a:rPr lang="de-DE" altLang="de-DE" sz="1200" b="0"/>
              <a:pPr algn="r">
                <a:spcBef>
                  <a:spcPct val="50000"/>
                </a:spcBef>
              </a:pPr>
              <a:t>22.09.2021 08:27</a:t>
            </a:fld>
            <a:endParaRPr lang="de-DE" altLang="de-DE" sz="1200" b="0"/>
          </a:p>
        </p:txBody>
      </p:sp>
      <p:sp>
        <p:nvSpPr>
          <p:cNvPr id="147459" name="Rectangle 7"/>
          <p:cNvSpPr txBox="1">
            <a:spLocks noGrp="1" noChangeArrowheads="1"/>
          </p:cNvSpPr>
          <p:nvPr/>
        </p:nvSpPr>
        <p:spPr bwMode="auto">
          <a:xfrm>
            <a:off x="8910638" y="6700838"/>
            <a:ext cx="3540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0" tIns="45680" rIns="91360" bIns="45680" anchor="b">
            <a:spAutoFit/>
          </a:bodyPr>
          <a:lstStyle>
            <a:lvl1pPr>
              <a:defRPr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fld id="{D23F82BF-7B94-4971-8886-04D5307CB308}" type="slidenum">
              <a:rPr lang="de-DE" altLang="de-DE" sz="1200" b="0"/>
              <a:pPr algn="r">
                <a:spcBef>
                  <a:spcPct val="50000"/>
                </a:spcBef>
              </a:pPr>
              <a:t>38</a:t>
            </a:fld>
            <a:endParaRPr lang="de-DE" altLang="de-DE" sz="1200" b="0"/>
          </a:p>
        </p:txBody>
      </p:sp>
      <p:sp>
        <p:nvSpPr>
          <p:cNvPr id="147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1450" y="541338"/>
            <a:ext cx="3765550" cy="2606675"/>
          </a:xfrm>
          <a:ln/>
        </p:spPr>
      </p:sp>
      <p:sp>
        <p:nvSpPr>
          <p:cNvPr id="1767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1113" y="3309938"/>
            <a:ext cx="2940050" cy="14446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  <a:defRPr/>
            </a:pPr>
            <a:endParaRPr lang="de-DE" altLang="de-DE" sz="8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5637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4554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AA1A882-DC76-493F-8C22-F33171A72CA1}" type="datetime8">
              <a:rPr lang="de-DE" smtClean="0"/>
              <a:t>22.09.2021 08:27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7727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65986BB-1119-4719-B0D8-FE27664971A6}" type="datetime8">
              <a:rPr lang="de-DE" smtClean="0"/>
              <a:t>22.09.2021 08:27</a:t>
            </a:fld>
            <a:endParaRPr lang="de-DE" dirty="0"/>
          </a:p>
        </p:txBody>
      </p:sp>
      <p:sp>
        <p:nvSpPr>
          <p:cNvPr id="131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7511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9257A73-030B-4D9A-A61B-DCFBD0CEA437}" type="datetime8">
              <a:rPr lang="de-DE" smtClean="0"/>
              <a:t>22.09.2021 08:27</a:t>
            </a:fld>
            <a:endParaRPr lang="de-DE" dirty="0"/>
          </a:p>
        </p:txBody>
      </p:sp>
      <p:sp>
        <p:nvSpPr>
          <p:cNvPr id="113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81350" y="544513"/>
            <a:ext cx="3863975" cy="2676525"/>
          </a:xfrm>
          <a:ln/>
        </p:spPr>
      </p:sp>
      <p:sp>
        <p:nvSpPr>
          <p:cNvPr id="1135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7738" y="3381338"/>
            <a:ext cx="8678099" cy="441407"/>
          </a:xfrm>
          <a:noFill/>
          <a:ln/>
        </p:spPr>
        <p:txBody>
          <a:bodyPr wrap="none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9416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FB783C5-2498-439D-B437-66C4A7E8C60F}" type="datetime8">
              <a:rPr lang="de-DE" smtClean="0"/>
              <a:t>22.09.2021 08:27</a:t>
            </a:fld>
            <a:endParaRPr lang="de-DE" dirty="0"/>
          </a:p>
        </p:txBody>
      </p:sp>
      <p:sp>
        <p:nvSpPr>
          <p:cNvPr id="107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78175" y="546100"/>
            <a:ext cx="3863975" cy="2676525"/>
          </a:xfrm>
          <a:ln/>
        </p:spPr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4686" y="3549574"/>
            <a:ext cx="8532124" cy="3161467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5252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2B770245-BFAC-4D9B-8783-07EE171A5277}" type="datetime8">
              <a:rPr lang="de-DE" smtClean="0"/>
              <a:t>22.09.2021 08:27</a:t>
            </a:fld>
            <a:endParaRPr lang="de-DE" dirty="0"/>
          </a:p>
        </p:txBody>
      </p:sp>
      <p:sp>
        <p:nvSpPr>
          <p:cNvPr id="111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82938" y="546100"/>
            <a:ext cx="3863975" cy="2676525"/>
          </a:xfrm>
          <a:ln/>
        </p:spPr>
      </p:sp>
      <p:graphicFrame>
        <p:nvGraphicFramePr>
          <p:cNvPr id="1116163" name="Object 3"/>
          <p:cNvGraphicFramePr>
            <a:graphicFrameLocks noChangeAspect="1"/>
          </p:cNvGraphicFramePr>
          <p:nvPr/>
        </p:nvGraphicFramePr>
        <p:xfrm>
          <a:off x="480569" y="3546242"/>
          <a:ext cx="4234899" cy="1389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123" name="Folie" r:id="rId4" imgW="4932274" imgH="3402787" progId="PowerPoint.Slide.8">
                  <p:embed/>
                </p:oleObj>
              </mc:Choice>
              <mc:Fallback>
                <p:oleObj name="Folie" r:id="rId4" imgW="4932274" imgH="3402787" progId="PowerPoint.Slid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569" y="3546242"/>
                        <a:ext cx="4234899" cy="13891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164" name="Object 4"/>
          <p:cNvGraphicFramePr>
            <a:graphicFrameLocks noChangeAspect="1"/>
          </p:cNvGraphicFramePr>
          <p:nvPr/>
        </p:nvGraphicFramePr>
        <p:xfrm>
          <a:off x="913573" y="5248569"/>
          <a:ext cx="4143050" cy="1355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124" name="Folie" r:id="rId6" imgW="4932274" imgH="3402787" progId="PowerPoint.Slide.8">
                  <p:embed/>
                </p:oleObj>
              </mc:Choice>
              <mc:Fallback>
                <p:oleObj name="Folie" r:id="rId6" imgW="4932274" imgH="3402787" progId="PowerPoint.Slid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3573" y="5248569"/>
                        <a:ext cx="4143050" cy="13558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165" name="Object 5"/>
          <p:cNvGraphicFramePr>
            <a:graphicFrameLocks noChangeAspect="1"/>
          </p:cNvGraphicFramePr>
          <p:nvPr/>
        </p:nvGraphicFramePr>
        <p:xfrm>
          <a:off x="5297726" y="5176945"/>
          <a:ext cx="4694145" cy="1539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125" name="Folie" r:id="rId8" imgW="4932274" imgH="3402787" progId="PowerPoint.Slide.8">
                  <p:embed/>
                </p:oleObj>
              </mc:Choice>
              <mc:Fallback>
                <p:oleObj name="Folie" r:id="rId8" imgW="4932274" imgH="3402787" progId="PowerPoint.Slid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7726" y="5176945"/>
                        <a:ext cx="4694145" cy="15390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166" name="Object 6"/>
          <p:cNvGraphicFramePr>
            <a:graphicFrameLocks noChangeAspect="1"/>
          </p:cNvGraphicFramePr>
          <p:nvPr/>
        </p:nvGraphicFramePr>
        <p:xfrm>
          <a:off x="5156670" y="3459625"/>
          <a:ext cx="4605576" cy="151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126" name="Folie" r:id="rId10" imgW="4932274" imgH="3402787" progId="PowerPoint.Slide.8">
                  <p:embed/>
                </p:oleObj>
              </mc:Choice>
              <mc:Fallback>
                <p:oleObj name="Folie" r:id="rId10" imgW="4932274" imgH="3402787" progId="PowerPoint.Slid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6670" y="3459625"/>
                        <a:ext cx="4605576" cy="151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4938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1E4FA72-5543-471B-964F-27368371C326}" type="datetime8">
              <a:rPr lang="de-DE" smtClean="0"/>
              <a:t>22.09.2021 08:27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8648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A120D24-6537-4409-9359-A0F53B0CD102}" type="datetime8">
              <a:rPr lang="de-DE" smtClean="0"/>
              <a:t>22.09.2021 08:27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0488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12750"/>
            <a:ext cx="8167687" cy="100965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de-DE" noProof="0"/>
              <a:t>Klicken Sie, um das Titelformat zu bearbeiten</a:t>
            </a:r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870075"/>
            <a:ext cx="8169275" cy="18002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Klicken Sie, um das Format des Untertitel-Masters zu bearbeiten.</a:t>
            </a:r>
          </a:p>
        </p:txBody>
      </p:sp>
      <p:sp>
        <p:nvSpPr>
          <p:cNvPr id="317446" name="Rectangle 6"/>
          <p:cNvSpPr>
            <a:spLocks noChangeArrowheads="1"/>
          </p:cNvSpPr>
          <p:nvPr/>
        </p:nvSpPr>
        <p:spPr bwMode="auto">
          <a:xfrm>
            <a:off x="431800" y="358775"/>
            <a:ext cx="179388" cy="41925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 dirty="0"/>
          </a:p>
        </p:txBody>
      </p:sp>
      <p:sp>
        <p:nvSpPr>
          <p:cNvPr id="317450" name="Rectangle 10"/>
          <p:cNvSpPr>
            <a:spLocks noChangeArrowheads="1"/>
          </p:cNvSpPr>
          <p:nvPr/>
        </p:nvSpPr>
        <p:spPr bwMode="auto">
          <a:xfrm>
            <a:off x="431800" y="358775"/>
            <a:ext cx="179388" cy="4192588"/>
          </a:xfrm>
          <a:prstGeom prst="rect">
            <a:avLst/>
          </a:prstGeom>
          <a:solidFill>
            <a:srgbClr val="96856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 dirty="0"/>
          </a:p>
        </p:txBody>
      </p:sp>
      <p:pic>
        <p:nvPicPr>
          <p:cNvPr id="317461" name="Picture 21" descr="MLP_Logo_Clai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130925"/>
            <a:ext cx="2085975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33301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10375" y="323850"/>
            <a:ext cx="2041525" cy="572135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2625" y="323850"/>
            <a:ext cx="5975350" cy="572135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07316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5" y="323850"/>
            <a:ext cx="8169275" cy="8636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684213" y="1870075"/>
            <a:ext cx="8167687" cy="4175125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1010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5" y="323850"/>
            <a:ext cx="8169275" cy="8636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684213" y="1870075"/>
            <a:ext cx="8167687" cy="4175125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3865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5" y="323850"/>
            <a:ext cx="8169275" cy="8636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4213" y="1870075"/>
            <a:ext cx="4006850" cy="41751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Onlinebild-Platzhalter 3"/>
          <p:cNvSpPr>
            <a:spLocks noGrp="1"/>
          </p:cNvSpPr>
          <p:nvPr>
            <p:ph type="clipArt" sz="half" idx="2"/>
          </p:nvPr>
        </p:nvSpPr>
        <p:spPr>
          <a:xfrm>
            <a:off x="4843463" y="1870075"/>
            <a:ext cx="4008437" cy="4175125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213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 kleinere Ty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6700" indent="-266700">
              <a:spcAft>
                <a:spcPts val="600"/>
              </a:spcAft>
              <a:buFont typeface="Wingdings" panose="05000000000000000000" pitchFamily="2" charset="2"/>
              <a:buChar char=""/>
              <a:tabLst>
                <a:tab pos="271463" algn="l"/>
                <a:tab pos="533400" algn="l"/>
              </a:tabLst>
              <a:defRPr sz="1800"/>
            </a:lvl1pPr>
            <a:lvl2pPr marL="541338" indent="-269875">
              <a:spcAft>
                <a:spcPts val="600"/>
              </a:spcAft>
              <a:tabLst>
                <a:tab pos="533400" algn="l"/>
              </a:tabLst>
              <a:defRPr sz="1800"/>
            </a:lvl2pPr>
            <a:lvl3pPr marL="804863" indent="-263525">
              <a:spcAft>
                <a:spcPts val="600"/>
              </a:spcAft>
              <a:buFont typeface="Wingdings" panose="05000000000000000000" pitchFamily="2" charset="2"/>
              <a:buChar char=""/>
              <a:tabLst>
                <a:tab pos="804863" algn="l"/>
              </a:tabLst>
              <a:defRPr sz="1800"/>
            </a:lvl3pPr>
            <a:lvl4pPr>
              <a:spcAft>
                <a:spcPts val="600"/>
              </a:spcAft>
              <a:defRPr sz="1800"/>
            </a:lvl4pPr>
            <a:lvl5pPr marL="1343025" indent="-266700">
              <a:spcAft>
                <a:spcPts val="600"/>
              </a:spcAft>
              <a:buFont typeface="Wingdings" panose="05000000000000000000" pitchFamily="2" charset="2"/>
              <a:buChar char=""/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682500" y="1224000"/>
            <a:ext cx="8868763" cy="260784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38974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327" y="1872000"/>
            <a:ext cx="8892183" cy="4220825"/>
          </a:xfrm>
        </p:spPr>
        <p:txBody>
          <a:bodyPr/>
          <a:lstStyle>
            <a:lvl1pPr>
              <a:spcBef>
                <a:spcPts val="406"/>
              </a:spcBef>
              <a:defRPr/>
            </a:lvl1pPr>
            <a:lvl2pPr marL="439837" indent="-219273">
              <a:spcBef>
                <a:spcPts val="406"/>
              </a:spcBef>
              <a:defRPr/>
            </a:lvl2pPr>
            <a:lvl3pPr>
              <a:spcBef>
                <a:spcPts val="406"/>
              </a:spcBef>
              <a:defRPr/>
            </a:lvl3pPr>
            <a:lvl4pPr>
              <a:spcBef>
                <a:spcPts val="406"/>
              </a:spcBef>
              <a:defRPr/>
            </a:lvl4pPr>
            <a:lvl5pPr>
              <a:spcBef>
                <a:spcPts val="406"/>
              </a:spcBef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682327" y="1224000"/>
            <a:ext cx="8892184" cy="260784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138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27715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327" y="1872000"/>
            <a:ext cx="8892183" cy="4220825"/>
          </a:xfrm>
        </p:spPr>
        <p:txBody>
          <a:bodyPr/>
          <a:lstStyle>
            <a:lvl1pPr>
              <a:spcBef>
                <a:spcPts val="406"/>
              </a:spcBef>
              <a:defRPr/>
            </a:lvl1pPr>
            <a:lvl2pPr marL="439837" indent="-219273">
              <a:spcBef>
                <a:spcPts val="406"/>
              </a:spcBef>
              <a:defRPr/>
            </a:lvl2pPr>
            <a:lvl3pPr>
              <a:spcBef>
                <a:spcPts val="406"/>
              </a:spcBef>
              <a:defRPr/>
            </a:lvl3pPr>
            <a:lvl4pPr>
              <a:spcBef>
                <a:spcPts val="406"/>
              </a:spcBef>
              <a:defRPr/>
            </a:lvl4pPr>
            <a:lvl5pPr>
              <a:spcBef>
                <a:spcPts val="406"/>
              </a:spcBef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682327" y="1224000"/>
            <a:ext cx="8892184" cy="260784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138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11232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3] HL_klein+SL_T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">
            <a:extLst>
              <a:ext uri="{FF2B5EF4-FFF2-40B4-BE49-F238E27FC236}">
                <a16:creationId xmlns:a16="http://schemas.microsoft.com/office/drawing/2014/main" id="{8647972E-7D06-451C-AD63-26ED963608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5000" y="1980000"/>
            <a:ext cx="9038250" cy="432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Untertitel 1">
            <a:extLst>
              <a:ext uri="{FF2B5EF4-FFF2-40B4-BE49-F238E27FC236}">
                <a16:creationId xmlns:a16="http://schemas.microsoft.com/office/drawing/2014/main" id="{00C495B8-BD80-49FA-8209-ABDBFA651D1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85000" y="1029074"/>
            <a:ext cx="9038250" cy="307777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25" b="0" baseline="0">
                <a:solidFill>
                  <a:schemeClr val="tx1"/>
                </a:solidFill>
                <a:latin typeface="+mn-lt"/>
                <a:ea typeface="Roboto" panose="02000000000000000000" pitchFamily="2" charset="0"/>
              </a:defRPr>
            </a:lvl1pPr>
            <a:lvl2pPr marL="495276" indent="0">
              <a:buNone/>
              <a:defRPr sz="1300"/>
            </a:lvl2pPr>
            <a:lvl3pPr marL="990550" indent="0">
              <a:buNone/>
              <a:defRPr sz="1083"/>
            </a:lvl3pPr>
            <a:lvl4pPr marL="1485826" indent="0">
              <a:buNone/>
              <a:defRPr sz="975"/>
            </a:lvl4pPr>
            <a:lvl5pPr marL="1981101" indent="0">
              <a:buNone/>
              <a:defRPr sz="975"/>
            </a:lvl5pPr>
            <a:lvl6pPr marL="2476377" indent="0">
              <a:buNone/>
              <a:defRPr sz="975"/>
            </a:lvl6pPr>
            <a:lvl7pPr marL="2971651" indent="0">
              <a:buNone/>
              <a:defRPr sz="975"/>
            </a:lvl7pPr>
            <a:lvl8pPr marL="3466927" indent="0">
              <a:buNone/>
              <a:defRPr sz="975"/>
            </a:lvl8pPr>
            <a:lvl9pPr marL="3962203" indent="0">
              <a:buNone/>
              <a:defRPr sz="975"/>
            </a:lvl9pPr>
          </a:lstStyle>
          <a:p>
            <a:pPr lvl="0"/>
            <a:r>
              <a:rPr lang="de-DE" noProof="0" dirty="0"/>
              <a:t>Subheadline (optional)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AD17F35-7F97-429F-92BF-251C09936A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noProof="0" dirty="0"/>
              <a:t>Ich bin eine kleine 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43345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4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327" y="1872000"/>
            <a:ext cx="8892183" cy="4220825"/>
          </a:xfrm>
        </p:spPr>
        <p:txBody>
          <a:bodyPr/>
          <a:lstStyle>
            <a:lvl1pPr>
              <a:spcBef>
                <a:spcPts val="406"/>
              </a:spcBef>
              <a:defRPr/>
            </a:lvl1pPr>
            <a:lvl2pPr marL="439837" indent="-219273">
              <a:spcBef>
                <a:spcPts val="406"/>
              </a:spcBef>
              <a:defRPr/>
            </a:lvl2pPr>
            <a:lvl3pPr>
              <a:spcBef>
                <a:spcPts val="406"/>
              </a:spcBef>
              <a:defRPr/>
            </a:lvl3pPr>
            <a:lvl4pPr>
              <a:spcBef>
                <a:spcPts val="406"/>
              </a:spcBef>
              <a:defRPr/>
            </a:lvl4pPr>
            <a:lvl5pPr>
              <a:spcBef>
                <a:spcPts val="406"/>
              </a:spcBef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682327" y="1224000"/>
            <a:ext cx="8892184" cy="260784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138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383701" y="6308575"/>
            <a:ext cx="1170130" cy="28907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13">
                <a:solidFill>
                  <a:schemeClr val="accent1"/>
                </a:solidFill>
              </a:defRPr>
            </a:lvl1pPr>
          </a:lstStyle>
          <a:p>
            <a:r>
              <a:rPr lang="de-DE" dirty="0">
                <a:solidFill>
                  <a:srgbClr val="033D5D"/>
                </a:solidFill>
              </a:rPr>
              <a:t>23. Februar 2018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53831" y="6308576"/>
            <a:ext cx="4856040" cy="2890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813" smtClean="0">
                <a:solidFill>
                  <a:srgbClr val="96856A"/>
                </a:solidFill>
                <a:latin typeface="Arial"/>
              </a:defRPr>
            </a:lvl1pPr>
          </a:lstStyle>
          <a:p>
            <a:r>
              <a:rPr dirty="0"/>
              <a:t>MLP Hauptseminar 2018</a:t>
            </a:r>
          </a:p>
        </p:txBody>
      </p:sp>
    </p:spTree>
    <p:extLst>
      <p:ext uri="{BB962C8B-B14F-4D97-AF65-F5344CB8AC3E}">
        <p14:creationId xmlns:p14="http://schemas.microsoft.com/office/powerpoint/2010/main" val="189105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5823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mit Nummeri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8925" indent="-288925">
              <a:spcAft>
                <a:spcPts val="731"/>
              </a:spcAft>
              <a:buFont typeface="+mj-lt"/>
              <a:buAutoNum type="arabicPeriod"/>
              <a:tabLst>
                <a:tab pos="288925" algn="l"/>
                <a:tab pos="509489" algn="l"/>
              </a:tabLst>
              <a:defRPr/>
            </a:lvl1pPr>
            <a:lvl2pPr marL="509489" indent="-220564">
              <a:spcAft>
                <a:spcPts val="731"/>
              </a:spcAft>
              <a:buFont typeface="Wingdings" panose="05000000000000000000" pitchFamily="2" charset="2"/>
              <a:buChar char=""/>
              <a:tabLst>
                <a:tab pos="509489" algn="l"/>
              </a:tabLst>
              <a:defRPr/>
            </a:lvl2pPr>
            <a:lvl3pPr marL="728762" indent="-219273">
              <a:spcAft>
                <a:spcPts val="731"/>
              </a:spcAft>
              <a:buFont typeface="Wingdings" panose="05000000000000000000" pitchFamily="2" charset="2"/>
              <a:buChar char=""/>
              <a:defRPr/>
            </a:lvl3pPr>
            <a:lvl4pPr marL="949325" indent="-220564">
              <a:spcAft>
                <a:spcPts val="731"/>
              </a:spcAft>
              <a:buFont typeface="Wingdings" panose="05000000000000000000" pitchFamily="2" charset="2"/>
              <a:buChar char=""/>
              <a:defRPr/>
            </a:lvl4pPr>
            <a:lvl5pPr marL="1169889" indent="-220564">
              <a:spcAft>
                <a:spcPts val="731"/>
              </a:spcAft>
              <a:buFont typeface="Wingdings" panose="05000000000000000000" pitchFamily="2" charset="2"/>
              <a:buChar char="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1383701" y="6308575"/>
            <a:ext cx="1170130" cy="289072"/>
          </a:xfrm>
          <a:prstGeom prst="rect">
            <a:avLst/>
          </a:prstGeom>
        </p:spPr>
        <p:txBody>
          <a:bodyPr/>
          <a:lstStyle/>
          <a:p>
            <a:fld id="{83463B66-532F-40AA-99CF-C06693CE8B58}" type="datetime4">
              <a:rPr lang="de-DE" smtClean="0">
                <a:solidFill>
                  <a:srgbClr val="033D5D"/>
                </a:solidFill>
              </a:rPr>
              <a:pPr/>
              <a:t>22. September 2021</a:t>
            </a:fld>
            <a:endParaRPr lang="de-DE">
              <a:solidFill>
                <a:srgbClr val="033D5D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2553831" y="6308576"/>
            <a:ext cx="4856040" cy="289075"/>
          </a:xfrm>
          <a:prstGeom prst="rect">
            <a:avLst/>
          </a:prstGeom>
        </p:spPr>
        <p:txBody>
          <a:bodyPr/>
          <a:lstStyle/>
          <a:p>
            <a:r>
              <a:t>MLP PowerPoint Konzernvorlage - Templates</a:t>
            </a:r>
          </a:p>
        </p:txBody>
      </p:sp>
    </p:spTree>
    <p:extLst>
      <p:ext uri="{BB962C8B-B14F-4D97-AF65-F5344CB8AC3E}">
        <p14:creationId xmlns:p14="http://schemas.microsoft.com/office/powerpoint/2010/main" val="1651289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400" y="414000"/>
            <a:ext cx="8868763" cy="1150938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6400" y="1872000"/>
            <a:ext cx="8868763" cy="828092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20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None/>
              <a:defRPr sz="2200">
                <a:solidFill>
                  <a:schemeClr val="accent1"/>
                </a:solidFill>
              </a:defRPr>
            </a:lvl2pPr>
            <a:lvl3pPr marL="0" indent="0" algn="l">
              <a:spcAft>
                <a:spcPts val="0"/>
              </a:spcAft>
              <a:buNone/>
              <a:defRPr sz="2200">
                <a:solidFill>
                  <a:schemeClr val="accent1"/>
                </a:solidFill>
              </a:defRPr>
            </a:lvl3pPr>
            <a:lvl4pPr marL="0" indent="0" algn="l">
              <a:spcAft>
                <a:spcPts val="0"/>
              </a:spcAft>
              <a:buNone/>
              <a:defRPr sz="2200">
                <a:solidFill>
                  <a:schemeClr val="accent1"/>
                </a:solidFill>
              </a:defRPr>
            </a:lvl4pPr>
            <a:lvl5pPr marL="0" indent="0" algn="l">
              <a:spcAft>
                <a:spcPts val="0"/>
              </a:spcAft>
              <a:buNone/>
              <a:defRPr sz="2200">
                <a:solidFill>
                  <a:schemeClr val="accent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None/>
              <a:defRPr sz="2200">
                <a:solidFill>
                  <a:schemeClr val="accent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None/>
              <a:defRPr sz="2200">
                <a:solidFill>
                  <a:schemeClr val="accent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None/>
              <a:defRPr sz="2200">
                <a:solidFill>
                  <a:schemeClr val="accent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None/>
              <a:defRPr sz="22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0"/>
          </p:nvPr>
        </p:nvSpPr>
        <p:spPr>
          <a:xfrm>
            <a:off x="686400" y="3894507"/>
            <a:ext cx="8868763" cy="800964"/>
          </a:xfrm>
        </p:spPr>
        <p:txBody>
          <a:bodyPr bIns="46800" anchor="b" anchorCtr="0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Rechteck 11"/>
          <p:cNvSpPr/>
          <p:nvPr/>
        </p:nvSpPr>
        <p:spPr>
          <a:xfrm>
            <a:off x="432900" y="360000"/>
            <a:ext cx="179400" cy="4194000"/>
          </a:xfrm>
          <a:prstGeom prst="rect">
            <a:avLst/>
          </a:prstGeom>
          <a:solidFill>
            <a:srgbClr val="9685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 u="none" kern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8" name="Picture 2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7110" y="6122988"/>
            <a:ext cx="2169773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8847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6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elfoli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400" y="4689140"/>
            <a:ext cx="5811647" cy="1152128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6400" y="5841268"/>
            <a:ext cx="5811646" cy="828092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20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None/>
              <a:defRPr sz="2200">
                <a:solidFill>
                  <a:schemeClr val="accent1"/>
                </a:solidFill>
              </a:defRPr>
            </a:lvl2pPr>
            <a:lvl3pPr marL="0" indent="0" algn="l">
              <a:spcAft>
                <a:spcPts val="0"/>
              </a:spcAft>
              <a:buNone/>
              <a:defRPr sz="2200">
                <a:solidFill>
                  <a:schemeClr val="accent1"/>
                </a:solidFill>
              </a:defRPr>
            </a:lvl3pPr>
            <a:lvl4pPr marL="0" indent="0" algn="l">
              <a:spcAft>
                <a:spcPts val="0"/>
              </a:spcAft>
              <a:buNone/>
              <a:defRPr sz="2200">
                <a:solidFill>
                  <a:schemeClr val="accent1"/>
                </a:solidFill>
              </a:defRPr>
            </a:lvl4pPr>
            <a:lvl5pPr marL="0" indent="0" algn="l">
              <a:spcAft>
                <a:spcPts val="0"/>
              </a:spcAft>
              <a:buNone/>
              <a:defRPr sz="2200">
                <a:solidFill>
                  <a:schemeClr val="accent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None/>
              <a:defRPr sz="2200">
                <a:solidFill>
                  <a:schemeClr val="accent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None/>
              <a:defRPr sz="2200">
                <a:solidFill>
                  <a:schemeClr val="accent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None/>
              <a:defRPr sz="2200">
                <a:solidFill>
                  <a:schemeClr val="accent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None/>
              <a:defRPr sz="22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612300" y="360002"/>
            <a:ext cx="9293700" cy="4193999"/>
          </a:xfrm>
          <a:solidFill>
            <a:schemeClr val="accent5">
              <a:lumMod val="20000"/>
              <a:lumOff val="80000"/>
            </a:schemeClr>
          </a:solidFill>
        </p:spPr>
        <p:txBody>
          <a:bodyPr lIns="90000" tIns="46800" rIns="90000" bIns="46800" anchor="ctr" anchorCtr="0"/>
          <a:lstStyle>
            <a:lvl1pPr marL="0" indent="0" algn="ctr">
              <a:buNone/>
              <a:defRPr sz="1600">
                <a:solidFill>
                  <a:schemeClr val="accent5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32900" y="360000"/>
            <a:ext cx="179400" cy="4194000"/>
          </a:xfrm>
          <a:solidFill>
            <a:srgbClr val="9685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lvl1pPr>
              <a:defRPr kumimoji="0" lang="de-DE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br>
              <a:rPr lang="de-DE" dirty="0"/>
            </a:br>
            <a:endParaRPr lang="de-DE" dirty="0"/>
          </a:p>
        </p:txBody>
      </p:sp>
      <p:pic>
        <p:nvPicPr>
          <p:cNvPr id="7" name="Picture 2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7110" y="6122988"/>
            <a:ext cx="2169773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88964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elfoli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6400" y="5445224"/>
            <a:ext cx="5812359" cy="828092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20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None/>
              <a:defRPr sz="2200">
                <a:solidFill>
                  <a:schemeClr val="accent1"/>
                </a:solidFill>
              </a:defRPr>
            </a:lvl2pPr>
            <a:lvl3pPr marL="0" indent="0" algn="l">
              <a:spcAft>
                <a:spcPts val="0"/>
              </a:spcAft>
              <a:buNone/>
              <a:defRPr sz="2200">
                <a:solidFill>
                  <a:schemeClr val="accent1"/>
                </a:solidFill>
              </a:defRPr>
            </a:lvl3pPr>
            <a:lvl4pPr marL="0" indent="0" algn="l">
              <a:spcAft>
                <a:spcPts val="0"/>
              </a:spcAft>
              <a:buNone/>
              <a:defRPr sz="2200">
                <a:solidFill>
                  <a:schemeClr val="accent1"/>
                </a:solidFill>
              </a:defRPr>
            </a:lvl4pPr>
            <a:lvl5pPr marL="0" indent="0" algn="l">
              <a:spcAft>
                <a:spcPts val="0"/>
              </a:spcAft>
              <a:buNone/>
              <a:defRPr sz="2200">
                <a:solidFill>
                  <a:schemeClr val="accent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None/>
              <a:defRPr sz="2200">
                <a:solidFill>
                  <a:schemeClr val="accent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None/>
              <a:defRPr sz="2200">
                <a:solidFill>
                  <a:schemeClr val="accent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None/>
              <a:defRPr sz="2200">
                <a:solidFill>
                  <a:schemeClr val="accent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None/>
              <a:defRPr sz="22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612300" y="360000"/>
            <a:ext cx="9293700" cy="3465044"/>
          </a:xfrm>
          <a:solidFill>
            <a:schemeClr val="accent5">
              <a:lumMod val="20000"/>
              <a:lumOff val="80000"/>
            </a:schemeClr>
          </a:solidFill>
        </p:spPr>
        <p:txBody>
          <a:bodyPr lIns="90000" tIns="46800" rIns="90000" bIns="46800" anchor="ctr" anchorCtr="0"/>
          <a:lstStyle>
            <a:lvl1pPr marL="0" indent="0" algn="ctr">
              <a:buNone/>
              <a:defRPr sz="1600">
                <a:solidFill>
                  <a:schemeClr val="accent5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12300" y="3825044"/>
            <a:ext cx="9293700" cy="1260140"/>
          </a:xfrm>
          <a:solidFill>
            <a:srgbClr val="96856A"/>
          </a:solidFill>
        </p:spPr>
        <p:txBody>
          <a:bodyPr vert="horz" lIns="162000" tIns="0" rIns="216000" bIns="0" rtlCol="0" anchor="ctr" anchorCtr="0">
            <a:normAutofit/>
          </a:bodyPr>
          <a:lstStyle>
            <a:lvl1pPr>
              <a:defRPr lang="en-US" sz="3200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32900" y="360000"/>
            <a:ext cx="179400" cy="4726800"/>
          </a:xfr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lvl1pPr>
              <a:defRPr kumimoji="0" lang="de-DE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br>
              <a:rPr lang="de-DE" dirty="0"/>
            </a:br>
            <a:endParaRPr lang="de-DE" dirty="0"/>
          </a:p>
        </p:txBody>
      </p:sp>
      <p:pic>
        <p:nvPicPr>
          <p:cNvPr id="7" name="Picture 2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7110" y="6122988"/>
            <a:ext cx="2169773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32837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elfoli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400" y="414000"/>
            <a:ext cx="3955318" cy="1475382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6400" y="1872000"/>
            <a:ext cx="3955318" cy="1196960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200">
                <a:solidFill>
                  <a:schemeClr val="accent1"/>
                </a:solidFill>
              </a:defRPr>
            </a:lvl1pPr>
            <a:lvl2pPr marL="0" indent="0" algn="l">
              <a:spcAft>
                <a:spcPts val="0"/>
              </a:spcAft>
              <a:buNone/>
              <a:defRPr sz="2200">
                <a:solidFill>
                  <a:schemeClr val="accent1"/>
                </a:solidFill>
              </a:defRPr>
            </a:lvl2pPr>
            <a:lvl3pPr marL="0" indent="0" algn="l">
              <a:spcAft>
                <a:spcPts val="0"/>
              </a:spcAft>
              <a:buNone/>
              <a:defRPr sz="2200">
                <a:solidFill>
                  <a:schemeClr val="accent1"/>
                </a:solidFill>
              </a:defRPr>
            </a:lvl3pPr>
            <a:lvl4pPr marL="0" indent="0" algn="l">
              <a:spcAft>
                <a:spcPts val="0"/>
              </a:spcAft>
              <a:buNone/>
              <a:defRPr sz="2200">
                <a:solidFill>
                  <a:schemeClr val="accent1"/>
                </a:solidFill>
              </a:defRPr>
            </a:lvl4pPr>
            <a:lvl5pPr marL="0" indent="0" algn="l">
              <a:spcAft>
                <a:spcPts val="0"/>
              </a:spcAft>
              <a:buNone/>
              <a:defRPr sz="2200">
                <a:solidFill>
                  <a:schemeClr val="accent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None/>
              <a:defRPr sz="2200">
                <a:solidFill>
                  <a:schemeClr val="accent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None/>
              <a:defRPr sz="2200">
                <a:solidFill>
                  <a:schemeClr val="accent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None/>
              <a:defRPr sz="2200">
                <a:solidFill>
                  <a:schemeClr val="accent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None/>
              <a:defRPr sz="220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8" name="Bildplatzhalter 5"/>
          <p:cNvSpPr>
            <a:spLocks noGrp="1"/>
          </p:cNvSpPr>
          <p:nvPr>
            <p:ph type="pic" sz="quarter" idx="11"/>
          </p:nvPr>
        </p:nvSpPr>
        <p:spPr>
          <a:xfrm>
            <a:off x="4835987" y="360000"/>
            <a:ext cx="5070013" cy="419400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90000" tIns="46800" rIns="90000" bIns="46800" anchor="ctr" anchorCtr="0"/>
          <a:lstStyle>
            <a:lvl1pPr marL="0" indent="0" algn="ctr">
              <a:buNone/>
              <a:defRPr sz="1600">
                <a:solidFill>
                  <a:schemeClr val="accent5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Rechteck 9"/>
          <p:cNvSpPr/>
          <p:nvPr userDrawn="1"/>
        </p:nvSpPr>
        <p:spPr>
          <a:xfrm>
            <a:off x="432900" y="360000"/>
            <a:ext cx="179400" cy="4194000"/>
          </a:xfrm>
          <a:prstGeom prst="rect">
            <a:avLst/>
          </a:prstGeom>
          <a:solidFill>
            <a:srgbClr val="9685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 u="none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Textplatzhalter 16"/>
          <p:cNvSpPr>
            <a:spLocks noGrp="1"/>
          </p:cNvSpPr>
          <p:nvPr>
            <p:ph type="body" sz="quarter" idx="10"/>
          </p:nvPr>
        </p:nvSpPr>
        <p:spPr>
          <a:xfrm>
            <a:off x="686400" y="3894507"/>
            <a:ext cx="3954565" cy="800964"/>
          </a:xfrm>
        </p:spPr>
        <p:txBody>
          <a:bodyPr bIns="46800" anchor="b" anchorCtr="0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12" name="Picture 2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7110" y="6122988"/>
            <a:ext cx="2169773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65276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mit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400" y="1872000"/>
            <a:ext cx="8868763" cy="4220825"/>
          </a:xfrm>
        </p:spPr>
        <p:txBody>
          <a:bodyPr/>
          <a:lstStyle>
            <a:lvl1pPr>
              <a:spcAft>
                <a:spcPts val="900"/>
              </a:spcAft>
              <a:defRPr/>
            </a:lvl1pPr>
            <a:lvl2pPr marL="541338" indent="-269875">
              <a:spcAft>
                <a:spcPts val="900"/>
              </a:spcAft>
              <a:defRPr/>
            </a:lvl2pPr>
            <a:lvl3pPr>
              <a:spcAft>
                <a:spcPts val="900"/>
              </a:spcAft>
              <a:defRPr/>
            </a:lvl3pPr>
            <a:lvl4pPr>
              <a:spcAft>
                <a:spcPts val="900"/>
              </a:spcAft>
              <a:defRPr/>
            </a:lvl4pPr>
            <a:lvl5pPr>
              <a:spcAft>
                <a:spcPts val="900"/>
              </a:spcAft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1598628" y="6381329"/>
            <a:ext cx="1326146" cy="288774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033D5D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2924775" y="6381329"/>
            <a:ext cx="4524503" cy="28877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347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mit Nummeri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5600" indent="-355600">
              <a:spcAft>
                <a:spcPts val="900"/>
              </a:spcAft>
              <a:buFont typeface="+mj-lt"/>
              <a:buAutoNum type="arabicPeriod"/>
              <a:tabLst>
                <a:tab pos="355600" algn="l"/>
                <a:tab pos="627063" algn="l"/>
              </a:tabLst>
              <a:defRPr/>
            </a:lvl1pPr>
            <a:lvl2pPr marL="627063" indent="-271463">
              <a:spcAft>
                <a:spcPts val="900"/>
              </a:spcAft>
              <a:buFont typeface="Wingdings" panose="05000000000000000000" pitchFamily="2" charset="2"/>
              <a:buChar char=""/>
              <a:tabLst>
                <a:tab pos="627063" algn="l"/>
              </a:tabLst>
              <a:defRPr/>
            </a:lvl2pPr>
            <a:lvl3pPr marL="896938" indent="-269875">
              <a:spcAft>
                <a:spcPts val="900"/>
              </a:spcAft>
              <a:buFont typeface="Wingdings" panose="05000000000000000000" pitchFamily="2" charset="2"/>
              <a:buChar char=""/>
              <a:defRPr/>
            </a:lvl3pPr>
            <a:lvl4pPr marL="1168400" indent="-271463">
              <a:spcAft>
                <a:spcPts val="900"/>
              </a:spcAft>
              <a:buFont typeface="Wingdings" panose="05000000000000000000" pitchFamily="2" charset="2"/>
              <a:buChar char=""/>
              <a:defRPr/>
            </a:lvl4pPr>
            <a:lvl5pPr marL="1439863" indent="-271463">
              <a:spcAft>
                <a:spcPts val="900"/>
              </a:spcAft>
              <a:buFont typeface="Wingdings" panose="05000000000000000000" pitchFamily="2" charset="2"/>
              <a:buChar char="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1598628" y="6381329"/>
            <a:ext cx="1326146" cy="288774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033D5D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2924775" y="6381329"/>
            <a:ext cx="4524503" cy="28877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11448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686400" y="1350001"/>
            <a:ext cx="8868763" cy="324445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2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Rechteck 14"/>
          <p:cNvSpPr/>
          <p:nvPr/>
        </p:nvSpPr>
        <p:spPr>
          <a:xfrm>
            <a:off x="432900" y="359999"/>
            <a:ext cx="179400" cy="1440000"/>
          </a:xfrm>
          <a:prstGeom prst="rect">
            <a:avLst/>
          </a:prstGeom>
          <a:solidFill>
            <a:srgbClr val="968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 u="none">
              <a:solidFill>
                <a:prstClr val="white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3"/>
          </p:nvPr>
        </p:nvSpPr>
        <p:spPr>
          <a:xfrm>
            <a:off x="1598628" y="6381329"/>
            <a:ext cx="1326146" cy="288774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srgbClr val="033D5D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>
          <a:xfrm>
            <a:off x="2924775" y="6381329"/>
            <a:ext cx="4524503" cy="28877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" name="Picture 48" descr="MLP_CO_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689" y="6405563"/>
            <a:ext cx="103531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/>
          <p:cNvSpPr/>
          <p:nvPr userDrawn="1"/>
        </p:nvSpPr>
        <p:spPr>
          <a:xfrm>
            <a:off x="818621" y="6381328"/>
            <a:ext cx="780007" cy="288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000" u="none" dirty="0">
                <a:solidFill>
                  <a:srgbClr val="033D5D"/>
                </a:solidFill>
              </a:rPr>
              <a:t>Seite </a:t>
            </a:r>
            <a:fld id="{AF360141-E59A-408D-ADDE-201C3A78ABA6}" type="slidenum">
              <a:rPr lang="de-DE" sz="1000" u="none" smtClean="0">
                <a:solidFill>
                  <a:srgbClr val="033D5D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sz="1000" u="none" dirty="0">
              <a:solidFill>
                <a:srgbClr val="033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703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400" y="324000"/>
            <a:ext cx="6763738" cy="89932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1598628" y="6381329"/>
            <a:ext cx="1326146" cy="288774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033D5D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2924775" y="6381329"/>
            <a:ext cx="4524503" cy="28877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" name="Bildplatzhalter 5"/>
          <p:cNvSpPr>
            <a:spLocks noGrp="1"/>
          </p:cNvSpPr>
          <p:nvPr>
            <p:ph type="pic" sz="quarter" idx="13"/>
          </p:nvPr>
        </p:nvSpPr>
        <p:spPr>
          <a:xfrm>
            <a:off x="7644299" y="360001"/>
            <a:ext cx="2261701" cy="1439999"/>
          </a:xfrm>
          <a:solidFill>
            <a:schemeClr val="accent5">
              <a:lumMod val="20000"/>
              <a:lumOff val="80000"/>
            </a:schemeClr>
          </a:solidFill>
        </p:spPr>
        <p:txBody>
          <a:bodyPr lIns="90000" tIns="46800" rIns="90000" bIns="46800" anchor="ctr" anchorCtr="0"/>
          <a:lstStyle>
            <a:lvl1pPr marL="0" indent="0" algn="ctr">
              <a:buNone/>
              <a:defRPr sz="1600">
                <a:solidFill>
                  <a:schemeClr val="accent5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432900" y="359999"/>
            <a:ext cx="179400" cy="1440000"/>
          </a:xfrm>
          <a:prstGeom prst="rect">
            <a:avLst/>
          </a:prstGeom>
          <a:solidFill>
            <a:srgbClr val="968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 u="none">
              <a:solidFill>
                <a:prstClr val="white"/>
              </a:solidFill>
            </a:endParaRPr>
          </a:p>
        </p:txBody>
      </p:sp>
      <p:pic>
        <p:nvPicPr>
          <p:cNvPr id="21" name="Picture 48" descr="MLP_CO_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689" y="6405563"/>
            <a:ext cx="103531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686400" y="1350001"/>
            <a:ext cx="6762877" cy="324445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2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Rechteck 15"/>
          <p:cNvSpPr/>
          <p:nvPr userDrawn="1"/>
        </p:nvSpPr>
        <p:spPr>
          <a:xfrm>
            <a:off x="818621" y="6381328"/>
            <a:ext cx="780007" cy="288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000" u="none" dirty="0">
                <a:solidFill>
                  <a:srgbClr val="033D5D"/>
                </a:solidFill>
              </a:rPr>
              <a:t>Seite </a:t>
            </a:r>
            <a:fld id="{AF360141-E59A-408D-ADDE-201C3A78ABA6}" type="slidenum">
              <a:rPr lang="de-DE" sz="1000" u="none" smtClean="0">
                <a:solidFill>
                  <a:srgbClr val="033D5D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sz="1000" u="none" dirty="0">
              <a:solidFill>
                <a:srgbClr val="033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1822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1338" indent="-269875"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1598628" y="6381329"/>
            <a:ext cx="1326146" cy="288774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033D5D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2924775" y="6381329"/>
            <a:ext cx="4524503" cy="28877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Rechteck 17"/>
          <p:cNvSpPr/>
          <p:nvPr userDrawn="1"/>
        </p:nvSpPr>
        <p:spPr>
          <a:xfrm>
            <a:off x="432900" y="359999"/>
            <a:ext cx="179400" cy="1440000"/>
          </a:xfrm>
          <a:prstGeom prst="rect">
            <a:avLst/>
          </a:prstGeom>
          <a:solidFill>
            <a:srgbClr val="968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 u="none">
              <a:solidFill>
                <a:prstClr val="white"/>
              </a:solidFill>
            </a:endParaRPr>
          </a:p>
        </p:txBody>
      </p:sp>
      <p:pic>
        <p:nvPicPr>
          <p:cNvPr id="21" name="Picture 48" descr="MLP_CO_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689" y="6405563"/>
            <a:ext cx="103531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686400" y="1350001"/>
            <a:ext cx="8868763" cy="324445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2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Rechteck 12"/>
          <p:cNvSpPr/>
          <p:nvPr userDrawn="1"/>
        </p:nvSpPr>
        <p:spPr>
          <a:xfrm>
            <a:off x="818621" y="6381328"/>
            <a:ext cx="780007" cy="288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000" u="none" dirty="0">
                <a:solidFill>
                  <a:srgbClr val="033D5D"/>
                </a:solidFill>
              </a:rPr>
              <a:t>Seite </a:t>
            </a:r>
            <a:fld id="{AF360141-E59A-408D-ADDE-201C3A78ABA6}" type="slidenum">
              <a:rPr lang="de-DE" sz="1000" u="none" smtClean="0">
                <a:solidFill>
                  <a:srgbClr val="033D5D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sz="1000" u="none" dirty="0">
              <a:solidFill>
                <a:srgbClr val="033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86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6291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 und 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400" y="324000"/>
            <a:ext cx="6762877" cy="89932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1338" indent="-269875"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1598628" y="6381329"/>
            <a:ext cx="1326146" cy="288774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033D5D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2924775" y="6381329"/>
            <a:ext cx="4524503" cy="28877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" name="Bildplatzhalter 5"/>
          <p:cNvSpPr>
            <a:spLocks noGrp="1"/>
          </p:cNvSpPr>
          <p:nvPr>
            <p:ph type="pic" sz="quarter" idx="13"/>
          </p:nvPr>
        </p:nvSpPr>
        <p:spPr>
          <a:xfrm>
            <a:off x="7644299" y="359999"/>
            <a:ext cx="2261701" cy="144000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90000" tIns="46800" rIns="90000" bIns="46800" anchor="ctr" anchorCtr="0"/>
          <a:lstStyle>
            <a:lvl1pPr marL="0" indent="0" algn="ctr">
              <a:buNone/>
              <a:defRPr sz="1600">
                <a:solidFill>
                  <a:schemeClr val="accent5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Rechteck 18"/>
          <p:cNvSpPr/>
          <p:nvPr userDrawn="1"/>
        </p:nvSpPr>
        <p:spPr>
          <a:xfrm>
            <a:off x="432900" y="359999"/>
            <a:ext cx="179400" cy="1440000"/>
          </a:xfrm>
          <a:prstGeom prst="rect">
            <a:avLst/>
          </a:prstGeom>
          <a:solidFill>
            <a:srgbClr val="968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 u="none">
              <a:solidFill>
                <a:prstClr val="white"/>
              </a:solidFill>
            </a:endParaRPr>
          </a:p>
        </p:txBody>
      </p:sp>
      <p:pic>
        <p:nvPicPr>
          <p:cNvPr id="23" name="Picture 48" descr="MLP_CO_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689" y="6405563"/>
            <a:ext cx="103531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686400" y="1350001"/>
            <a:ext cx="6762877" cy="324445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2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Rechteck 13"/>
          <p:cNvSpPr/>
          <p:nvPr userDrawn="1"/>
        </p:nvSpPr>
        <p:spPr>
          <a:xfrm>
            <a:off x="818621" y="6381328"/>
            <a:ext cx="780007" cy="288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000" u="none" dirty="0">
                <a:solidFill>
                  <a:srgbClr val="033D5D"/>
                </a:solidFill>
              </a:rPr>
              <a:t>Seite </a:t>
            </a:r>
            <a:fld id="{AF360141-E59A-408D-ADDE-201C3A78ABA6}" type="slidenum">
              <a:rPr lang="de-DE" sz="1000" u="none" smtClean="0">
                <a:solidFill>
                  <a:srgbClr val="033D5D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sz="1000" u="none" dirty="0">
              <a:solidFill>
                <a:srgbClr val="033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32203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 und Inhalt kleinere Ty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6700" indent="-266700">
              <a:spcAft>
                <a:spcPts val="600"/>
              </a:spcAft>
              <a:buFont typeface="Wingdings" panose="05000000000000000000" pitchFamily="2" charset="2"/>
              <a:buChar char=""/>
              <a:defRPr sz="1800"/>
            </a:lvl1pPr>
            <a:lvl2pPr marL="541338" indent="-269875">
              <a:spcAft>
                <a:spcPts val="600"/>
              </a:spcAft>
              <a:defRPr sz="1800"/>
            </a:lvl2pPr>
            <a:lvl3pPr marL="804863" indent="-263525">
              <a:spcAft>
                <a:spcPts val="600"/>
              </a:spcAft>
              <a:buFont typeface="Wingdings" panose="05000000000000000000" pitchFamily="2" charset="2"/>
              <a:buChar char=""/>
              <a:defRPr sz="1800"/>
            </a:lvl3pPr>
            <a:lvl4pPr>
              <a:spcAft>
                <a:spcPts val="600"/>
              </a:spcAft>
              <a:defRPr sz="1800"/>
            </a:lvl4pPr>
            <a:lvl5pPr marL="1343025" indent="-266700">
              <a:spcAft>
                <a:spcPts val="600"/>
              </a:spcAft>
              <a:buFont typeface="Wingdings" panose="05000000000000000000" pitchFamily="2" charset="2"/>
              <a:buChar char=""/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1598628" y="6381329"/>
            <a:ext cx="1326146" cy="288774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033D5D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2924775" y="6381329"/>
            <a:ext cx="4524503" cy="28877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Rechteck 17"/>
          <p:cNvSpPr/>
          <p:nvPr userDrawn="1"/>
        </p:nvSpPr>
        <p:spPr>
          <a:xfrm>
            <a:off x="432900" y="359999"/>
            <a:ext cx="179400" cy="1440000"/>
          </a:xfrm>
          <a:prstGeom prst="rect">
            <a:avLst/>
          </a:prstGeom>
          <a:solidFill>
            <a:srgbClr val="968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 u="none">
              <a:solidFill>
                <a:prstClr val="white"/>
              </a:solidFill>
            </a:endParaRPr>
          </a:p>
        </p:txBody>
      </p:sp>
      <p:pic>
        <p:nvPicPr>
          <p:cNvPr id="21" name="Picture 48" descr="MLP_CO_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689" y="6405563"/>
            <a:ext cx="103531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686400" y="1350001"/>
            <a:ext cx="8868763" cy="324445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2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Rechteck 12"/>
          <p:cNvSpPr/>
          <p:nvPr userDrawn="1"/>
        </p:nvSpPr>
        <p:spPr>
          <a:xfrm>
            <a:off x="818621" y="6381328"/>
            <a:ext cx="780007" cy="288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000" u="none" dirty="0">
                <a:solidFill>
                  <a:srgbClr val="033D5D"/>
                </a:solidFill>
              </a:rPr>
              <a:t>Seite </a:t>
            </a:r>
            <a:fld id="{AF360141-E59A-408D-ADDE-201C3A78ABA6}" type="slidenum">
              <a:rPr lang="de-DE" sz="1000" u="none" smtClean="0">
                <a:solidFill>
                  <a:srgbClr val="033D5D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sz="1000" u="none" dirty="0">
              <a:solidFill>
                <a:srgbClr val="033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898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 und Inhalt mit Bild kleinere Ty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400" y="324000"/>
            <a:ext cx="6746742" cy="89932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 sz="1800"/>
            </a:lvl1pPr>
            <a:lvl2pPr marL="541338" indent="-269875">
              <a:spcAft>
                <a:spcPts val="600"/>
              </a:spcAft>
              <a:defRPr sz="1800"/>
            </a:lvl2pPr>
            <a:lvl3pPr>
              <a:spcAft>
                <a:spcPts val="600"/>
              </a:spcAft>
              <a:defRPr sz="18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1598628" y="6381329"/>
            <a:ext cx="1326146" cy="288774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033D5D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2924775" y="6381329"/>
            <a:ext cx="4524503" cy="28877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" name="Rechteck 14"/>
          <p:cNvSpPr/>
          <p:nvPr userDrawn="1"/>
        </p:nvSpPr>
        <p:spPr>
          <a:xfrm>
            <a:off x="432900" y="359999"/>
            <a:ext cx="179400" cy="1440000"/>
          </a:xfrm>
          <a:prstGeom prst="rect">
            <a:avLst/>
          </a:prstGeom>
          <a:solidFill>
            <a:srgbClr val="968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 u="none">
              <a:solidFill>
                <a:prstClr val="white"/>
              </a:solidFill>
            </a:endParaRPr>
          </a:p>
        </p:txBody>
      </p:sp>
      <p:sp>
        <p:nvSpPr>
          <p:cNvPr id="17" name="Bildplatzhalter 5"/>
          <p:cNvSpPr>
            <a:spLocks noGrp="1"/>
          </p:cNvSpPr>
          <p:nvPr>
            <p:ph type="pic" sz="quarter" idx="13"/>
          </p:nvPr>
        </p:nvSpPr>
        <p:spPr>
          <a:xfrm>
            <a:off x="7644299" y="359999"/>
            <a:ext cx="2261701" cy="144000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90000" tIns="46800" rIns="90000" bIns="46800" anchor="ctr" anchorCtr="0"/>
          <a:lstStyle>
            <a:lvl1pPr marL="0" indent="0" algn="ctr">
              <a:buNone/>
              <a:defRPr sz="1600">
                <a:solidFill>
                  <a:schemeClr val="accent5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21" name="Picture 48" descr="MLP_CO_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689" y="6405563"/>
            <a:ext cx="103531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686400" y="1350001"/>
            <a:ext cx="6762877" cy="324445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2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Rechteck 12"/>
          <p:cNvSpPr/>
          <p:nvPr userDrawn="1"/>
        </p:nvSpPr>
        <p:spPr>
          <a:xfrm>
            <a:off x="818621" y="6381328"/>
            <a:ext cx="780007" cy="288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000" u="none" dirty="0">
                <a:solidFill>
                  <a:srgbClr val="033D5D"/>
                </a:solidFill>
              </a:rPr>
              <a:t>Seite </a:t>
            </a:r>
            <a:fld id="{AF360141-E59A-408D-ADDE-201C3A78ABA6}" type="slidenum">
              <a:rPr lang="de-DE" sz="1000" u="none" smtClean="0">
                <a:solidFill>
                  <a:srgbClr val="033D5D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sz="1000" u="none" dirty="0">
              <a:solidFill>
                <a:srgbClr val="033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9214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1338" indent="-269875"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1598628" y="6381329"/>
            <a:ext cx="1326146" cy="288774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033D5D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2924775" y="6381329"/>
            <a:ext cx="4524503" cy="28877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682500" y="1224000"/>
            <a:ext cx="8868763" cy="260784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33453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kleinere Ty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6700" indent="-266700">
              <a:spcAft>
                <a:spcPts val="600"/>
              </a:spcAft>
              <a:buFont typeface="Wingdings" panose="05000000000000000000" pitchFamily="2" charset="2"/>
              <a:buChar char=""/>
              <a:tabLst>
                <a:tab pos="271463" algn="l"/>
                <a:tab pos="533400" algn="l"/>
              </a:tabLst>
              <a:defRPr sz="1800"/>
            </a:lvl1pPr>
            <a:lvl2pPr marL="541338" indent="-269875">
              <a:spcAft>
                <a:spcPts val="600"/>
              </a:spcAft>
              <a:tabLst>
                <a:tab pos="533400" algn="l"/>
              </a:tabLst>
              <a:defRPr sz="1800"/>
            </a:lvl2pPr>
            <a:lvl3pPr marL="804863" indent="-263525">
              <a:spcAft>
                <a:spcPts val="600"/>
              </a:spcAft>
              <a:buFont typeface="Wingdings" panose="05000000000000000000" pitchFamily="2" charset="2"/>
              <a:buChar char=""/>
              <a:tabLst>
                <a:tab pos="804863" algn="l"/>
              </a:tabLst>
              <a:defRPr sz="1800"/>
            </a:lvl3pPr>
            <a:lvl4pPr>
              <a:spcAft>
                <a:spcPts val="600"/>
              </a:spcAft>
              <a:defRPr sz="1800"/>
            </a:lvl4pPr>
            <a:lvl5pPr marL="1343025" indent="-266700">
              <a:spcAft>
                <a:spcPts val="600"/>
              </a:spcAft>
              <a:buFont typeface="Wingdings" panose="05000000000000000000" pitchFamily="2" charset="2"/>
              <a:buChar char=""/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1598628" y="6381329"/>
            <a:ext cx="1326146" cy="288774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033D5D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2924775" y="6381329"/>
            <a:ext cx="4524503" cy="28877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682500" y="1224000"/>
            <a:ext cx="8868763" cy="260784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81962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400" y="1872000"/>
            <a:ext cx="8868763" cy="4220825"/>
          </a:xfrm>
        </p:spPr>
        <p:txBody>
          <a:bodyPr numCol="2" spcCol="180000"/>
          <a:lstStyle>
            <a:lvl2pPr marL="542925" indent="-276225">
              <a:defRPr/>
            </a:lvl2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>
          <a:xfrm>
            <a:off x="1598628" y="6381329"/>
            <a:ext cx="1326146" cy="288774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033D5D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2924775" y="6381329"/>
            <a:ext cx="4524503" cy="28877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682500" y="1224000"/>
            <a:ext cx="8868763" cy="260784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713166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kleinere Ty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400" y="1872000"/>
            <a:ext cx="8868763" cy="4220825"/>
          </a:xfrm>
        </p:spPr>
        <p:txBody>
          <a:bodyPr numCol="2" spcCol="180000"/>
          <a:lstStyle>
            <a:lvl1pPr>
              <a:spcAft>
                <a:spcPts val="600"/>
              </a:spcAft>
              <a:defRPr sz="1800"/>
            </a:lvl1pPr>
            <a:lvl2pPr marL="542925" indent="-276225">
              <a:spcAft>
                <a:spcPts val="600"/>
              </a:spcAft>
              <a:defRPr sz="1800"/>
            </a:lvl2pPr>
            <a:lvl3pPr>
              <a:spcAft>
                <a:spcPts val="600"/>
              </a:spcAft>
              <a:defRPr sz="18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>
          <a:xfrm>
            <a:off x="1598628" y="6381329"/>
            <a:ext cx="1326146" cy="288774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033D5D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2924775" y="6381329"/>
            <a:ext cx="4524503" cy="28877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682500" y="1224000"/>
            <a:ext cx="8868763" cy="260784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048146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>
          <a:xfrm>
            <a:off x="1598628" y="6381329"/>
            <a:ext cx="1326146" cy="288774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033D5D"/>
              </a:solidFill>
            </a:endParaRP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>
          <a:xfrm>
            <a:off x="2924775" y="6381329"/>
            <a:ext cx="4524503" cy="28877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686400" y="1224000"/>
            <a:ext cx="8868763" cy="260784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521954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>
          <a:xfrm>
            <a:off x="1598628" y="6381329"/>
            <a:ext cx="1326146" cy="288774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033D5D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2924775" y="6381329"/>
            <a:ext cx="4524503" cy="28877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537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4213" y="1870075"/>
            <a:ext cx="4006850" cy="41751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43463" y="1870075"/>
            <a:ext cx="4008437" cy="41751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3547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6298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4515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118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40952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29180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323850"/>
            <a:ext cx="81692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870075"/>
            <a:ext cx="8167687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pic>
        <p:nvPicPr>
          <p:cNvPr id="316420" name="Picture 4" descr="MLP_CO_M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588" y="6405563"/>
            <a:ext cx="95567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6422" name="Rectangle 6"/>
          <p:cNvSpPr>
            <a:spLocks noChangeArrowheads="1"/>
          </p:cNvSpPr>
          <p:nvPr/>
        </p:nvSpPr>
        <p:spPr bwMode="auto">
          <a:xfrm>
            <a:off x="431800" y="358775"/>
            <a:ext cx="179388" cy="11699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 dirty="0"/>
          </a:p>
        </p:txBody>
      </p:sp>
      <p:sp>
        <p:nvSpPr>
          <p:cNvPr id="316425" name="Rectangle 9"/>
          <p:cNvSpPr>
            <a:spLocks noChangeArrowheads="1"/>
          </p:cNvSpPr>
          <p:nvPr/>
        </p:nvSpPr>
        <p:spPr bwMode="auto">
          <a:xfrm>
            <a:off x="431800" y="358775"/>
            <a:ext cx="179388" cy="1169988"/>
          </a:xfrm>
          <a:prstGeom prst="rect">
            <a:avLst/>
          </a:prstGeom>
          <a:solidFill>
            <a:srgbClr val="96856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87" r:id="rId15"/>
    <p:sldLayoutId id="2147483688" r:id="rId16"/>
    <p:sldLayoutId id="2147483693" r:id="rId17"/>
    <p:sldLayoutId id="2147483696" r:id="rId18"/>
    <p:sldLayoutId id="2147483697" r:id="rId19"/>
    <p:sldLayoutId id="2147483698" r:id="rId20"/>
  </p:sldLayoutIdLst>
  <p:hf hdr="0" ft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algn="l" rtl="0" eaLnBrk="0" fontAlgn="base" hangingPunct="0">
        <a:lnSpc>
          <a:spcPct val="110000"/>
        </a:lnSpc>
        <a:spcBef>
          <a:spcPct val="50000"/>
        </a:spcBef>
        <a:spcAft>
          <a:spcPct val="0"/>
        </a:spcAft>
        <a:tabLst>
          <a:tab pos="334963" algn="l"/>
          <a:tab pos="650875" algn="l"/>
          <a:tab pos="996950" algn="l"/>
        </a:tabLst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33375" indent="-331788" algn="l" rtl="0" eaLnBrk="0" fontAlgn="base" hangingPunct="0">
        <a:lnSpc>
          <a:spcPct val="110000"/>
        </a:lnSpc>
        <a:spcBef>
          <a:spcPct val="5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"/>
        <a:tabLst>
          <a:tab pos="334963" algn="l"/>
          <a:tab pos="650875" algn="l"/>
          <a:tab pos="996950" algn="l"/>
        </a:tabLst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50875" indent="-315913" algn="l" rtl="0" eaLnBrk="0" fontAlgn="base" hangingPunct="0">
        <a:lnSpc>
          <a:spcPct val="110000"/>
        </a:lnSpc>
        <a:spcBef>
          <a:spcPct val="5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"/>
        <a:tabLst>
          <a:tab pos="334963" algn="l"/>
          <a:tab pos="650875" algn="l"/>
          <a:tab pos="996950" algn="l"/>
        </a:tabLst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993775" indent="-341313" algn="l" rtl="0" eaLnBrk="0" fontAlgn="base" hangingPunct="0">
        <a:lnSpc>
          <a:spcPct val="110000"/>
        </a:lnSpc>
        <a:spcBef>
          <a:spcPct val="5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"/>
        <a:tabLst>
          <a:tab pos="334963" algn="l"/>
          <a:tab pos="650875" algn="l"/>
          <a:tab pos="996950" algn="l"/>
        </a:tabLst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671763" indent="-285750" algn="l" rtl="0" eaLnBrk="0" fontAlgn="base" hangingPunct="0">
        <a:lnSpc>
          <a:spcPct val="115000"/>
        </a:lnSpc>
        <a:spcBef>
          <a:spcPct val="50000"/>
        </a:spcBef>
        <a:spcAft>
          <a:spcPct val="0"/>
        </a:spcAft>
        <a:buClr>
          <a:srgbClr val="146AAA"/>
        </a:buClr>
        <a:buSzPct val="75000"/>
        <a:buFont typeface="Wingdings" panose="05000000000000000000" pitchFamily="2" charset="2"/>
        <a:buChar char="è"/>
        <a:tabLst>
          <a:tab pos="334963" algn="l"/>
          <a:tab pos="650875" algn="l"/>
          <a:tab pos="996950" algn="l"/>
        </a:tabLst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400" y="324000"/>
            <a:ext cx="8868763" cy="89932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400" y="1872000"/>
            <a:ext cx="8868763" cy="422082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9" name="Rechteck 8"/>
          <p:cNvSpPr/>
          <p:nvPr/>
        </p:nvSpPr>
        <p:spPr>
          <a:xfrm>
            <a:off x="432900" y="360000"/>
            <a:ext cx="179400" cy="1170000"/>
          </a:xfrm>
          <a:prstGeom prst="rect">
            <a:avLst/>
          </a:prstGeom>
          <a:solidFill>
            <a:srgbClr val="9685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u="none" kern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Picture 48" descr="MLP_CO_M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689" y="6405563"/>
            <a:ext cx="103531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70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</p:sldLayoutIdLst>
  <p:hf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10000"/>
        </a:lnSpc>
        <a:spcBef>
          <a:spcPts val="500"/>
        </a:spcBef>
        <a:spcAft>
          <a:spcPts val="900"/>
        </a:spcAft>
        <a:buFont typeface="Wingdings" panose="05000000000000000000" pitchFamily="2" charset="2"/>
        <a:buChar char=""/>
        <a:tabLst>
          <a:tab pos="271463" algn="l"/>
          <a:tab pos="541338" algn="l"/>
        </a:tabLst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10000"/>
        </a:lnSpc>
        <a:spcBef>
          <a:spcPts val="500"/>
        </a:spcBef>
        <a:spcAft>
          <a:spcPts val="900"/>
        </a:spcAft>
        <a:buFont typeface="Wingdings" panose="05000000000000000000" pitchFamily="2" charset="2"/>
        <a:buChar char=""/>
        <a:tabLst>
          <a:tab pos="541338" algn="l"/>
        </a:tabLst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3525" algn="l" defTabSz="914400" rtl="0" eaLnBrk="1" latinLnBrk="0" hangingPunct="1">
        <a:lnSpc>
          <a:spcPct val="110000"/>
        </a:lnSpc>
        <a:spcBef>
          <a:spcPts val="500"/>
        </a:spcBef>
        <a:spcAft>
          <a:spcPts val="900"/>
        </a:spcAft>
        <a:buFont typeface="Wingdings" panose="05000000000000000000" pitchFamily="2" charset="2"/>
        <a:buChar char="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1463" algn="l" defTabSz="914400" rtl="0" eaLnBrk="1" latinLnBrk="0" hangingPunct="1">
        <a:lnSpc>
          <a:spcPct val="110000"/>
        </a:lnSpc>
        <a:spcBef>
          <a:spcPts val="500"/>
        </a:spcBef>
        <a:spcAft>
          <a:spcPts val="900"/>
        </a:spcAft>
        <a:buFont typeface="Wingdings" panose="05000000000000000000" pitchFamily="2" charset="2"/>
        <a:buChar char="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10000"/>
        </a:lnSpc>
        <a:spcBef>
          <a:spcPts val="500"/>
        </a:spcBef>
        <a:spcAft>
          <a:spcPts val="900"/>
        </a:spcAft>
        <a:buFont typeface="Wingdings" panose="05000000000000000000" pitchFamily="2" charset="2"/>
        <a:buChar char="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38">
          <p15:clr>
            <a:srgbClr val="F26B43"/>
          </p15:clr>
        </p15:guide>
        <p15:guide id="2" pos="476">
          <p15:clr>
            <a:srgbClr val="F26B43"/>
          </p15:clr>
        </p15:guide>
        <p15:guide id="3" pos="5556">
          <p15:clr>
            <a:srgbClr val="F26B43"/>
          </p15:clr>
        </p15:guide>
        <p15:guide id="4" orient="horz" pos="1162">
          <p15:clr>
            <a:srgbClr val="F26B43"/>
          </p15:clr>
        </p15:guide>
        <p15:guide id="5" pos="3016">
          <p15:clr>
            <a:srgbClr val="F26B43"/>
          </p15:clr>
        </p15:guide>
        <p15:guide id="6" pos="2971">
          <p15:clr>
            <a:srgbClr val="F26B43"/>
          </p15:clr>
        </p15:guide>
        <p15:guide id="7" pos="306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Lebensgefühl_006_PPT_Titel_qu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64"/>
          <a:stretch/>
        </p:blipFill>
        <p:spPr bwMode="auto">
          <a:xfrm>
            <a:off x="-955850" y="360000"/>
            <a:ext cx="10861850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82328" y="4452864"/>
            <a:ext cx="9223672" cy="936104"/>
          </a:xfrm>
        </p:spPr>
        <p:txBody>
          <a:bodyPr/>
          <a:lstStyle/>
          <a:p>
            <a:r>
              <a:rPr lang="de-DE" dirty="0"/>
              <a:t>Wirtschaftliches Führen einer Hausarztpraxis </a:t>
            </a:r>
          </a:p>
        </p:txBody>
      </p:sp>
      <p:sp>
        <p:nvSpPr>
          <p:cNvPr id="13" name="Untertitel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altLang="de-DE" b="1" dirty="0"/>
              <a:t>Michael Kersten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32900" y="360000"/>
            <a:ext cx="179400" cy="3960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682328" y="6378222"/>
            <a:ext cx="2831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u="none" dirty="0">
                <a:solidFill>
                  <a:schemeClr val="accent1"/>
                </a:solidFill>
              </a:rPr>
              <a:t>Magdeburg, den 17.September 2021</a:t>
            </a:r>
          </a:p>
        </p:txBody>
      </p:sp>
    </p:spTree>
    <p:extLst>
      <p:ext uri="{BB962C8B-B14F-4D97-AF65-F5344CB8AC3E}">
        <p14:creationId xmlns:p14="http://schemas.microsoft.com/office/powerpoint/2010/main" val="874560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Wirtschaftlichkeit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946401" y="2307726"/>
            <a:ext cx="2946400" cy="430887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u="none" dirty="0"/>
              <a:t>Die zentrale Frage ist</a:t>
            </a:r>
          </a:p>
        </p:txBody>
      </p:sp>
      <p:sp>
        <p:nvSpPr>
          <p:cNvPr id="4" name="Abgerundetes Rechteck 3"/>
          <p:cNvSpPr/>
          <p:nvPr/>
        </p:nvSpPr>
        <p:spPr bwMode="auto">
          <a:xfrm>
            <a:off x="872595" y="3620526"/>
            <a:ext cx="7789333" cy="476726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de-DE" u="none" dirty="0"/>
              <a:t>Für wen und von wem wird die Wirtschaftlichkeit bestimmt ?</a:t>
            </a:r>
          </a:p>
        </p:txBody>
      </p:sp>
    </p:spTree>
    <p:extLst>
      <p:ext uri="{BB962C8B-B14F-4D97-AF65-F5344CB8AC3E}">
        <p14:creationId xmlns:p14="http://schemas.microsoft.com/office/powerpoint/2010/main" val="110840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Wirtschaftlichkeit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26180" y="1825394"/>
            <a:ext cx="9031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none" dirty="0">
                <a:solidFill>
                  <a:schemeClr val="tx2"/>
                </a:solidFill>
              </a:rPr>
              <a:t>Die Wirtschaftlichkeit aus Sicht der Bank </a:t>
            </a:r>
            <a:r>
              <a:rPr lang="de-DE" b="1" u="none" dirty="0">
                <a:solidFill>
                  <a:schemeClr val="tx2"/>
                </a:solidFill>
              </a:rPr>
              <a:t>=</a:t>
            </a:r>
            <a:r>
              <a:rPr lang="de-DE" u="none" dirty="0">
                <a:solidFill>
                  <a:schemeClr val="tx2"/>
                </a:solidFill>
              </a:rPr>
              <a:t> Wirtschaftlichkeit der Bank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089" y="2542256"/>
            <a:ext cx="5034844" cy="375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7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Wirtschaftlichkeit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87021" y="1930400"/>
            <a:ext cx="9087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none" dirty="0">
                <a:solidFill>
                  <a:schemeClr val="tx2"/>
                </a:solidFill>
              </a:rPr>
              <a:t>Die Wirtschaftlichkeit aus Sicht der Steuerberatung </a:t>
            </a:r>
            <a:r>
              <a:rPr lang="de-DE" b="1" u="none" dirty="0">
                <a:solidFill>
                  <a:schemeClr val="tx2"/>
                </a:solidFill>
              </a:rPr>
              <a:t>=</a:t>
            </a:r>
            <a:r>
              <a:rPr lang="de-DE" u="none" dirty="0">
                <a:solidFill>
                  <a:schemeClr val="tx2"/>
                </a:solidFill>
              </a:rPr>
              <a:t> Steuerfokussiert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681" y="2485465"/>
            <a:ext cx="5314950" cy="370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9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feil nach unten 47"/>
          <p:cNvSpPr/>
          <p:nvPr/>
        </p:nvSpPr>
        <p:spPr bwMode="auto">
          <a:xfrm rot="-8100000">
            <a:off x="5309050" y="3416982"/>
            <a:ext cx="252000" cy="1188000"/>
          </a:xfrm>
          <a:prstGeom prst="downArrow">
            <a:avLst/>
          </a:prstGeom>
          <a:solidFill>
            <a:srgbClr val="9FC9E7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2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Pfeil nach unten 9"/>
          <p:cNvSpPr/>
          <p:nvPr/>
        </p:nvSpPr>
        <p:spPr bwMode="auto">
          <a:xfrm rot="-2700000">
            <a:off x="4163916" y="3440397"/>
            <a:ext cx="252000" cy="1188000"/>
          </a:xfrm>
          <a:prstGeom prst="downArrow">
            <a:avLst/>
          </a:prstGeom>
          <a:solidFill>
            <a:srgbClr val="9FC9E7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2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277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de-DE" dirty="0"/>
              <a:t>Die Wirtschaftlichkeit aus Ihrer Sicht</a:t>
            </a:r>
          </a:p>
        </p:txBody>
      </p:sp>
      <p:sp>
        <p:nvSpPr>
          <p:cNvPr id="1312773" name="Text Box 5"/>
          <p:cNvSpPr txBox="1">
            <a:spLocks noChangeArrowheads="1"/>
          </p:cNvSpPr>
          <p:nvPr/>
        </p:nvSpPr>
        <p:spPr bwMode="auto">
          <a:xfrm>
            <a:off x="820738" y="4122738"/>
            <a:ext cx="803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000" b="1" u="none" dirty="0"/>
              <a:t>Studium</a:t>
            </a:r>
          </a:p>
        </p:txBody>
      </p:sp>
      <p:sp>
        <p:nvSpPr>
          <p:cNvPr id="1312774" name="Text Box 6"/>
          <p:cNvSpPr txBox="1">
            <a:spLocks noChangeArrowheads="1"/>
          </p:cNvSpPr>
          <p:nvPr/>
        </p:nvSpPr>
        <p:spPr bwMode="auto">
          <a:xfrm>
            <a:off x="1671638" y="4119563"/>
            <a:ext cx="11191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000" b="1" u="none" dirty="0"/>
              <a:t>Assistenzarzt</a:t>
            </a:r>
          </a:p>
        </p:txBody>
      </p:sp>
      <p:sp>
        <p:nvSpPr>
          <p:cNvPr id="1312775" name="Text Box 7"/>
          <p:cNvSpPr txBox="1">
            <a:spLocks noChangeArrowheads="1"/>
          </p:cNvSpPr>
          <p:nvPr/>
        </p:nvSpPr>
        <p:spPr bwMode="auto">
          <a:xfrm>
            <a:off x="3128963" y="3541713"/>
            <a:ext cx="1035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000" b="1" u="none" dirty="0"/>
              <a:t>Facharzt</a:t>
            </a:r>
          </a:p>
        </p:txBody>
      </p:sp>
      <p:sp>
        <p:nvSpPr>
          <p:cNvPr id="1312776" name="Text Box 8"/>
          <p:cNvSpPr txBox="1">
            <a:spLocks noChangeArrowheads="1"/>
          </p:cNvSpPr>
          <p:nvPr/>
        </p:nvSpPr>
        <p:spPr bwMode="auto">
          <a:xfrm>
            <a:off x="4059088" y="3548063"/>
            <a:ext cx="1023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000" b="1" u="none" dirty="0"/>
              <a:t>Oberarzt</a:t>
            </a:r>
          </a:p>
        </p:txBody>
      </p:sp>
      <p:sp>
        <p:nvSpPr>
          <p:cNvPr id="1312777" name="Text Box 9"/>
          <p:cNvSpPr txBox="1">
            <a:spLocks noChangeArrowheads="1"/>
          </p:cNvSpPr>
          <p:nvPr/>
        </p:nvSpPr>
        <p:spPr bwMode="auto">
          <a:xfrm>
            <a:off x="5917220" y="3544888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000" b="1" u="none" dirty="0"/>
              <a:t>Chefarzt</a:t>
            </a:r>
          </a:p>
        </p:txBody>
      </p:sp>
      <p:sp>
        <p:nvSpPr>
          <p:cNvPr id="1312778" name="Text Box 10"/>
          <p:cNvSpPr txBox="1">
            <a:spLocks noChangeArrowheads="1"/>
          </p:cNvSpPr>
          <p:nvPr/>
        </p:nvSpPr>
        <p:spPr bwMode="auto">
          <a:xfrm>
            <a:off x="3359150" y="4660900"/>
            <a:ext cx="124142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000" b="1" u="none" dirty="0"/>
              <a:t>Niederlassung</a:t>
            </a:r>
          </a:p>
        </p:txBody>
      </p:sp>
      <p:sp>
        <p:nvSpPr>
          <p:cNvPr id="1312779" name="Text Box 11"/>
          <p:cNvSpPr txBox="1">
            <a:spLocks noChangeArrowheads="1"/>
          </p:cNvSpPr>
          <p:nvPr/>
        </p:nvSpPr>
        <p:spPr bwMode="auto">
          <a:xfrm>
            <a:off x="7239000" y="4657725"/>
            <a:ext cx="12398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000" b="1" u="none" dirty="0"/>
              <a:t>Praxisabgabe</a:t>
            </a:r>
          </a:p>
        </p:txBody>
      </p:sp>
      <p:sp>
        <p:nvSpPr>
          <p:cNvPr id="1312780" name="Text Box 12"/>
          <p:cNvSpPr txBox="1">
            <a:spLocks noChangeArrowheads="1"/>
          </p:cNvSpPr>
          <p:nvPr/>
        </p:nvSpPr>
        <p:spPr bwMode="auto">
          <a:xfrm>
            <a:off x="5068888" y="4654550"/>
            <a:ext cx="1952625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000" b="1" u="none" dirty="0"/>
              <a:t>ggf. ärztliche Kooperation </a:t>
            </a:r>
          </a:p>
        </p:txBody>
      </p:sp>
      <p:sp>
        <p:nvSpPr>
          <p:cNvPr id="1312781" name="Line 13"/>
          <p:cNvSpPr>
            <a:spLocks noChangeShapeType="1"/>
          </p:cNvSpPr>
          <p:nvPr/>
        </p:nvSpPr>
        <p:spPr bwMode="auto">
          <a:xfrm flipV="1">
            <a:off x="2084388" y="3348038"/>
            <a:ext cx="0" cy="579437"/>
          </a:xfrm>
          <a:prstGeom prst="line">
            <a:avLst/>
          </a:prstGeom>
          <a:noFill/>
          <a:ln w="25400">
            <a:solidFill>
              <a:srgbClr val="9FC9E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 dirty="0"/>
          </a:p>
        </p:txBody>
      </p:sp>
      <p:sp>
        <p:nvSpPr>
          <p:cNvPr id="1312782" name="Line 14"/>
          <p:cNvSpPr>
            <a:spLocks noChangeShapeType="1"/>
          </p:cNvSpPr>
          <p:nvPr/>
        </p:nvSpPr>
        <p:spPr bwMode="auto">
          <a:xfrm flipV="1">
            <a:off x="3821113" y="3214688"/>
            <a:ext cx="0" cy="1265237"/>
          </a:xfrm>
          <a:prstGeom prst="line">
            <a:avLst/>
          </a:prstGeom>
          <a:noFill/>
          <a:ln w="25400">
            <a:solidFill>
              <a:srgbClr val="9FC9E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1312783" name="Line 15"/>
          <p:cNvSpPr>
            <a:spLocks noChangeShapeType="1"/>
          </p:cNvSpPr>
          <p:nvPr/>
        </p:nvSpPr>
        <p:spPr bwMode="auto">
          <a:xfrm flipV="1">
            <a:off x="4952055" y="2981325"/>
            <a:ext cx="0" cy="1516063"/>
          </a:xfrm>
          <a:prstGeom prst="line">
            <a:avLst/>
          </a:prstGeom>
          <a:noFill/>
          <a:ln w="25400">
            <a:solidFill>
              <a:srgbClr val="9FC9E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1312784" name="Line 16"/>
          <p:cNvSpPr>
            <a:spLocks noChangeShapeType="1"/>
          </p:cNvSpPr>
          <p:nvPr/>
        </p:nvSpPr>
        <p:spPr bwMode="auto">
          <a:xfrm flipV="1">
            <a:off x="6602311" y="3152775"/>
            <a:ext cx="0" cy="1341438"/>
          </a:xfrm>
          <a:prstGeom prst="line">
            <a:avLst/>
          </a:prstGeom>
          <a:noFill/>
          <a:ln w="25400">
            <a:solidFill>
              <a:srgbClr val="9FC9E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1312785" name="Line 17"/>
          <p:cNvSpPr>
            <a:spLocks noChangeShapeType="1"/>
          </p:cNvSpPr>
          <p:nvPr/>
        </p:nvSpPr>
        <p:spPr bwMode="auto">
          <a:xfrm flipV="1">
            <a:off x="7880350" y="2978150"/>
            <a:ext cx="0" cy="1516063"/>
          </a:xfrm>
          <a:prstGeom prst="line">
            <a:avLst/>
          </a:prstGeom>
          <a:noFill/>
          <a:ln w="25400">
            <a:solidFill>
              <a:srgbClr val="9FC9E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1312786" name="Text Box 18"/>
          <p:cNvSpPr txBox="1">
            <a:spLocks noChangeArrowheads="1"/>
          </p:cNvSpPr>
          <p:nvPr/>
        </p:nvSpPr>
        <p:spPr bwMode="auto">
          <a:xfrm>
            <a:off x="1462088" y="3068638"/>
            <a:ext cx="16494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000" b="1" u="none" dirty="0">
                <a:solidFill>
                  <a:srgbClr val="033D5D"/>
                </a:solidFill>
              </a:rPr>
              <a:t>Familiengründung</a:t>
            </a:r>
          </a:p>
        </p:txBody>
      </p:sp>
      <p:sp>
        <p:nvSpPr>
          <p:cNvPr id="1312787" name="Text Box 19"/>
          <p:cNvSpPr txBox="1">
            <a:spLocks noChangeArrowheads="1"/>
          </p:cNvSpPr>
          <p:nvPr/>
        </p:nvSpPr>
        <p:spPr bwMode="auto">
          <a:xfrm>
            <a:off x="3517900" y="2933700"/>
            <a:ext cx="787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000" b="1" u="none" dirty="0">
                <a:solidFill>
                  <a:srgbClr val="033D5D"/>
                </a:solidFill>
              </a:rPr>
              <a:t>Kinder</a:t>
            </a:r>
          </a:p>
        </p:txBody>
      </p:sp>
      <p:sp>
        <p:nvSpPr>
          <p:cNvPr id="1312788" name="Text Box 20"/>
          <p:cNvSpPr txBox="1">
            <a:spLocks noChangeArrowheads="1"/>
          </p:cNvSpPr>
          <p:nvPr/>
        </p:nvSpPr>
        <p:spPr bwMode="auto">
          <a:xfrm>
            <a:off x="4264882" y="2646363"/>
            <a:ext cx="1495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000" b="1" u="none" dirty="0">
                <a:solidFill>
                  <a:srgbClr val="033D5D"/>
                </a:solidFill>
              </a:rPr>
              <a:t>Immobilienerwerb</a:t>
            </a:r>
          </a:p>
        </p:txBody>
      </p:sp>
      <p:sp>
        <p:nvSpPr>
          <p:cNvPr id="1312789" name="Text Box 21"/>
          <p:cNvSpPr txBox="1">
            <a:spLocks noChangeArrowheads="1"/>
          </p:cNvSpPr>
          <p:nvPr/>
        </p:nvSpPr>
        <p:spPr bwMode="auto">
          <a:xfrm>
            <a:off x="5874265" y="2871788"/>
            <a:ext cx="1498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000" b="1" u="none" dirty="0">
                <a:solidFill>
                  <a:srgbClr val="033D5D"/>
                </a:solidFill>
              </a:rPr>
              <a:t>Kinderausbildung</a:t>
            </a:r>
          </a:p>
        </p:txBody>
      </p:sp>
      <p:sp>
        <p:nvSpPr>
          <p:cNvPr id="1312790" name="Text Box 22"/>
          <p:cNvSpPr txBox="1">
            <a:spLocks noChangeArrowheads="1"/>
          </p:cNvSpPr>
          <p:nvPr/>
        </p:nvSpPr>
        <p:spPr bwMode="auto">
          <a:xfrm>
            <a:off x="7426325" y="2692400"/>
            <a:ext cx="1035050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000" b="1" u="none" dirty="0">
                <a:solidFill>
                  <a:srgbClr val="033D5D"/>
                </a:solidFill>
              </a:rPr>
              <a:t>Ruhestand</a:t>
            </a:r>
          </a:p>
        </p:txBody>
      </p:sp>
      <p:sp>
        <p:nvSpPr>
          <p:cNvPr id="1312792" name="Rectangle 24"/>
          <p:cNvSpPr>
            <a:spLocks noChangeArrowheads="1"/>
          </p:cNvSpPr>
          <p:nvPr/>
        </p:nvSpPr>
        <p:spPr bwMode="auto">
          <a:xfrm>
            <a:off x="820738" y="3916362"/>
            <a:ext cx="1922462" cy="180000"/>
          </a:xfrm>
          <a:prstGeom prst="rect">
            <a:avLst/>
          </a:prstGeom>
          <a:solidFill>
            <a:srgbClr val="9FC9E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 dirty="0"/>
          </a:p>
        </p:txBody>
      </p:sp>
      <p:sp>
        <p:nvSpPr>
          <p:cNvPr id="1312793" name="AutoShape 25"/>
          <p:cNvSpPr>
            <a:spLocks noChangeArrowheads="1"/>
          </p:cNvSpPr>
          <p:nvPr/>
        </p:nvSpPr>
        <p:spPr bwMode="auto">
          <a:xfrm rot="16200000">
            <a:off x="2759707" y="3221994"/>
            <a:ext cx="1287462" cy="1584000"/>
          </a:xfrm>
          <a:custGeom>
            <a:avLst/>
            <a:gdLst>
              <a:gd name="G0" fmla="+- 7821 0 0"/>
              <a:gd name="G1" fmla="+- -11773916 0 0"/>
              <a:gd name="G2" fmla="+- 0 0 -11773916"/>
              <a:gd name="T0" fmla="*/ 0 256 1"/>
              <a:gd name="T1" fmla="*/ 180 256 1"/>
              <a:gd name="G3" fmla="+- -11773916 T0 T1"/>
              <a:gd name="T2" fmla="*/ 0 256 1"/>
              <a:gd name="T3" fmla="*/ 90 256 1"/>
              <a:gd name="G4" fmla="+- -11773916 T2 T3"/>
              <a:gd name="G5" fmla="*/ G4 2 1"/>
              <a:gd name="T4" fmla="*/ 90 256 1"/>
              <a:gd name="T5" fmla="*/ 0 256 1"/>
              <a:gd name="G6" fmla="+- -11773916 T4 T5"/>
              <a:gd name="G7" fmla="*/ G6 2 1"/>
              <a:gd name="G8" fmla="abs -11773916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7821"/>
              <a:gd name="G18" fmla="*/ 7821 1 2"/>
              <a:gd name="G19" fmla="+- G18 5400 0"/>
              <a:gd name="G20" fmla="cos G19 -11773916"/>
              <a:gd name="G21" fmla="sin G19 -11773916"/>
              <a:gd name="G22" fmla="+- G20 10800 0"/>
              <a:gd name="G23" fmla="+- G21 10800 0"/>
              <a:gd name="G24" fmla="+- 10800 0 G20"/>
              <a:gd name="G25" fmla="+- 7821 10800 0"/>
              <a:gd name="G26" fmla="?: G9 G17 G25"/>
              <a:gd name="G27" fmla="?: G9 0 21600"/>
              <a:gd name="G28" fmla="cos 10800 -11773916"/>
              <a:gd name="G29" fmla="sin 10800 -11773916"/>
              <a:gd name="G30" fmla="sin 7821 -11773916"/>
              <a:gd name="G31" fmla="+- G28 10800 0"/>
              <a:gd name="G32" fmla="+- G29 10800 0"/>
              <a:gd name="G33" fmla="+- G30 10800 0"/>
              <a:gd name="G34" fmla="?: G4 0 G31"/>
              <a:gd name="G35" fmla="?: -11773916 G34 0"/>
              <a:gd name="G36" fmla="?: G6 G35 G31"/>
              <a:gd name="G37" fmla="+- 21600 0 G36"/>
              <a:gd name="G38" fmla="?: G4 0 G33"/>
              <a:gd name="G39" fmla="?: -11773916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489 w 21600"/>
              <a:gd name="T15" fmla="*/ 10744 h 21600"/>
              <a:gd name="T16" fmla="*/ 10800 w 21600"/>
              <a:gd name="T17" fmla="*/ 2979 h 21600"/>
              <a:gd name="T18" fmla="*/ 20111 w 21600"/>
              <a:gd name="T19" fmla="*/ 10744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2979" y="10753"/>
                </a:moveTo>
                <a:cubicBezTo>
                  <a:pt x="3004" y="6452"/>
                  <a:pt x="6498" y="2979"/>
                  <a:pt x="10800" y="2979"/>
                </a:cubicBezTo>
                <a:cubicBezTo>
                  <a:pt x="15101" y="2979"/>
                  <a:pt x="18595" y="6452"/>
                  <a:pt x="18620" y="10753"/>
                </a:cubicBezTo>
                <a:lnTo>
                  <a:pt x="21599" y="10735"/>
                </a:lnTo>
                <a:cubicBezTo>
                  <a:pt x="21564" y="4795"/>
                  <a:pt x="16739" y="0"/>
                  <a:pt x="10799" y="0"/>
                </a:cubicBezTo>
                <a:cubicBezTo>
                  <a:pt x="4860" y="0"/>
                  <a:pt x="35" y="4795"/>
                  <a:pt x="0" y="10735"/>
                </a:cubicBezTo>
                <a:close/>
              </a:path>
            </a:pathLst>
          </a:custGeom>
          <a:solidFill>
            <a:srgbClr val="9FC9E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 dirty="0"/>
          </a:p>
        </p:txBody>
      </p:sp>
      <p:sp>
        <p:nvSpPr>
          <p:cNvPr id="1312794" name="AutoShape 26"/>
          <p:cNvSpPr>
            <a:spLocks noChangeArrowheads="1"/>
          </p:cNvSpPr>
          <p:nvPr/>
        </p:nvSpPr>
        <p:spPr bwMode="auto">
          <a:xfrm>
            <a:off x="3373438" y="3370262"/>
            <a:ext cx="5494337" cy="180000"/>
          </a:xfrm>
          <a:prstGeom prst="homePlate">
            <a:avLst>
              <a:gd name="adj" fmla="val 80116"/>
            </a:avLst>
          </a:prstGeom>
          <a:solidFill>
            <a:srgbClr val="9FC9E7"/>
          </a:solidFill>
          <a:ln>
            <a:noFill/>
          </a:ln>
          <a:effectLst/>
        </p:spPr>
        <p:txBody>
          <a:bodyPr anchor="ctr">
            <a:spAutoFit/>
          </a:bodyPr>
          <a:lstStyle/>
          <a:p>
            <a:endParaRPr lang="de-DE" dirty="0"/>
          </a:p>
        </p:txBody>
      </p:sp>
      <p:sp>
        <p:nvSpPr>
          <p:cNvPr id="1312795" name="AutoShape 27"/>
          <p:cNvSpPr>
            <a:spLocks noChangeArrowheads="1"/>
          </p:cNvSpPr>
          <p:nvPr/>
        </p:nvSpPr>
        <p:spPr bwMode="auto">
          <a:xfrm>
            <a:off x="3373438" y="4479925"/>
            <a:ext cx="5494337" cy="180000"/>
          </a:xfrm>
          <a:prstGeom prst="homePlate">
            <a:avLst>
              <a:gd name="adj" fmla="val 80116"/>
            </a:avLst>
          </a:prstGeom>
          <a:solidFill>
            <a:srgbClr val="9FC9E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 dirty="0"/>
          </a:p>
        </p:txBody>
      </p:sp>
      <p:sp>
        <p:nvSpPr>
          <p:cNvPr id="1312796" name="Text Box 28"/>
          <p:cNvSpPr txBox="1">
            <a:spLocks noChangeArrowheads="1"/>
          </p:cNvSpPr>
          <p:nvPr/>
        </p:nvSpPr>
        <p:spPr bwMode="auto">
          <a:xfrm>
            <a:off x="4694238" y="3330575"/>
            <a:ext cx="3752850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000" b="1" u="none" dirty="0">
                <a:solidFill>
                  <a:schemeClr val="bg1"/>
                </a:solidFill>
              </a:rPr>
              <a:t>KLINIKKARRIERE</a:t>
            </a:r>
          </a:p>
        </p:txBody>
      </p:sp>
      <p:sp>
        <p:nvSpPr>
          <p:cNvPr id="1312797" name="Text Box 29"/>
          <p:cNvSpPr txBox="1">
            <a:spLocks noChangeArrowheads="1"/>
          </p:cNvSpPr>
          <p:nvPr/>
        </p:nvSpPr>
        <p:spPr bwMode="auto">
          <a:xfrm>
            <a:off x="4527550" y="4457700"/>
            <a:ext cx="2990850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000" b="1" u="none" dirty="0">
                <a:solidFill>
                  <a:schemeClr val="bg1"/>
                </a:solidFill>
              </a:rPr>
              <a:t>NIEDERGELASSENER ARZT</a:t>
            </a:r>
          </a:p>
        </p:txBody>
      </p:sp>
      <p:sp>
        <p:nvSpPr>
          <p:cNvPr id="1312798" name="Text Box 30"/>
          <p:cNvSpPr txBox="1">
            <a:spLocks noChangeArrowheads="1"/>
          </p:cNvSpPr>
          <p:nvPr/>
        </p:nvSpPr>
        <p:spPr bwMode="auto">
          <a:xfrm>
            <a:off x="777875" y="4316413"/>
            <a:ext cx="9874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800" u="none" dirty="0"/>
              <a:t>ggf. Promotion</a:t>
            </a:r>
          </a:p>
        </p:txBody>
      </p:sp>
      <p:sp>
        <p:nvSpPr>
          <p:cNvPr id="1312799" name="Text Box 31"/>
          <p:cNvSpPr txBox="1">
            <a:spLocks noChangeArrowheads="1"/>
          </p:cNvSpPr>
          <p:nvPr/>
        </p:nvSpPr>
        <p:spPr bwMode="auto">
          <a:xfrm>
            <a:off x="1709738" y="4311650"/>
            <a:ext cx="9858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800" u="none" dirty="0"/>
              <a:t>Weiterbildung zum Facharzt</a:t>
            </a:r>
          </a:p>
        </p:txBody>
      </p:sp>
      <p:sp>
        <p:nvSpPr>
          <p:cNvPr id="1312800" name="Text Box 32"/>
          <p:cNvSpPr txBox="1">
            <a:spLocks noChangeArrowheads="1"/>
          </p:cNvSpPr>
          <p:nvPr/>
        </p:nvSpPr>
        <p:spPr bwMode="auto">
          <a:xfrm>
            <a:off x="682625" y="1222375"/>
            <a:ext cx="8169275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43" tIns="46863" rIns="90043" bIns="46863"/>
          <a:lstStyle/>
          <a:p>
            <a:r>
              <a:rPr lang="de-DE" sz="1400" b="1" u="none" dirty="0">
                <a:solidFill>
                  <a:schemeClr val="tx2"/>
                </a:solidFill>
              </a:rPr>
              <a:t>Beruflich, privat, wirtschaftlich.</a:t>
            </a:r>
          </a:p>
        </p:txBody>
      </p:sp>
      <p:sp>
        <p:nvSpPr>
          <p:cNvPr id="1312801" name="AutoShape 33"/>
          <p:cNvSpPr>
            <a:spLocks noChangeArrowheads="1"/>
          </p:cNvSpPr>
          <p:nvPr/>
        </p:nvSpPr>
        <p:spPr bwMode="auto">
          <a:xfrm>
            <a:off x="911225" y="5227638"/>
            <a:ext cx="8402638" cy="223837"/>
          </a:xfrm>
          <a:prstGeom prst="homePlate">
            <a:avLst>
              <a:gd name="adj" fmla="val 90893"/>
            </a:avLst>
          </a:prstGeom>
          <a:solidFill>
            <a:srgbClr val="B4B6B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 dirty="0"/>
          </a:p>
        </p:txBody>
      </p:sp>
      <p:sp>
        <p:nvSpPr>
          <p:cNvPr id="1312802" name="Text Box 34"/>
          <p:cNvSpPr txBox="1">
            <a:spLocks noChangeArrowheads="1"/>
          </p:cNvSpPr>
          <p:nvPr/>
        </p:nvSpPr>
        <p:spPr bwMode="auto">
          <a:xfrm>
            <a:off x="1560513" y="5191125"/>
            <a:ext cx="11477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200" b="1" u="none" dirty="0">
                <a:solidFill>
                  <a:schemeClr val="bg1"/>
                </a:solidFill>
              </a:rPr>
              <a:t>Ansparphase</a:t>
            </a:r>
          </a:p>
        </p:txBody>
      </p:sp>
      <p:sp>
        <p:nvSpPr>
          <p:cNvPr id="1312803" name="Text Box 35"/>
          <p:cNvSpPr txBox="1">
            <a:spLocks noChangeArrowheads="1"/>
          </p:cNvSpPr>
          <p:nvPr/>
        </p:nvSpPr>
        <p:spPr bwMode="auto">
          <a:xfrm>
            <a:off x="7480300" y="5192713"/>
            <a:ext cx="13604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200" b="1" u="none" dirty="0">
                <a:solidFill>
                  <a:schemeClr val="bg1"/>
                </a:solidFill>
              </a:rPr>
              <a:t>Entnahmephase</a:t>
            </a:r>
          </a:p>
        </p:txBody>
      </p:sp>
      <p:sp>
        <p:nvSpPr>
          <p:cNvPr id="57" name="AutoShape 37"/>
          <p:cNvSpPr>
            <a:spLocks noChangeArrowheads="1"/>
          </p:cNvSpPr>
          <p:nvPr/>
        </p:nvSpPr>
        <p:spPr bwMode="auto">
          <a:xfrm>
            <a:off x="2824378" y="3920686"/>
            <a:ext cx="5940000" cy="180000"/>
          </a:xfrm>
          <a:prstGeom prst="homePlate">
            <a:avLst>
              <a:gd name="adj" fmla="val 102719"/>
            </a:avLst>
          </a:prstGeom>
          <a:solidFill>
            <a:srgbClr val="9FC9E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 dirty="0"/>
          </a:p>
        </p:txBody>
      </p:sp>
      <p:sp>
        <p:nvSpPr>
          <p:cNvPr id="58" name="Text Box 38"/>
          <p:cNvSpPr txBox="1">
            <a:spLocks noChangeArrowheads="1"/>
          </p:cNvSpPr>
          <p:nvPr/>
        </p:nvSpPr>
        <p:spPr bwMode="auto">
          <a:xfrm>
            <a:off x="4044950" y="3881438"/>
            <a:ext cx="4724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000" b="1" u="none" dirty="0">
                <a:solidFill>
                  <a:schemeClr val="bg1"/>
                </a:solidFill>
              </a:rPr>
              <a:t>NIEDERGELASSENER ARZT + TÄTIGKEIT AN KLINIK   </a:t>
            </a:r>
          </a:p>
        </p:txBody>
      </p:sp>
    </p:spTree>
    <p:extLst>
      <p:ext uri="{BB962C8B-B14F-4D97-AF65-F5344CB8AC3E}">
        <p14:creationId xmlns:p14="http://schemas.microsoft.com/office/powerpoint/2010/main" val="155167228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Wirtschaftlichkeit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4213" y="1870075"/>
            <a:ext cx="8674276" cy="4175125"/>
          </a:xfrm>
        </p:spPr>
        <p:txBody>
          <a:bodyPr/>
          <a:lstStyle/>
          <a:p>
            <a:r>
              <a:rPr lang="de-DE" sz="2400" dirty="0">
                <a:solidFill>
                  <a:schemeClr val="tx2"/>
                </a:solidFill>
              </a:rPr>
              <a:t>                                 </a:t>
            </a:r>
            <a:r>
              <a:rPr lang="de-DE" sz="2400" b="1" dirty="0">
                <a:solidFill>
                  <a:schemeClr val="tx2"/>
                </a:solidFill>
              </a:rPr>
              <a:t>Wir erinnern uns</a:t>
            </a:r>
          </a:p>
          <a:p>
            <a:endParaRPr lang="de-DE" dirty="0"/>
          </a:p>
          <a:p>
            <a:r>
              <a:rPr lang="de-DE" dirty="0"/>
              <a:t>              </a:t>
            </a:r>
          </a:p>
          <a:p>
            <a:r>
              <a:rPr lang="de-DE" dirty="0"/>
              <a:t>                              </a:t>
            </a:r>
            <a:r>
              <a:rPr lang="de-DE" dirty="0">
                <a:solidFill>
                  <a:schemeClr val="tx2"/>
                </a:solidFill>
              </a:rPr>
              <a:t>Effizienz  =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4730044" y="3268269"/>
            <a:ext cx="1298753" cy="430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Ergebnis</a:t>
            </a:r>
          </a:p>
        </p:txBody>
      </p:sp>
      <p:sp>
        <p:nvSpPr>
          <p:cNvPr id="5" name="Rechteck 4"/>
          <p:cNvSpPr/>
          <p:nvPr/>
        </p:nvSpPr>
        <p:spPr bwMode="auto">
          <a:xfrm>
            <a:off x="4730044" y="3683779"/>
            <a:ext cx="1659467" cy="430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u="none" dirty="0">
                <a:solidFill>
                  <a:schemeClr val="tx2"/>
                </a:solidFill>
              </a:rPr>
              <a:t>Aufwand</a:t>
            </a:r>
            <a:endParaRPr kumimoji="0" lang="de-DE" sz="22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" name="Gerader Verbinder 5"/>
          <p:cNvCxnSpPr/>
          <p:nvPr/>
        </p:nvCxnSpPr>
        <p:spPr bwMode="auto">
          <a:xfrm flipV="1">
            <a:off x="4730044" y="3691467"/>
            <a:ext cx="1298753" cy="0"/>
          </a:xfrm>
          <a:prstGeom prst="line">
            <a:avLst/>
          </a:prstGeom>
          <a:solidFill>
            <a:srgbClr val="033D5D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feld 6"/>
          <p:cNvSpPr txBox="1"/>
          <p:nvPr/>
        </p:nvSpPr>
        <p:spPr>
          <a:xfrm>
            <a:off x="682625" y="5791284"/>
            <a:ext cx="22126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u="none" dirty="0">
                <a:solidFill>
                  <a:schemeClr val="tx2"/>
                </a:solidFill>
              </a:rPr>
              <a:t>Quelle: Wikipedia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79135" y="5019084"/>
            <a:ext cx="75018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none" dirty="0">
                <a:solidFill>
                  <a:srgbClr val="033D5D"/>
                </a:solidFill>
              </a:rPr>
              <a:t>           </a:t>
            </a:r>
            <a:r>
              <a:rPr lang="de-DE" b="1" u="none" dirty="0">
                <a:solidFill>
                  <a:srgbClr val="033D5D"/>
                </a:solidFill>
              </a:rPr>
              <a:t>Daher muss der Aufwand bestimmt werden.</a:t>
            </a:r>
            <a:endParaRPr lang="de-DE" b="1" u="none" dirty="0"/>
          </a:p>
        </p:txBody>
      </p:sp>
    </p:spTree>
    <p:extLst>
      <p:ext uri="{BB962C8B-B14F-4D97-AF65-F5344CB8AC3E}">
        <p14:creationId xmlns:p14="http://schemas.microsoft.com/office/powerpoint/2010/main" val="164083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Persönliche Erwartungen definieren</a:t>
            </a:r>
            <a:endParaRPr lang="de-DE" dirty="0"/>
          </a:p>
        </p:txBody>
      </p:sp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3666501" y="3054550"/>
            <a:ext cx="2452077" cy="1445915"/>
          </a:xfrm>
          <a:prstGeom prst="ellipse">
            <a:avLst/>
          </a:prstGeom>
          <a:solidFill>
            <a:srgbClr val="D9EA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ct val="50000"/>
              </a:spcBef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5000"/>
              </a:lnSpc>
              <a:spcBef>
                <a:spcPct val="5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altLang="de-DE" sz="1625" b="1" u="none" dirty="0">
                <a:solidFill>
                  <a:schemeClr val="tx2"/>
                </a:solidFill>
              </a:rPr>
              <a:t>Was erwarten Sie von Ihrer</a:t>
            </a:r>
            <a:br>
              <a:rPr lang="de-DE" altLang="de-DE" sz="1625" b="1" u="none" dirty="0">
                <a:solidFill>
                  <a:schemeClr val="tx2"/>
                </a:solidFill>
              </a:rPr>
            </a:br>
            <a:r>
              <a:rPr lang="de-DE" altLang="de-DE" sz="1625" b="1" u="none" dirty="0">
                <a:solidFill>
                  <a:schemeClr val="tx2"/>
                </a:solidFill>
              </a:rPr>
              <a:t>Niederlassung?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227546" y="2193128"/>
            <a:ext cx="1300238" cy="35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3125" tIns="38025" rIns="73125" bIns="38025">
            <a:spAutoFit/>
          </a:bodyPr>
          <a:lstStyle>
            <a:lvl1pPr>
              <a:lnSpc>
                <a:spcPct val="110000"/>
              </a:lnSpc>
              <a:spcBef>
                <a:spcPct val="50000"/>
              </a:spcBef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5000"/>
              </a:lnSpc>
              <a:spcBef>
                <a:spcPct val="5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de-DE" altLang="de-DE" sz="1788" u="none" dirty="0">
                <a:solidFill>
                  <a:schemeClr val="tx2"/>
                </a:solidFill>
              </a:rPr>
              <a:t>Privatleben</a:t>
            </a:r>
            <a:endParaRPr lang="de-DE" altLang="de-DE" sz="1788" u="none" dirty="0">
              <a:solidFill>
                <a:schemeClr val="tx2"/>
              </a:solidFill>
              <a:hlinkClick r:id="" action="ppaction://noaction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391763" y="2804514"/>
            <a:ext cx="1518246" cy="35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3125" tIns="38025" rIns="73125" bIns="38025">
            <a:spAutoFit/>
          </a:bodyPr>
          <a:lstStyle>
            <a:lvl1pPr>
              <a:lnSpc>
                <a:spcPct val="110000"/>
              </a:lnSpc>
              <a:spcBef>
                <a:spcPct val="50000"/>
              </a:spcBef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5000"/>
              </a:lnSpc>
              <a:spcBef>
                <a:spcPct val="5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de-DE" altLang="de-DE" sz="1788" u="none" dirty="0">
                <a:solidFill>
                  <a:schemeClr val="tx2"/>
                </a:solidFill>
              </a:rPr>
              <a:t>Anerkennung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715048" y="4559992"/>
            <a:ext cx="1133526" cy="35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3125" tIns="38025" rIns="73125" bIns="38025">
            <a:spAutoFit/>
          </a:bodyPr>
          <a:lstStyle>
            <a:lvl1pPr>
              <a:lnSpc>
                <a:spcPct val="110000"/>
              </a:lnSpc>
              <a:spcBef>
                <a:spcPct val="50000"/>
              </a:spcBef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5000"/>
              </a:lnSpc>
              <a:spcBef>
                <a:spcPct val="5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de-DE" altLang="de-DE" sz="1788" u="none" dirty="0">
                <a:solidFill>
                  <a:schemeClr val="tx2"/>
                </a:solidFill>
              </a:rPr>
              <a:t>Spezialist</a:t>
            </a:r>
            <a:endParaRPr lang="de-DE" altLang="de-DE" sz="1788" u="none" dirty="0">
              <a:solidFill>
                <a:schemeClr val="tx2"/>
              </a:solidFill>
              <a:hlinkClick r:id="" action="ppaction://noaction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755148" y="5235870"/>
            <a:ext cx="2247613" cy="35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3125" tIns="38025" rIns="73125" bIns="38025">
            <a:spAutoFit/>
          </a:bodyPr>
          <a:lstStyle>
            <a:lvl1pPr>
              <a:lnSpc>
                <a:spcPct val="110000"/>
              </a:lnSpc>
              <a:spcBef>
                <a:spcPct val="50000"/>
              </a:spcBef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5000"/>
              </a:lnSpc>
              <a:spcBef>
                <a:spcPct val="5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de-DE" altLang="de-DE" sz="1788" u="none" dirty="0">
                <a:solidFill>
                  <a:schemeClr val="tx2"/>
                </a:solidFill>
              </a:rPr>
              <a:t>Selbstverwirklichung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689251" y="2702617"/>
            <a:ext cx="1377182" cy="35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3125" tIns="38025" rIns="73125" bIns="38025">
            <a:spAutoFit/>
          </a:bodyPr>
          <a:lstStyle>
            <a:lvl1pPr>
              <a:lnSpc>
                <a:spcPct val="110000"/>
              </a:lnSpc>
              <a:spcBef>
                <a:spcPct val="50000"/>
              </a:spcBef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5000"/>
              </a:lnSpc>
              <a:spcBef>
                <a:spcPct val="5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de-DE" altLang="de-DE" sz="1788" u="none" dirty="0">
                <a:solidFill>
                  <a:schemeClr val="tx2"/>
                </a:solidFill>
              </a:rPr>
              <a:t>Berufsleben</a:t>
            </a:r>
          </a:p>
        </p:txBody>
      </p:sp>
      <p:cxnSp>
        <p:nvCxnSpPr>
          <p:cNvPr id="10" name="AutoShape 9"/>
          <p:cNvCxnSpPr>
            <a:cxnSpLocks noChangeShapeType="1"/>
          </p:cNvCxnSpPr>
          <p:nvPr/>
        </p:nvCxnSpPr>
        <p:spPr bwMode="auto">
          <a:xfrm flipH="1" flipV="1">
            <a:off x="3002878" y="3067643"/>
            <a:ext cx="819050" cy="384373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AutoShape 10"/>
          <p:cNvCxnSpPr>
            <a:cxnSpLocks noChangeShapeType="1"/>
            <a:stCxn id="4" idx="0"/>
            <a:endCxn id="5" idx="2"/>
          </p:cNvCxnSpPr>
          <p:nvPr/>
        </p:nvCxnSpPr>
        <p:spPr bwMode="auto">
          <a:xfrm flipH="1" flipV="1">
            <a:off x="4877665" y="2545061"/>
            <a:ext cx="14875" cy="509489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AutoShape 11"/>
          <p:cNvCxnSpPr>
            <a:cxnSpLocks noChangeShapeType="1"/>
          </p:cNvCxnSpPr>
          <p:nvPr/>
        </p:nvCxnSpPr>
        <p:spPr bwMode="auto">
          <a:xfrm flipV="1">
            <a:off x="5950170" y="3067643"/>
            <a:ext cx="800993" cy="384373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AutoShape 12"/>
          <p:cNvCxnSpPr>
            <a:cxnSpLocks noChangeShapeType="1"/>
          </p:cNvCxnSpPr>
          <p:nvPr/>
        </p:nvCxnSpPr>
        <p:spPr bwMode="auto">
          <a:xfrm flipH="1">
            <a:off x="3022225" y="4203996"/>
            <a:ext cx="844848" cy="533995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AutoShape 13"/>
          <p:cNvCxnSpPr>
            <a:cxnSpLocks noChangeShapeType="1"/>
            <a:stCxn id="4" idx="4"/>
            <a:endCxn id="8" idx="0"/>
          </p:cNvCxnSpPr>
          <p:nvPr/>
        </p:nvCxnSpPr>
        <p:spPr bwMode="auto">
          <a:xfrm flipH="1">
            <a:off x="4878955" y="4500465"/>
            <a:ext cx="13585" cy="735405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AutoShape 14"/>
          <p:cNvCxnSpPr>
            <a:cxnSpLocks noChangeShapeType="1"/>
          </p:cNvCxnSpPr>
          <p:nvPr/>
        </p:nvCxnSpPr>
        <p:spPr bwMode="auto">
          <a:xfrm>
            <a:off x="5905026" y="4194965"/>
            <a:ext cx="800993" cy="515938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1420238" y="4572890"/>
            <a:ext cx="1808383" cy="64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50000"/>
              </a:spcBef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5000"/>
              </a:lnSpc>
              <a:spcBef>
                <a:spcPct val="5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de-DE" altLang="de-DE" sz="1788" u="none" dirty="0" err="1">
                <a:solidFill>
                  <a:schemeClr val="tx2"/>
                </a:solidFill>
              </a:rPr>
              <a:t>WirtschaftlicheUnabhängigkeit</a:t>
            </a:r>
            <a:endParaRPr lang="de-DE" altLang="de-DE" sz="1788" u="non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79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Hausarztpraxis in Sachsen-Anhalt</a:t>
            </a:r>
          </a:p>
        </p:txBody>
      </p:sp>
      <p:sp>
        <p:nvSpPr>
          <p:cNvPr id="1134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4850" y="1839911"/>
            <a:ext cx="8964613" cy="4683125"/>
          </a:xfrm>
        </p:spPr>
        <p:txBody>
          <a:bodyPr/>
          <a:lstStyle/>
          <a:p>
            <a:pPr>
              <a:lnSpc>
                <a:spcPct val="90000"/>
              </a:lnSpc>
              <a:tabLst>
                <a:tab pos="334963" algn="l"/>
                <a:tab pos="650875" algn="l"/>
                <a:tab pos="996950" algn="l"/>
                <a:tab pos="6811963" algn="r"/>
              </a:tabLst>
            </a:pPr>
            <a:r>
              <a:rPr lang="de-DE" sz="1600" b="1" dirty="0">
                <a:solidFill>
                  <a:schemeClr val="tx2"/>
                </a:solidFill>
              </a:rPr>
              <a:t>Einzelpraxis Allgemeinmedizin</a:t>
            </a:r>
            <a:r>
              <a:rPr lang="de-DE" sz="1600" dirty="0">
                <a:solidFill>
                  <a:schemeClr val="tx2"/>
                </a:solidFill>
              </a:rPr>
              <a:t>	</a:t>
            </a:r>
          </a:p>
          <a:p>
            <a:pPr>
              <a:lnSpc>
                <a:spcPct val="90000"/>
              </a:lnSpc>
              <a:tabLst>
                <a:tab pos="334963" algn="l"/>
                <a:tab pos="650875" algn="l"/>
                <a:tab pos="996950" algn="l"/>
                <a:tab pos="6811963" algn="r"/>
              </a:tabLst>
            </a:pPr>
            <a:r>
              <a:rPr lang="de-DE" sz="1600" dirty="0">
                <a:solidFill>
                  <a:schemeClr val="tx2"/>
                </a:solidFill>
              </a:rPr>
              <a:t>	GKV-Umsatz 	310.000 EUR</a:t>
            </a:r>
          </a:p>
          <a:p>
            <a:pPr>
              <a:lnSpc>
                <a:spcPct val="90000"/>
              </a:lnSpc>
              <a:tabLst>
                <a:tab pos="334963" algn="l"/>
                <a:tab pos="650875" algn="l"/>
                <a:tab pos="996950" algn="l"/>
                <a:tab pos="6811963" algn="r"/>
              </a:tabLst>
            </a:pPr>
            <a:r>
              <a:rPr lang="de-DE" sz="1600" dirty="0">
                <a:solidFill>
                  <a:schemeClr val="tx2"/>
                </a:solidFill>
              </a:rPr>
              <a:t>	PKV-Umsatz 	10.000 EUR</a:t>
            </a:r>
          </a:p>
          <a:p>
            <a:pPr>
              <a:lnSpc>
                <a:spcPct val="90000"/>
              </a:lnSpc>
              <a:tabLst>
                <a:tab pos="334963" algn="l"/>
                <a:tab pos="650875" algn="l"/>
                <a:tab pos="996950" algn="l"/>
                <a:tab pos="6811963" algn="r"/>
              </a:tabLst>
            </a:pPr>
            <a:r>
              <a:rPr lang="de-DE" sz="1600" dirty="0">
                <a:solidFill>
                  <a:schemeClr val="tx2"/>
                </a:solidFill>
              </a:rPr>
              <a:t>      Einnahmen Sonstige                                                               2.000 EUR </a:t>
            </a:r>
          </a:p>
          <a:p>
            <a:pPr>
              <a:lnSpc>
                <a:spcPct val="90000"/>
              </a:lnSpc>
              <a:tabLst>
                <a:tab pos="334963" algn="l"/>
                <a:tab pos="650875" algn="l"/>
                <a:tab pos="996950" algn="l"/>
                <a:tab pos="6811963" algn="r"/>
              </a:tabLst>
            </a:pPr>
            <a:r>
              <a:rPr lang="de-DE" sz="1600" dirty="0">
                <a:solidFill>
                  <a:schemeClr val="hlink"/>
                </a:solidFill>
              </a:rPr>
              <a:t>./.	Praxiskosten (inkl. Finanzierungskosten, AfA)	120.000 EUR</a:t>
            </a:r>
          </a:p>
          <a:p>
            <a:pPr>
              <a:lnSpc>
                <a:spcPct val="90000"/>
              </a:lnSpc>
              <a:tabLst>
                <a:tab pos="334963" algn="l"/>
                <a:tab pos="650875" algn="l"/>
                <a:tab pos="996950" algn="l"/>
                <a:tab pos="6811963" algn="r"/>
              </a:tabLst>
            </a:pPr>
            <a:r>
              <a:rPr lang="de-DE" sz="1600" b="1" dirty="0">
                <a:solidFill>
                  <a:schemeClr val="tx2"/>
                </a:solidFill>
              </a:rPr>
              <a:t>=	Gewinn vor Steuern	202.000 EUR</a:t>
            </a:r>
          </a:p>
          <a:p>
            <a:pPr>
              <a:lnSpc>
                <a:spcPct val="90000"/>
              </a:lnSpc>
              <a:spcBef>
                <a:spcPct val="35000"/>
              </a:spcBef>
              <a:tabLst>
                <a:tab pos="334963" algn="l"/>
                <a:tab pos="650875" algn="l"/>
                <a:tab pos="996950" algn="l"/>
                <a:tab pos="6811963" algn="r"/>
              </a:tabLst>
            </a:pPr>
            <a:r>
              <a:rPr lang="de-DE" sz="1600" dirty="0">
                <a:solidFill>
                  <a:srgbClr val="558A17"/>
                </a:solidFill>
              </a:rPr>
              <a:t>./.	Vorsorgeaufwendungen (VW, KV, Basisrente)  	25.000 EUR</a:t>
            </a:r>
          </a:p>
          <a:p>
            <a:pPr>
              <a:lnSpc>
                <a:spcPct val="90000"/>
              </a:lnSpc>
              <a:spcBef>
                <a:spcPct val="35000"/>
              </a:spcBef>
              <a:tabLst>
                <a:tab pos="334963" algn="l"/>
                <a:tab pos="650875" algn="l"/>
                <a:tab pos="996950" algn="l"/>
                <a:tab pos="6811963" algn="r"/>
              </a:tabLst>
            </a:pPr>
            <a:r>
              <a:rPr lang="de-DE" sz="1700" b="1" dirty="0">
                <a:solidFill>
                  <a:schemeClr val="tx2"/>
                </a:solidFill>
              </a:rPr>
              <a:t>= 	zu versteuerndes Einkommen	</a:t>
            </a:r>
            <a:r>
              <a:rPr lang="de-DE" sz="1600" b="1" dirty="0">
                <a:solidFill>
                  <a:schemeClr val="tx2"/>
                </a:solidFill>
              </a:rPr>
              <a:t>177.000 EUR</a:t>
            </a:r>
          </a:p>
          <a:p>
            <a:pPr>
              <a:lnSpc>
                <a:spcPct val="90000"/>
              </a:lnSpc>
              <a:tabLst>
                <a:tab pos="334963" algn="l"/>
                <a:tab pos="650875" algn="l"/>
                <a:tab pos="996950" algn="l"/>
                <a:tab pos="6811963" algn="r"/>
              </a:tabLst>
            </a:pPr>
            <a:r>
              <a:rPr lang="de-DE" sz="1600" dirty="0">
                <a:solidFill>
                  <a:schemeClr val="hlink"/>
                </a:solidFill>
              </a:rPr>
              <a:t>./.	Einkommensteuer und Soli (Splitting 2020)	62.000 EUR</a:t>
            </a:r>
          </a:p>
          <a:p>
            <a:pPr>
              <a:lnSpc>
                <a:spcPct val="90000"/>
              </a:lnSpc>
              <a:tabLst>
                <a:tab pos="334963" algn="l"/>
                <a:tab pos="650875" algn="l"/>
                <a:tab pos="996950" algn="l"/>
                <a:tab pos="6811963" algn="r"/>
              </a:tabLst>
            </a:pPr>
            <a:r>
              <a:rPr lang="de-DE" sz="1600" b="1" dirty="0">
                <a:solidFill>
                  <a:schemeClr val="tx2"/>
                </a:solidFill>
              </a:rPr>
              <a:t>=	Einkommen nach Steuer	115.000 EUR</a:t>
            </a:r>
          </a:p>
          <a:p>
            <a:pPr>
              <a:lnSpc>
                <a:spcPct val="90000"/>
              </a:lnSpc>
              <a:tabLst>
                <a:tab pos="334963" algn="l"/>
                <a:tab pos="650875" algn="l"/>
                <a:tab pos="996950" algn="l"/>
                <a:tab pos="6811963" algn="r"/>
              </a:tabLst>
            </a:pPr>
            <a:r>
              <a:rPr lang="de-DE" sz="1600" dirty="0">
                <a:solidFill>
                  <a:schemeClr val="tx2"/>
                </a:solidFill>
              </a:rPr>
              <a:t>+	AfA		25.000 EUR</a:t>
            </a:r>
          </a:p>
          <a:p>
            <a:pPr>
              <a:lnSpc>
                <a:spcPct val="90000"/>
              </a:lnSpc>
              <a:tabLst>
                <a:tab pos="334963" algn="l"/>
                <a:tab pos="650875" algn="l"/>
                <a:tab pos="996950" algn="l"/>
                <a:tab pos="6811963" algn="r"/>
              </a:tabLst>
            </a:pPr>
            <a:r>
              <a:rPr lang="de-DE" sz="1600" dirty="0">
                <a:solidFill>
                  <a:schemeClr val="hlink"/>
                </a:solidFill>
              </a:rPr>
              <a:t>./.	Tilgung für die Praxis	17.000 EUR</a:t>
            </a:r>
          </a:p>
          <a:p>
            <a:pPr>
              <a:lnSpc>
                <a:spcPct val="90000"/>
              </a:lnSpc>
              <a:tabLst>
                <a:tab pos="334963" algn="l"/>
                <a:tab pos="650875" algn="l"/>
                <a:tab pos="996950" algn="l"/>
                <a:tab pos="6811963" algn="r"/>
              </a:tabLst>
            </a:pPr>
            <a:r>
              <a:rPr lang="de-DE" sz="1600" dirty="0">
                <a:solidFill>
                  <a:schemeClr val="hlink"/>
                </a:solidFill>
              </a:rPr>
              <a:t>./.	Lebenshaltungskosten	48.000 EUR</a:t>
            </a:r>
          </a:p>
          <a:p>
            <a:pPr>
              <a:lnSpc>
                <a:spcPct val="90000"/>
              </a:lnSpc>
              <a:tabLst>
                <a:tab pos="334963" algn="l"/>
                <a:tab pos="650875" algn="l"/>
                <a:tab pos="996950" algn="l"/>
                <a:tab pos="6811963" algn="r"/>
              </a:tabLst>
            </a:pPr>
            <a:r>
              <a:rPr lang="de-DE" sz="1600" b="1" dirty="0">
                <a:solidFill>
                  <a:schemeClr val="tx2"/>
                </a:solidFill>
              </a:rPr>
              <a:t>=	Freie Liquidität (AV, Immo, …)	75.000 EUR</a:t>
            </a:r>
          </a:p>
        </p:txBody>
      </p:sp>
      <p:sp>
        <p:nvSpPr>
          <p:cNvPr id="1134596" name="Line 4"/>
          <p:cNvSpPr>
            <a:spLocks noChangeShapeType="1"/>
          </p:cNvSpPr>
          <p:nvPr/>
        </p:nvSpPr>
        <p:spPr bwMode="auto">
          <a:xfrm flipV="1">
            <a:off x="684213" y="5900738"/>
            <a:ext cx="76390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 dirty="0"/>
          </a:p>
        </p:txBody>
      </p:sp>
      <p:sp>
        <p:nvSpPr>
          <p:cNvPr id="1134598" name="Line 6"/>
          <p:cNvSpPr>
            <a:spLocks noChangeShapeType="1"/>
          </p:cNvSpPr>
          <p:nvPr/>
        </p:nvSpPr>
        <p:spPr bwMode="auto">
          <a:xfrm flipV="1">
            <a:off x="684213" y="3213100"/>
            <a:ext cx="76390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 dirty="0"/>
          </a:p>
        </p:txBody>
      </p:sp>
      <p:sp>
        <p:nvSpPr>
          <p:cNvPr id="1134599" name="Line 7"/>
          <p:cNvSpPr>
            <a:spLocks noChangeShapeType="1"/>
          </p:cNvSpPr>
          <p:nvPr/>
        </p:nvSpPr>
        <p:spPr bwMode="auto">
          <a:xfrm flipV="1">
            <a:off x="684213" y="3821255"/>
            <a:ext cx="76390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 dirty="0"/>
          </a:p>
        </p:txBody>
      </p:sp>
      <p:sp>
        <p:nvSpPr>
          <p:cNvPr id="1134602" name="Rectangle 10"/>
          <p:cNvSpPr>
            <a:spLocks noChangeArrowheads="1"/>
          </p:cNvSpPr>
          <p:nvPr/>
        </p:nvSpPr>
        <p:spPr bwMode="auto">
          <a:xfrm>
            <a:off x="704850" y="1223963"/>
            <a:ext cx="676592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lnSpc>
                <a:spcPct val="95000"/>
              </a:lnSpc>
              <a:spcBef>
                <a:spcPct val="0"/>
              </a:spcBef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lnSpc>
                <a:spcPct val="95000"/>
              </a:lnSpc>
              <a:spcBef>
                <a:spcPct val="0"/>
              </a:spcBef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lnSpc>
                <a:spcPct val="95000"/>
              </a:lnSpc>
              <a:spcBef>
                <a:spcPct val="0"/>
              </a:spcBef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lnSpc>
                <a:spcPct val="95000"/>
              </a:lnSpc>
              <a:spcBef>
                <a:spcPct val="0"/>
              </a:spcBef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lnSpc>
                <a:spcPct val="95000"/>
              </a:lnSpc>
              <a:spcBef>
                <a:spcPct val="0"/>
              </a:spcBef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1400" u="none" dirty="0"/>
              <a:t>Welche Einnahmen, Ausgaben und Gewinn habe ich? </a:t>
            </a:r>
          </a:p>
          <a:p>
            <a:endParaRPr lang="de-DE" sz="1400" u="none" dirty="0">
              <a:solidFill>
                <a:srgbClr val="033D5D"/>
              </a:solidFill>
            </a:endParaRPr>
          </a:p>
        </p:txBody>
      </p:sp>
      <p:sp>
        <p:nvSpPr>
          <p:cNvPr id="1134605" name="Line 13"/>
          <p:cNvSpPr>
            <a:spLocks noChangeShapeType="1"/>
          </p:cNvSpPr>
          <p:nvPr/>
        </p:nvSpPr>
        <p:spPr bwMode="auto">
          <a:xfrm flipV="1">
            <a:off x="663575" y="4516438"/>
            <a:ext cx="76390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289" y="323850"/>
            <a:ext cx="1274174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1835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Investitionsplanung</a:t>
            </a:r>
          </a:p>
        </p:txBody>
      </p:sp>
      <p:sp>
        <p:nvSpPr>
          <p:cNvPr id="1074179" name="Text Box 3"/>
          <p:cNvSpPr txBox="1">
            <a:spLocks noChangeArrowheads="1"/>
          </p:cNvSpPr>
          <p:nvPr/>
        </p:nvSpPr>
        <p:spPr bwMode="auto">
          <a:xfrm>
            <a:off x="682625" y="1222375"/>
            <a:ext cx="8170863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43" tIns="46863" rIns="90043" bIns="46863"/>
          <a:lstStyle/>
          <a:p>
            <a:pPr>
              <a:spcBef>
                <a:spcPct val="0"/>
              </a:spcBef>
            </a:pPr>
            <a:r>
              <a:rPr lang="de-DE" sz="1400" b="1" u="none" dirty="0">
                <a:solidFill>
                  <a:srgbClr val="033D5D"/>
                </a:solidFill>
              </a:rPr>
              <a:t>Gründungsphase</a:t>
            </a:r>
          </a:p>
        </p:txBody>
      </p:sp>
      <p:sp>
        <p:nvSpPr>
          <p:cNvPr id="1074180" name="Rectangle 4"/>
          <p:cNvSpPr>
            <a:spLocks noChangeArrowheads="1"/>
          </p:cNvSpPr>
          <p:nvPr/>
        </p:nvSpPr>
        <p:spPr bwMode="auto">
          <a:xfrm>
            <a:off x="684213" y="1870075"/>
            <a:ext cx="8167687" cy="424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lnSpc>
                <a:spcPct val="110000"/>
              </a:lnSpc>
              <a:tabLst>
                <a:tab pos="334963" algn="l"/>
                <a:tab pos="36195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3375" indent="-331788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"/>
              <a:tabLst>
                <a:tab pos="334963" algn="l"/>
                <a:tab pos="36195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50875" indent="-315913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"/>
              <a:tabLst>
                <a:tab pos="334963" algn="l"/>
                <a:tab pos="36195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993775" indent="-341313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"/>
              <a:tabLst>
                <a:tab pos="334963" algn="l"/>
                <a:tab pos="36195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671763" indent="-285750">
              <a:lnSpc>
                <a:spcPct val="115000"/>
              </a:lnSpc>
              <a:buClr>
                <a:srgbClr val="146AAA"/>
              </a:buClr>
              <a:buSzPct val="75000"/>
              <a:buFont typeface="Wingdings" panose="05000000000000000000" pitchFamily="2" charset="2"/>
              <a:buChar char="è"/>
              <a:tabLst>
                <a:tab pos="334963" algn="l"/>
                <a:tab pos="36195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28963" indent="-28575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rgbClr val="146AAA"/>
              </a:buClr>
              <a:buSzPct val="75000"/>
              <a:buFont typeface="Wingdings" panose="05000000000000000000" pitchFamily="2" charset="2"/>
              <a:buChar char="è"/>
              <a:tabLst>
                <a:tab pos="334963" algn="l"/>
                <a:tab pos="36195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86163" indent="-28575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rgbClr val="146AAA"/>
              </a:buClr>
              <a:buSzPct val="75000"/>
              <a:buFont typeface="Wingdings" panose="05000000000000000000" pitchFamily="2" charset="2"/>
              <a:buChar char="è"/>
              <a:tabLst>
                <a:tab pos="334963" algn="l"/>
                <a:tab pos="36195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43363" indent="-28575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rgbClr val="146AAA"/>
              </a:buClr>
              <a:buSzPct val="75000"/>
              <a:buFont typeface="Wingdings" panose="05000000000000000000" pitchFamily="2" charset="2"/>
              <a:buChar char="è"/>
              <a:tabLst>
                <a:tab pos="334963" algn="l"/>
                <a:tab pos="36195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00563" indent="-28575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rgbClr val="146AAA"/>
              </a:buClr>
              <a:buSzPct val="75000"/>
              <a:buFont typeface="Wingdings" panose="05000000000000000000" pitchFamily="2" charset="2"/>
              <a:buChar char="è"/>
              <a:tabLst>
                <a:tab pos="334963" algn="l"/>
                <a:tab pos="36195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endParaRPr lang="de-DE" sz="2000" u="none" dirty="0">
              <a:solidFill>
                <a:srgbClr val="033D5D"/>
              </a:solidFill>
            </a:endParaRPr>
          </a:p>
          <a:p>
            <a:pPr lvl="1"/>
            <a:r>
              <a:rPr lang="de-DE" sz="2000" u="none" dirty="0">
                <a:solidFill>
                  <a:srgbClr val="033D5D"/>
                </a:solidFill>
              </a:rPr>
              <a:t>Welche Investitionen sollen getätigt werden?</a:t>
            </a:r>
          </a:p>
          <a:p>
            <a:pPr>
              <a:buFont typeface="Wingdings" panose="05000000000000000000" pitchFamily="2" charset="2"/>
              <a:buChar char=""/>
            </a:pPr>
            <a:r>
              <a:rPr lang="de-DE" sz="2000" u="none" dirty="0">
                <a:solidFill>
                  <a:srgbClr val="033D5D"/>
                </a:solidFill>
              </a:rPr>
              <a:t> 	Gebraucht- oder Neukauf?</a:t>
            </a:r>
          </a:p>
          <a:p>
            <a:pPr>
              <a:buFont typeface="Wingdings" panose="05000000000000000000" pitchFamily="2" charset="2"/>
              <a:buChar char=""/>
            </a:pPr>
            <a:r>
              <a:rPr lang="de-DE" sz="2000" u="none" dirty="0">
                <a:solidFill>
                  <a:srgbClr val="033D5D"/>
                </a:solidFill>
              </a:rPr>
              <a:t> 	Leasen, kaufen oder finanzieren?	</a:t>
            </a:r>
          </a:p>
          <a:p>
            <a:pPr>
              <a:buFont typeface="Wingdings" panose="05000000000000000000" pitchFamily="2" charset="2"/>
              <a:buChar char=""/>
            </a:pPr>
            <a:r>
              <a:rPr lang="de-DE" sz="2000" u="none" dirty="0">
                <a:solidFill>
                  <a:srgbClr val="033D5D"/>
                </a:solidFill>
              </a:rPr>
              <a:t> 	Wo kaufen oder leasen? </a:t>
            </a:r>
          </a:p>
          <a:p>
            <a:pPr>
              <a:buFont typeface="Wingdings" panose="05000000000000000000" pitchFamily="2" charset="2"/>
              <a:buChar char=""/>
            </a:pPr>
            <a:r>
              <a:rPr lang="de-DE" sz="2000" u="none" dirty="0">
                <a:solidFill>
                  <a:srgbClr val="033D5D"/>
                </a:solidFill>
              </a:rPr>
              <a:t> 	In welchem Umfang sind Umbaumaßnahmen notwendig?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307" y="323850"/>
            <a:ext cx="1274174" cy="13473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Exkurs Afa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2625" y="1892653"/>
            <a:ext cx="8167687" cy="4175125"/>
          </a:xfrm>
        </p:spPr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AfA steht für „Absetzung für Abnutzung“</a:t>
            </a:r>
          </a:p>
          <a:p>
            <a:r>
              <a:rPr lang="de-DE" dirty="0">
                <a:solidFill>
                  <a:schemeClr val="tx2"/>
                </a:solidFill>
              </a:rPr>
              <a:t>Einfach gesagt: Sie können ein Wirtschaftsgut nur begrenzt nutzen. </a:t>
            </a:r>
          </a:p>
          <a:p>
            <a:r>
              <a:rPr lang="de-DE" dirty="0">
                <a:solidFill>
                  <a:schemeClr val="tx2"/>
                </a:solidFill>
              </a:rPr>
              <a:t>Dafür gesteht der Gesetzgeber dem Unternehmen zu, Anschaffungskosten eines Wirtschaftsgutes über einen definierten Zeitraum als Kosten anzusetzen (abzuschreiben).</a:t>
            </a:r>
          </a:p>
          <a:p>
            <a:r>
              <a:rPr lang="de-DE" dirty="0">
                <a:solidFill>
                  <a:schemeClr val="tx2"/>
                </a:solidFill>
              </a:rPr>
              <a:t>Das Bundesfinanzministerium veröffentlicht die Abschreibungstabellen.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450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Exkurs Praxisfinanzierung</a:t>
            </a:r>
          </a:p>
        </p:txBody>
      </p:sp>
      <p:sp>
        <p:nvSpPr>
          <p:cNvPr id="108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870075"/>
            <a:ext cx="8882062" cy="4175125"/>
          </a:xfrm>
        </p:spPr>
        <p:txBody>
          <a:bodyPr/>
          <a:lstStyle/>
          <a:p>
            <a:pPr lvl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2000" dirty="0"/>
              <a:t>    </a:t>
            </a:r>
            <a:r>
              <a:rPr lang="de-DE" sz="2000" b="1" dirty="0">
                <a:solidFill>
                  <a:srgbClr val="033D5D"/>
                </a:solidFill>
              </a:rPr>
              <a:t>Viele Fragen rund um die Finanzierung </a:t>
            </a:r>
          </a:p>
          <a:p>
            <a:pPr lvl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de-DE" sz="2000" dirty="0">
              <a:solidFill>
                <a:srgbClr val="033D5D"/>
              </a:solidFill>
            </a:endParaRPr>
          </a:p>
          <a:p>
            <a:pPr lvl="2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rgbClr val="033D5D"/>
                </a:solidFill>
              </a:rPr>
              <a:t>Kann ich mir die Praxis leisten?</a:t>
            </a:r>
          </a:p>
          <a:p>
            <a:pPr lvl="2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rgbClr val="033D5D"/>
                </a:solidFill>
              </a:rPr>
              <a:t>Kann ich mit Erspartem kaufen?</a:t>
            </a:r>
          </a:p>
          <a:p>
            <a:pPr lvl="2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rgbClr val="033D5D"/>
                </a:solidFill>
              </a:rPr>
              <a:t>Welches Finanzierungsmodell passt zu mir? </a:t>
            </a:r>
          </a:p>
          <a:p>
            <a:pPr lvl="2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rgbClr val="033D5D"/>
                </a:solidFill>
              </a:rPr>
              <a:t>Kann ich öffentliche Fördermittel in Anspruch nehmen? </a:t>
            </a:r>
          </a:p>
          <a:p>
            <a:pPr lvl="2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rgbClr val="033D5D"/>
                </a:solidFill>
              </a:rPr>
              <a:t>Soll ich ein Sondertilgungsrecht vereinbaren?</a:t>
            </a:r>
          </a:p>
          <a:p>
            <a:pPr lvl="2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rgbClr val="033D5D"/>
                </a:solidFill>
              </a:rPr>
              <a:t>Mit welcher Bank finanziere ich? </a:t>
            </a:r>
          </a:p>
          <a:p>
            <a:pPr lvl="2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</a:pPr>
            <a:endParaRPr lang="de-DE" sz="2000" dirty="0"/>
          </a:p>
        </p:txBody>
      </p:sp>
      <p:sp>
        <p:nvSpPr>
          <p:cNvPr id="1085445" name="Text Box 5"/>
          <p:cNvSpPr txBox="1">
            <a:spLocks noChangeArrowheads="1"/>
          </p:cNvSpPr>
          <p:nvPr/>
        </p:nvSpPr>
        <p:spPr bwMode="auto">
          <a:xfrm>
            <a:off x="682625" y="1222375"/>
            <a:ext cx="8169275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43" tIns="46863" rIns="90043" bIns="46863"/>
          <a:lstStyle/>
          <a:p>
            <a:pPr>
              <a:spcBef>
                <a:spcPct val="0"/>
              </a:spcBef>
            </a:pPr>
            <a:endParaRPr lang="de-DE" sz="1400" b="1" u="none" dirty="0">
              <a:solidFill>
                <a:srgbClr val="033D5D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476" y="323850"/>
            <a:ext cx="1274174" cy="13473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Ihr Referent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686400" y="4714308"/>
            <a:ext cx="9097679" cy="177956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de-DE" sz="2000" dirty="0">
                <a:solidFill>
                  <a:schemeClr val="accent6">
                    <a:lumMod val="25000"/>
                  </a:schemeClr>
                </a:solidFill>
              </a:rPr>
              <a:t>Michael Kersten	</a:t>
            </a:r>
            <a:r>
              <a:rPr lang="de-DE" sz="2000" b="0" dirty="0">
                <a:solidFill>
                  <a:schemeClr val="accent6">
                    <a:lumMod val="25000"/>
                  </a:schemeClr>
                </a:solidFill>
              </a:rPr>
              <a:t>Certified Financial </a:t>
            </a:r>
            <a:r>
              <a:rPr lang="de-DE" sz="2000" b="0" dirty="0" err="1">
                <a:solidFill>
                  <a:schemeClr val="accent6">
                    <a:lumMod val="25000"/>
                  </a:schemeClr>
                </a:solidFill>
              </a:rPr>
              <a:t>Planner</a:t>
            </a:r>
            <a:r>
              <a:rPr lang="de-DE" sz="2000" baseline="30000" dirty="0"/>
              <a:t>®</a:t>
            </a:r>
            <a:r>
              <a:rPr lang="de-DE" sz="2000" b="0" dirty="0">
                <a:solidFill>
                  <a:schemeClr val="accent6">
                    <a:lumMod val="25000"/>
                  </a:schemeClr>
                </a:solidFill>
              </a:rPr>
              <a:t>, Unternehmer, Coach</a:t>
            </a:r>
          </a:p>
          <a:p>
            <a:pPr>
              <a:spcAft>
                <a:spcPts val="0"/>
              </a:spcAft>
            </a:pPr>
            <a:r>
              <a:rPr lang="de-DE" sz="2000" b="0" dirty="0">
                <a:solidFill>
                  <a:schemeClr val="accent6">
                    <a:lumMod val="25000"/>
                  </a:schemeClr>
                </a:solidFill>
              </a:rPr>
              <a:t>					Geschäftsstellenleiter MLP SE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350" y="324000"/>
            <a:ext cx="6102240" cy="401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67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Exkurs Praxisfinanzierung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Sie finanzieren entweder mit Eigenkapital oder Fremdkapital.</a:t>
            </a:r>
          </a:p>
          <a:p>
            <a:r>
              <a:rPr lang="de-DE" dirty="0">
                <a:solidFill>
                  <a:schemeClr val="tx2"/>
                </a:solidFill>
              </a:rPr>
              <a:t>Fremdkapital stellt ihnen in der Regel eine Bank zur Verfügung.</a:t>
            </a:r>
          </a:p>
          <a:p>
            <a:r>
              <a:rPr lang="de-DE" dirty="0">
                <a:solidFill>
                  <a:schemeClr val="tx2"/>
                </a:solidFill>
              </a:rPr>
              <a:t>Familiendarlehen sind möglich, sollten aber, wie unter fremden Dritten, vereinbart werden.</a:t>
            </a:r>
          </a:p>
          <a:p>
            <a:r>
              <a:rPr lang="de-DE" dirty="0">
                <a:solidFill>
                  <a:schemeClr val="tx2"/>
                </a:solidFill>
              </a:rPr>
              <a:t>Subventionierte Darlehen von der KfW werden über die Hausbank ausgereicht.</a:t>
            </a:r>
          </a:p>
          <a:p>
            <a:r>
              <a:rPr lang="de-DE" dirty="0">
                <a:solidFill>
                  <a:schemeClr val="tx2"/>
                </a:solidFill>
              </a:rPr>
              <a:t>Fördermittel müssen vor dem Investitionszeitpunkt beantragt werden.</a:t>
            </a:r>
          </a:p>
          <a:p>
            <a:r>
              <a:rPr lang="de-DE" dirty="0">
                <a:solidFill>
                  <a:schemeClr val="tx2"/>
                </a:solidFill>
              </a:rPr>
              <a:t>Die Länge des Darlehens bestimmt die Tilgungshöhe.</a:t>
            </a:r>
          </a:p>
        </p:txBody>
      </p:sp>
    </p:spTree>
    <p:extLst>
      <p:ext uri="{BB962C8B-B14F-4D97-AF65-F5344CB8AC3E}">
        <p14:creationId xmlns:p14="http://schemas.microsoft.com/office/powerpoint/2010/main" val="222406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Exkurs Praxisfinanzierung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4213" y="2607733"/>
            <a:ext cx="8167687" cy="3437467"/>
          </a:xfrm>
        </p:spPr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Der Kapitalbedarf unterscheidet sich in den Anschaffungskosten langfristig wirkender Anlagen und der Befriedigung des kurzfristigen Kapitalbedarfs. </a:t>
            </a:r>
          </a:p>
          <a:p>
            <a:endParaRPr lang="de-DE" dirty="0">
              <a:solidFill>
                <a:schemeClr val="tx2"/>
              </a:solidFill>
            </a:endParaRPr>
          </a:p>
          <a:p>
            <a:r>
              <a:rPr lang="de-DE" dirty="0">
                <a:solidFill>
                  <a:schemeClr val="tx2"/>
                </a:solidFill>
              </a:rPr>
              <a:t>                           </a:t>
            </a:r>
            <a:r>
              <a:rPr lang="de-DE" b="1" dirty="0">
                <a:solidFill>
                  <a:schemeClr val="tx2"/>
                </a:solidFill>
              </a:rPr>
              <a:t>Das ist immer individuell!</a:t>
            </a:r>
          </a:p>
        </p:txBody>
      </p:sp>
    </p:spTree>
    <p:extLst>
      <p:ext uri="{BB962C8B-B14F-4D97-AF65-F5344CB8AC3E}">
        <p14:creationId xmlns:p14="http://schemas.microsoft.com/office/powerpoint/2010/main" val="408864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Quadratur des Kreises</a:t>
            </a:r>
          </a:p>
        </p:txBody>
      </p:sp>
      <p:grpSp>
        <p:nvGrpSpPr>
          <p:cNvPr id="1115140" name="Group 4"/>
          <p:cNvGrpSpPr>
            <a:grpSpLocks/>
          </p:cNvGrpSpPr>
          <p:nvPr/>
        </p:nvGrpSpPr>
        <p:grpSpPr bwMode="auto">
          <a:xfrm>
            <a:off x="669925" y="1635125"/>
            <a:ext cx="8567738" cy="4538663"/>
            <a:chOff x="422" y="1030"/>
            <a:chExt cx="5397" cy="2859"/>
          </a:xfrm>
        </p:grpSpPr>
        <p:sp>
          <p:nvSpPr>
            <p:cNvPr id="1115141" name="Text Box 5"/>
            <p:cNvSpPr txBox="1">
              <a:spLocks noChangeArrowheads="1"/>
            </p:cNvSpPr>
            <p:nvPr/>
          </p:nvSpPr>
          <p:spPr bwMode="auto">
            <a:xfrm>
              <a:off x="951" y="1030"/>
              <a:ext cx="152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D5D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33D5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de-DE" sz="1600" u="none" dirty="0"/>
                <a:t>Praxis / Betrieb</a:t>
              </a:r>
            </a:p>
          </p:txBody>
        </p:sp>
        <p:sp>
          <p:nvSpPr>
            <p:cNvPr id="1115142" name="Text Box 6"/>
            <p:cNvSpPr txBox="1">
              <a:spLocks noChangeArrowheads="1"/>
            </p:cNvSpPr>
            <p:nvPr/>
          </p:nvSpPr>
          <p:spPr bwMode="auto">
            <a:xfrm>
              <a:off x="3525" y="1030"/>
              <a:ext cx="152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D5D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33D5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de-DE" sz="1600" u="none" dirty="0"/>
                <a:t>Privat</a:t>
              </a:r>
            </a:p>
          </p:txBody>
        </p:sp>
        <p:sp>
          <p:nvSpPr>
            <p:cNvPr id="1115143" name="Text Box 7"/>
            <p:cNvSpPr txBox="1">
              <a:spLocks noChangeArrowheads="1"/>
            </p:cNvSpPr>
            <p:nvPr/>
          </p:nvSpPr>
          <p:spPr bwMode="auto">
            <a:xfrm rot="-5400000">
              <a:off x="5350" y="1808"/>
              <a:ext cx="72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D5D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33D5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sz="1600" u="none" dirty="0"/>
                <a:t>Vermögen</a:t>
              </a:r>
            </a:p>
          </p:txBody>
        </p:sp>
        <p:sp>
          <p:nvSpPr>
            <p:cNvPr id="1115144" name="Text Box 8"/>
            <p:cNvSpPr txBox="1">
              <a:spLocks noChangeArrowheads="1"/>
            </p:cNvSpPr>
            <p:nvPr/>
          </p:nvSpPr>
          <p:spPr bwMode="auto">
            <a:xfrm rot="-5400000">
              <a:off x="5350" y="3124"/>
              <a:ext cx="72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D5D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33D5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sz="1600" u="none" dirty="0"/>
                <a:t>Liquidität</a:t>
              </a:r>
            </a:p>
          </p:txBody>
        </p:sp>
        <p:sp>
          <p:nvSpPr>
            <p:cNvPr id="1115145" name="AutoShape 9"/>
            <p:cNvSpPr>
              <a:spLocks noChangeArrowheads="1"/>
            </p:cNvSpPr>
            <p:nvPr/>
          </p:nvSpPr>
          <p:spPr bwMode="auto">
            <a:xfrm rot="-5400000">
              <a:off x="1615" y="2523"/>
              <a:ext cx="192" cy="88"/>
            </a:xfrm>
            <a:prstGeom prst="leftRightArrow">
              <a:avLst>
                <a:gd name="adj1" fmla="val 50000"/>
                <a:gd name="adj2" fmla="val 43636"/>
              </a:avLst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>
                  <a:solidFill>
                    <a:srgbClr val="033D5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 dirty="0"/>
            </a:p>
          </p:txBody>
        </p:sp>
        <p:sp>
          <p:nvSpPr>
            <p:cNvPr id="1115146" name="Rectangle 10"/>
            <p:cNvSpPr>
              <a:spLocks noChangeArrowheads="1"/>
            </p:cNvSpPr>
            <p:nvPr/>
          </p:nvSpPr>
          <p:spPr bwMode="auto">
            <a:xfrm>
              <a:off x="422" y="1257"/>
              <a:ext cx="2579" cy="1316"/>
            </a:xfrm>
            <a:prstGeom prst="rect">
              <a:avLst/>
            </a:prstGeom>
            <a:noFill/>
            <a:ln w="158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D5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 dirty="0"/>
            </a:p>
          </p:txBody>
        </p:sp>
        <p:sp>
          <p:nvSpPr>
            <p:cNvPr id="1115147" name="Rectangle 11"/>
            <p:cNvSpPr>
              <a:spLocks noChangeArrowheads="1"/>
            </p:cNvSpPr>
            <p:nvPr/>
          </p:nvSpPr>
          <p:spPr bwMode="auto">
            <a:xfrm>
              <a:off x="3002" y="1256"/>
              <a:ext cx="2567" cy="1316"/>
            </a:xfrm>
            <a:prstGeom prst="rect">
              <a:avLst/>
            </a:prstGeom>
            <a:noFill/>
            <a:ln w="158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D5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 dirty="0"/>
            </a:p>
          </p:txBody>
        </p:sp>
        <p:sp>
          <p:nvSpPr>
            <p:cNvPr id="1115148" name="Rectangle 12"/>
            <p:cNvSpPr>
              <a:spLocks noChangeArrowheads="1"/>
            </p:cNvSpPr>
            <p:nvPr/>
          </p:nvSpPr>
          <p:spPr bwMode="auto">
            <a:xfrm>
              <a:off x="422" y="2573"/>
              <a:ext cx="2579" cy="1316"/>
            </a:xfrm>
            <a:prstGeom prst="rect">
              <a:avLst/>
            </a:prstGeom>
            <a:noFill/>
            <a:ln w="158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D5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 dirty="0"/>
            </a:p>
          </p:txBody>
        </p:sp>
        <p:sp>
          <p:nvSpPr>
            <p:cNvPr id="1115149" name="Rectangle 13"/>
            <p:cNvSpPr>
              <a:spLocks noChangeArrowheads="1"/>
            </p:cNvSpPr>
            <p:nvPr/>
          </p:nvSpPr>
          <p:spPr bwMode="auto">
            <a:xfrm>
              <a:off x="3002" y="2572"/>
              <a:ext cx="2567" cy="1316"/>
            </a:xfrm>
            <a:prstGeom prst="rect">
              <a:avLst/>
            </a:prstGeom>
            <a:noFill/>
            <a:ln w="158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D5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 dirty="0"/>
            </a:p>
          </p:txBody>
        </p:sp>
        <p:sp>
          <p:nvSpPr>
            <p:cNvPr id="1115150" name="AutoShape 14"/>
            <p:cNvSpPr>
              <a:spLocks noChangeArrowheads="1"/>
            </p:cNvSpPr>
            <p:nvPr/>
          </p:nvSpPr>
          <p:spPr bwMode="auto">
            <a:xfrm rot="-5400000">
              <a:off x="4190" y="2528"/>
              <a:ext cx="192" cy="88"/>
            </a:xfrm>
            <a:prstGeom prst="leftRightArrow">
              <a:avLst>
                <a:gd name="adj1" fmla="val 50000"/>
                <a:gd name="adj2" fmla="val 43636"/>
              </a:avLst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>
                  <a:solidFill>
                    <a:srgbClr val="033D5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 dirty="0"/>
            </a:p>
          </p:txBody>
        </p:sp>
        <p:sp>
          <p:nvSpPr>
            <p:cNvPr id="1115151" name="AutoShape 15"/>
            <p:cNvSpPr>
              <a:spLocks noChangeArrowheads="1"/>
            </p:cNvSpPr>
            <p:nvPr/>
          </p:nvSpPr>
          <p:spPr bwMode="auto">
            <a:xfrm>
              <a:off x="2905" y="1870"/>
              <a:ext cx="192" cy="88"/>
            </a:xfrm>
            <a:prstGeom prst="leftRightArrow">
              <a:avLst>
                <a:gd name="adj1" fmla="val 50000"/>
                <a:gd name="adj2" fmla="val 43636"/>
              </a:avLst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>
                  <a:solidFill>
                    <a:srgbClr val="033D5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 dirty="0"/>
            </a:p>
          </p:txBody>
        </p:sp>
        <p:sp>
          <p:nvSpPr>
            <p:cNvPr id="1115152" name="AutoShape 16"/>
            <p:cNvSpPr>
              <a:spLocks noChangeArrowheads="1"/>
            </p:cNvSpPr>
            <p:nvPr/>
          </p:nvSpPr>
          <p:spPr bwMode="auto">
            <a:xfrm>
              <a:off x="2905" y="3186"/>
              <a:ext cx="192" cy="88"/>
            </a:xfrm>
            <a:prstGeom prst="leftRightArrow">
              <a:avLst>
                <a:gd name="adj1" fmla="val 50000"/>
                <a:gd name="adj2" fmla="val 43636"/>
              </a:avLst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>
                  <a:solidFill>
                    <a:srgbClr val="033D5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 dirty="0"/>
            </a:p>
          </p:txBody>
        </p:sp>
        <p:pic>
          <p:nvPicPr>
            <p:cNvPr id="1115153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7"/>
            <a:stretch>
              <a:fillRect/>
            </a:stretch>
          </p:blipFill>
          <p:spPr bwMode="auto">
            <a:xfrm>
              <a:off x="3120" y="1309"/>
              <a:ext cx="2291" cy="1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D5D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33D5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5154" name="Picture 18" descr="MLP_CO_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2" y="2481"/>
              <a:ext cx="602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5155" name="Picture 1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" y="1264"/>
              <a:ext cx="2018" cy="1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D5D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33D5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115156" name="Group 20"/>
            <p:cNvGrpSpPr>
              <a:grpSpLocks/>
            </p:cNvGrpSpPr>
            <p:nvPr/>
          </p:nvGrpSpPr>
          <p:grpSpPr bwMode="auto">
            <a:xfrm>
              <a:off x="827" y="2753"/>
              <a:ext cx="1769" cy="1088"/>
              <a:chOff x="897" y="2681"/>
              <a:chExt cx="1769" cy="1088"/>
            </a:xfrm>
          </p:grpSpPr>
          <p:sp>
            <p:nvSpPr>
              <p:cNvPr id="1115157" name="Text Box 21"/>
              <p:cNvSpPr txBox="1">
                <a:spLocks noChangeArrowheads="1"/>
              </p:cNvSpPr>
              <p:nvPr/>
            </p:nvSpPr>
            <p:spPr bwMode="auto">
              <a:xfrm>
                <a:off x="1238" y="3578"/>
                <a:ext cx="42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5F5F5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FF00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de-DE" sz="900" b="1" u="none" dirty="0"/>
                  <a:t>  </a:t>
                </a:r>
                <a:r>
                  <a:rPr lang="de-DE" sz="600" b="1" u="none" dirty="0"/>
                  <a:t>Break-Even</a:t>
                </a:r>
                <a:endParaRPr lang="de-DE" sz="600" u="none" dirty="0"/>
              </a:p>
            </p:txBody>
          </p:sp>
          <p:sp>
            <p:nvSpPr>
              <p:cNvPr id="1115158" name="Line 22"/>
              <p:cNvSpPr>
                <a:spLocks noChangeShapeType="1"/>
              </p:cNvSpPr>
              <p:nvPr/>
            </p:nvSpPr>
            <p:spPr bwMode="auto">
              <a:xfrm>
                <a:off x="1445" y="3206"/>
                <a:ext cx="1" cy="38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de-DE" dirty="0"/>
              </a:p>
            </p:txBody>
          </p:sp>
          <p:sp>
            <p:nvSpPr>
              <p:cNvPr id="1115159" name="Text Box 23"/>
              <p:cNvSpPr txBox="1">
                <a:spLocks noChangeArrowheads="1"/>
              </p:cNvSpPr>
              <p:nvPr/>
            </p:nvSpPr>
            <p:spPr bwMode="auto">
              <a:xfrm>
                <a:off x="1961" y="2976"/>
                <a:ext cx="349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FF00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de-DE" sz="800" b="1" u="none" dirty="0"/>
                  <a:t>Kosten </a:t>
                </a:r>
                <a:endParaRPr lang="de-DE" sz="800" u="none" dirty="0"/>
              </a:p>
            </p:txBody>
          </p:sp>
          <p:sp>
            <p:nvSpPr>
              <p:cNvPr id="1115160" name="Text Box 24"/>
              <p:cNvSpPr txBox="1">
                <a:spLocks noChangeArrowheads="1"/>
              </p:cNvSpPr>
              <p:nvPr/>
            </p:nvSpPr>
            <p:spPr bwMode="auto">
              <a:xfrm>
                <a:off x="1961" y="2706"/>
                <a:ext cx="561" cy="1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41A0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FF00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pPr>
                  <a:lnSpc>
                    <a:spcPct val="80000"/>
                  </a:lnSpc>
                  <a:spcBef>
                    <a:spcPct val="0"/>
                  </a:spcBef>
                </a:pPr>
                <a:r>
                  <a:rPr lang="de-DE" sz="800" b="1" u="none" dirty="0"/>
                  <a:t>Umsatzerlöse </a:t>
                </a:r>
                <a:endParaRPr lang="de-DE" sz="800" u="none" dirty="0"/>
              </a:p>
            </p:txBody>
          </p:sp>
          <p:sp>
            <p:nvSpPr>
              <p:cNvPr id="1115161" name="Text Box 25" descr="Diagonal hell nach unten"/>
              <p:cNvSpPr txBox="1">
                <a:spLocks noChangeArrowheads="1"/>
              </p:cNvSpPr>
              <p:nvPr/>
            </p:nvSpPr>
            <p:spPr bwMode="auto">
              <a:xfrm>
                <a:off x="897" y="3634"/>
                <a:ext cx="33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pattFill prst="dkDnDiag">
                      <a:fgClr>
                        <a:srgbClr val="A00A3C"/>
                      </a:fgClr>
                      <a:bgClr>
                        <a:srgbClr val="FFFFFF"/>
                      </a:bgClr>
                    </a:patt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algn="ctr"/>
                <a:r>
                  <a:rPr lang="de-DE" sz="800" b="1" u="none" dirty="0">
                    <a:solidFill>
                      <a:srgbClr val="CC0000"/>
                    </a:solidFill>
                  </a:rPr>
                  <a:t>Verlust</a:t>
                </a:r>
                <a:endParaRPr lang="de-DE" sz="800" u="none" dirty="0">
                  <a:solidFill>
                    <a:srgbClr val="CC0000"/>
                  </a:solidFill>
                </a:endParaRPr>
              </a:p>
            </p:txBody>
          </p:sp>
          <p:sp>
            <p:nvSpPr>
              <p:cNvPr id="1115162" name="Text Box 26"/>
              <p:cNvSpPr txBox="1">
                <a:spLocks noChangeArrowheads="1"/>
              </p:cNvSpPr>
              <p:nvPr/>
            </p:nvSpPr>
            <p:spPr bwMode="auto">
              <a:xfrm>
                <a:off x="1687" y="3634"/>
                <a:ext cx="34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A00A3C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algn="ctr"/>
                <a:r>
                  <a:rPr lang="de-DE" sz="800" b="1" u="none" dirty="0">
                    <a:solidFill>
                      <a:schemeClr val="tx2"/>
                    </a:solidFill>
                  </a:rPr>
                  <a:t>Gewinn</a:t>
                </a:r>
                <a:endParaRPr lang="de-DE" sz="800" u="none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115163" name="Freeform 27"/>
              <p:cNvSpPr>
                <a:spLocks/>
              </p:cNvSpPr>
              <p:nvPr/>
            </p:nvSpPr>
            <p:spPr bwMode="auto">
              <a:xfrm>
                <a:off x="946" y="3206"/>
                <a:ext cx="477" cy="391"/>
              </a:xfrm>
              <a:custGeom>
                <a:avLst/>
                <a:gdLst>
                  <a:gd name="T0" fmla="*/ 0 w 444"/>
                  <a:gd name="T1" fmla="*/ 141 h 357"/>
                  <a:gd name="T2" fmla="*/ 444 w 444"/>
                  <a:gd name="T3" fmla="*/ 0 h 357"/>
                  <a:gd name="T4" fmla="*/ 3 w 444"/>
                  <a:gd name="T5" fmla="*/ 357 h 357"/>
                  <a:gd name="T6" fmla="*/ 0 w 444"/>
                  <a:gd name="T7" fmla="*/ 141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4" h="357">
                    <a:moveTo>
                      <a:pt x="0" y="141"/>
                    </a:moveTo>
                    <a:lnTo>
                      <a:pt x="444" y="0"/>
                    </a:lnTo>
                    <a:lnTo>
                      <a:pt x="3" y="357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CC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cap="flat" cmpd="sng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DE" dirty="0"/>
              </a:p>
            </p:txBody>
          </p:sp>
          <p:sp>
            <p:nvSpPr>
              <p:cNvPr id="1115164" name="Freeform 28"/>
              <p:cNvSpPr>
                <a:spLocks/>
              </p:cNvSpPr>
              <p:nvPr/>
            </p:nvSpPr>
            <p:spPr bwMode="auto">
              <a:xfrm>
                <a:off x="1461" y="2770"/>
                <a:ext cx="510" cy="416"/>
              </a:xfrm>
              <a:custGeom>
                <a:avLst/>
                <a:gdLst>
                  <a:gd name="T0" fmla="*/ 483 w 483"/>
                  <a:gd name="T1" fmla="*/ 0 h 390"/>
                  <a:gd name="T2" fmla="*/ 483 w 483"/>
                  <a:gd name="T3" fmla="*/ 237 h 390"/>
                  <a:gd name="T4" fmla="*/ 0 w 483"/>
                  <a:gd name="T5" fmla="*/ 390 h 390"/>
                  <a:gd name="T6" fmla="*/ 483 w 483"/>
                  <a:gd name="T7" fmla="*/ 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3" h="390">
                    <a:moveTo>
                      <a:pt x="483" y="0"/>
                    </a:moveTo>
                    <a:lnTo>
                      <a:pt x="483" y="237"/>
                    </a:lnTo>
                    <a:lnTo>
                      <a:pt x="0" y="390"/>
                    </a:lnTo>
                    <a:lnTo>
                      <a:pt x="483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cap="flat" cmpd="sng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DE" dirty="0"/>
              </a:p>
            </p:txBody>
          </p:sp>
          <p:sp>
            <p:nvSpPr>
              <p:cNvPr id="1115165" name="Rectangle 29"/>
              <p:cNvSpPr>
                <a:spLocks noChangeArrowheads="1"/>
              </p:cNvSpPr>
              <p:nvPr/>
            </p:nvSpPr>
            <p:spPr bwMode="auto">
              <a:xfrm>
                <a:off x="946" y="2681"/>
                <a:ext cx="1026" cy="91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de-DE" dirty="0"/>
              </a:p>
            </p:txBody>
          </p:sp>
          <p:sp>
            <p:nvSpPr>
              <p:cNvPr id="1115166" name="Line 30"/>
              <p:cNvSpPr>
                <a:spLocks noChangeShapeType="1"/>
              </p:cNvSpPr>
              <p:nvPr/>
            </p:nvSpPr>
            <p:spPr bwMode="auto">
              <a:xfrm flipV="1">
                <a:off x="945" y="3027"/>
                <a:ext cx="1026" cy="32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de-DE" dirty="0"/>
              </a:p>
            </p:txBody>
          </p:sp>
          <p:sp>
            <p:nvSpPr>
              <p:cNvPr id="1115167" name="Line 31"/>
              <p:cNvSpPr>
                <a:spLocks noChangeShapeType="1"/>
              </p:cNvSpPr>
              <p:nvPr/>
            </p:nvSpPr>
            <p:spPr bwMode="auto">
              <a:xfrm flipV="1">
                <a:off x="949" y="2767"/>
                <a:ext cx="1022" cy="8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de-DE" dirty="0"/>
              </a:p>
            </p:txBody>
          </p:sp>
          <p:sp>
            <p:nvSpPr>
              <p:cNvPr id="1115168" name="Line 32"/>
              <p:cNvSpPr>
                <a:spLocks noChangeShapeType="1"/>
              </p:cNvSpPr>
              <p:nvPr/>
            </p:nvSpPr>
            <p:spPr bwMode="auto">
              <a:xfrm rot="21109937" flipV="1">
                <a:off x="916" y="3013"/>
                <a:ext cx="1085" cy="34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de-DE" dirty="0"/>
              </a:p>
            </p:txBody>
          </p:sp>
          <p:sp>
            <p:nvSpPr>
              <p:cNvPr id="1115169" name="Text Box 33"/>
              <p:cNvSpPr txBox="1">
                <a:spLocks noChangeArrowheads="1"/>
              </p:cNvSpPr>
              <p:nvPr/>
            </p:nvSpPr>
            <p:spPr bwMode="auto">
              <a:xfrm>
                <a:off x="1961" y="2803"/>
                <a:ext cx="705" cy="1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FF00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de-DE" sz="800" b="1" u="none" dirty="0"/>
                  <a:t>Lebenshaltung und</a:t>
                </a:r>
                <a:br>
                  <a:rPr lang="de-DE" sz="800" b="1" u="none" dirty="0"/>
                </a:br>
                <a:r>
                  <a:rPr lang="de-DE" sz="800" b="1" u="none" dirty="0"/>
                  <a:t>Vermögensbildung</a:t>
                </a:r>
                <a:endParaRPr lang="de-DE" sz="800" u="none" dirty="0"/>
              </a:p>
            </p:txBody>
          </p:sp>
        </p:grpSp>
        <p:grpSp>
          <p:nvGrpSpPr>
            <p:cNvPr id="1115170" name="Group 34"/>
            <p:cNvGrpSpPr>
              <a:grpSpLocks/>
            </p:cNvGrpSpPr>
            <p:nvPr/>
          </p:nvGrpSpPr>
          <p:grpSpPr bwMode="auto">
            <a:xfrm>
              <a:off x="3775" y="2754"/>
              <a:ext cx="1020" cy="907"/>
              <a:chOff x="3775" y="2682"/>
              <a:chExt cx="1020" cy="907"/>
            </a:xfrm>
          </p:grpSpPr>
          <p:sp>
            <p:nvSpPr>
              <p:cNvPr id="1115171" name="Text Box 35"/>
              <p:cNvSpPr txBox="1">
                <a:spLocks noChangeArrowheads="1"/>
              </p:cNvSpPr>
              <p:nvPr/>
            </p:nvSpPr>
            <p:spPr bwMode="auto">
              <a:xfrm>
                <a:off x="3830" y="2764"/>
                <a:ext cx="90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de-DE" sz="1200" u="none" dirty="0"/>
                  <a:t>Liquidität aus </a:t>
                </a:r>
                <a:br>
                  <a:rPr lang="de-DE" sz="1200" u="none" dirty="0"/>
                </a:br>
                <a:r>
                  <a:rPr lang="de-DE" sz="1200" u="none" dirty="0"/>
                  <a:t>Praxis / Betrieb</a:t>
                </a:r>
              </a:p>
            </p:txBody>
          </p:sp>
          <p:grpSp>
            <p:nvGrpSpPr>
              <p:cNvPr id="1115172" name="Group 36"/>
              <p:cNvGrpSpPr>
                <a:grpSpLocks/>
              </p:cNvGrpSpPr>
              <p:nvPr/>
            </p:nvGrpSpPr>
            <p:grpSpPr bwMode="auto">
              <a:xfrm>
                <a:off x="3775" y="2682"/>
                <a:ext cx="1020" cy="907"/>
                <a:chOff x="3775" y="2682"/>
                <a:chExt cx="1020" cy="907"/>
              </a:xfrm>
            </p:grpSpPr>
            <p:sp>
              <p:nvSpPr>
                <p:cNvPr id="1115173" name="Rectangle 37"/>
                <p:cNvSpPr>
                  <a:spLocks noChangeArrowheads="1"/>
                </p:cNvSpPr>
                <p:nvPr/>
              </p:nvSpPr>
              <p:spPr bwMode="auto">
                <a:xfrm>
                  <a:off x="3775" y="2682"/>
                  <a:ext cx="1020" cy="907"/>
                </a:xfrm>
                <a:prstGeom prst="rect">
                  <a:avLst/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0" rIns="90000" bIns="0" anchor="ctr"/>
                <a:lstStyle/>
                <a:p>
                  <a:pPr algn="ctr">
                    <a:spcBef>
                      <a:spcPct val="0"/>
                    </a:spcBef>
                  </a:pPr>
                  <a:endParaRPr lang="de-DE" sz="1200" u="none" dirty="0"/>
                </a:p>
              </p:txBody>
            </p:sp>
            <p:sp>
              <p:nvSpPr>
                <p:cNvPr id="1115174" name="Line 38"/>
                <p:cNvSpPr>
                  <a:spLocks noChangeShapeType="1"/>
                </p:cNvSpPr>
                <p:nvPr/>
              </p:nvSpPr>
              <p:spPr bwMode="auto">
                <a:xfrm>
                  <a:off x="3775" y="3135"/>
                  <a:ext cx="102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de-DE" dirty="0"/>
                </a:p>
              </p:txBody>
            </p:sp>
          </p:grpSp>
          <p:sp>
            <p:nvSpPr>
              <p:cNvPr id="1115175" name="Text Box 39"/>
              <p:cNvSpPr txBox="1">
                <a:spLocks noChangeArrowheads="1"/>
              </p:cNvSpPr>
              <p:nvPr/>
            </p:nvSpPr>
            <p:spPr bwMode="auto">
              <a:xfrm>
                <a:off x="3831" y="3275"/>
                <a:ext cx="90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de-DE" sz="1200" u="none" dirty="0"/>
                  <a:t>Gewinn</a:t>
                </a:r>
              </a:p>
            </p:txBody>
          </p:sp>
        </p:grpSp>
      </p:grpSp>
      <p:sp>
        <p:nvSpPr>
          <p:cNvPr id="1115177" name="Text Box 41"/>
          <p:cNvSpPr txBox="1">
            <a:spLocks noChangeArrowheads="1"/>
          </p:cNvSpPr>
          <p:nvPr/>
        </p:nvSpPr>
        <p:spPr bwMode="auto">
          <a:xfrm>
            <a:off x="682625" y="1222375"/>
            <a:ext cx="8169275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43" tIns="46863" rIns="90043" bIns="46863"/>
          <a:lstStyle/>
          <a:p>
            <a:pPr>
              <a:spcBef>
                <a:spcPct val="0"/>
              </a:spcBef>
            </a:pPr>
            <a:endParaRPr lang="de-DE" sz="1400" b="1" u="none" dirty="0">
              <a:solidFill>
                <a:srgbClr val="033D5D"/>
              </a:solidFill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Kennziffern der Hausarztpraxis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6755" y="1512711"/>
            <a:ext cx="9540659" cy="381564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87174" y="5328356"/>
            <a:ext cx="4380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u="none" dirty="0">
                <a:solidFill>
                  <a:schemeClr val="tx2"/>
                </a:solidFill>
              </a:rPr>
              <a:t>Quelle: Atlas </a:t>
            </a:r>
            <a:r>
              <a:rPr lang="de-DE" sz="1100" u="none" dirty="0" err="1">
                <a:solidFill>
                  <a:schemeClr val="tx2"/>
                </a:solidFill>
              </a:rPr>
              <a:t>Medicus</a:t>
            </a:r>
            <a:endParaRPr lang="de-DE" sz="1100" u="non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28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Kennziffern der Hausarztpraxis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2625" y="1582561"/>
            <a:ext cx="8946797" cy="393223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75935" y="5648299"/>
            <a:ext cx="4380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u="none" dirty="0">
                <a:solidFill>
                  <a:schemeClr val="tx2"/>
                </a:solidFill>
              </a:rPr>
              <a:t>Quelle: Atlas </a:t>
            </a:r>
            <a:r>
              <a:rPr lang="de-DE" sz="1100" u="none" dirty="0" err="1">
                <a:solidFill>
                  <a:schemeClr val="tx2"/>
                </a:solidFill>
              </a:rPr>
              <a:t>Medicus</a:t>
            </a:r>
            <a:endParaRPr lang="de-DE" sz="1100" u="non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078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Kennziffern der Hausarztpraxis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2625" y="1715911"/>
            <a:ext cx="8754886" cy="363502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06463" y="5350933"/>
            <a:ext cx="4380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u="none" dirty="0">
                <a:solidFill>
                  <a:schemeClr val="tx2"/>
                </a:solidFill>
              </a:rPr>
              <a:t>Quelle: Atlas </a:t>
            </a:r>
            <a:r>
              <a:rPr lang="de-DE" sz="1100" u="none" dirty="0" err="1">
                <a:solidFill>
                  <a:schemeClr val="tx2"/>
                </a:solidFill>
              </a:rPr>
              <a:t>Medicus</a:t>
            </a:r>
            <a:endParaRPr lang="de-DE" sz="1100" u="non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093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Absicherung der Praxis</a:t>
            </a:r>
          </a:p>
        </p:txBody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870075"/>
            <a:ext cx="8167687" cy="445335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sz="1800" b="1" dirty="0">
                <a:solidFill>
                  <a:srgbClr val="033D5D"/>
                </a:solidFill>
              </a:rPr>
              <a:t>Sachversicherungen</a:t>
            </a:r>
            <a:endParaRPr lang="de-DE" sz="1400" dirty="0">
              <a:solidFill>
                <a:srgbClr val="033D5D"/>
              </a:solidFill>
            </a:endParaRPr>
          </a:p>
          <a:p>
            <a:pPr lvl="1">
              <a:lnSpc>
                <a:spcPct val="90000"/>
              </a:lnSpc>
            </a:pPr>
            <a:r>
              <a:rPr lang="de-DE" sz="1400" dirty="0">
                <a:solidFill>
                  <a:srgbClr val="033D5D"/>
                </a:solidFill>
              </a:rPr>
              <a:t>Berufshaftpflichtversicherung (standesrechtliche Pflichtversicherung)</a:t>
            </a:r>
          </a:p>
          <a:p>
            <a:pPr lvl="1">
              <a:lnSpc>
                <a:spcPct val="90000"/>
              </a:lnSpc>
            </a:pPr>
            <a:r>
              <a:rPr lang="de-DE" sz="1400" dirty="0">
                <a:solidFill>
                  <a:srgbClr val="033D5D"/>
                </a:solidFill>
              </a:rPr>
              <a:t>Praxisinhaltsversicherung</a:t>
            </a:r>
          </a:p>
          <a:p>
            <a:pPr lvl="1">
              <a:lnSpc>
                <a:spcPct val="90000"/>
              </a:lnSpc>
            </a:pPr>
            <a:r>
              <a:rPr lang="de-DE" sz="1400" dirty="0">
                <a:solidFill>
                  <a:srgbClr val="033D5D"/>
                </a:solidFill>
              </a:rPr>
              <a:t>Praxisunterbrechungsversicherung</a:t>
            </a:r>
          </a:p>
          <a:p>
            <a:pPr lvl="1">
              <a:lnSpc>
                <a:spcPct val="90000"/>
              </a:lnSpc>
            </a:pPr>
            <a:r>
              <a:rPr lang="de-DE" sz="1400" dirty="0">
                <a:solidFill>
                  <a:srgbClr val="033D5D"/>
                </a:solidFill>
              </a:rPr>
              <a:t>Praxisausfallversicherung</a:t>
            </a:r>
          </a:p>
          <a:p>
            <a:pPr lvl="1">
              <a:lnSpc>
                <a:spcPct val="90000"/>
              </a:lnSpc>
            </a:pPr>
            <a:r>
              <a:rPr lang="de-DE" sz="1400" dirty="0">
                <a:solidFill>
                  <a:srgbClr val="033D5D"/>
                </a:solidFill>
              </a:rPr>
              <a:t>Elektronik-Betriebsunterbrechungsversicherung / Elektronikversicherung</a:t>
            </a:r>
          </a:p>
          <a:p>
            <a:pPr lvl="1">
              <a:lnSpc>
                <a:spcPct val="90000"/>
              </a:lnSpc>
            </a:pPr>
            <a:r>
              <a:rPr lang="de-DE" sz="1400" dirty="0" err="1">
                <a:solidFill>
                  <a:srgbClr val="033D5D"/>
                </a:solidFill>
              </a:rPr>
              <a:t>Cyberrisk</a:t>
            </a:r>
            <a:endParaRPr lang="de-DE" sz="1400" dirty="0">
              <a:solidFill>
                <a:srgbClr val="033D5D"/>
              </a:solidFill>
            </a:endParaRPr>
          </a:p>
          <a:p>
            <a:pPr lvl="1">
              <a:lnSpc>
                <a:spcPct val="90000"/>
              </a:lnSpc>
            </a:pPr>
            <a:r>
              <a:rPr lang="de-DE" sz="1400" dirty="0">
                <a:solidFill>
                  <a:srgbClr val="033D5D"/>
                </a:solidFill>
              </a:rPr>
              <a:t>Gebäudeversicherung (falls Eigentümer eines Gebäudes)</a:t>
            </a:r>
          </a:p>
          <a:p>
            <a:pPr lvl="1">
              <a:lnSpc>
                <a:spcPct val="90000"/>
              </a:lnSpc>
            </a:pPr>
            <a:r>
              <a:rPr lang="de-DE" sz="1400" dirty="0">
                <a:solidFill>
                  <a:srgbClr val="033D5D"/>
                </a:solidFill>
              </a:rPr>
              <a:t>Glasversicherung</a:t>
            </a:r>
          </a:p>
          <a:p>
            <a:pPr lvl="1">
              <a:lnSpc>
                <a:spcPct val="90000"/>
              </a:lnSpc>
            </a:pPr>
            <a:r>
              <a:rPr lang="de-DE" sz="1400" dirty="0">
                <a:solidFill>
                  <a:srgbClr val="033D5D"/>
                </a:solidFill>
              </a:rPr>
              <a:t>Kfz-Versicherung (falls es Praxis-Kfz gibt)</a:t>
            </a:r>
          </a:p>
          <a:p>
            <a:pPr lvl="1">
              <a:lnSpc>
                <a:spcPct val="90000"/>
              </a:lnSpc>
            </a:pPr>
            <a:r>
              <a:rPr lang="de-DE" sz="1400" dirty="0">
                <a:solidFill>
                  <a:srgbClr val="033D5D"/>
                </a:solidFill>
              </a:rPr>
              <a:t>Kühlgutversicherung</a:t>
            </a:r>
          </a:p>
          <a:p>
            <a:pPr lvl="1">
              <a:lnSpc>
                <a:spcPct val="90000"/>
              </a:lnSpc>
            </a:pPr>
            <a:r>
              <a:rPr lang="de-DE" sz="1400" dirty="0">
                <a:solidFill>
                  <a:srgbClr val="033D5D"/>
                </a:solidFill>
              </a:rPr>
              <a:t>Rechtsschutzversicherung (gewerblich)</a:t>
            </a:r>
          </a:p>
          <a:p>
            <a:pPr lvl="1">
              <a:lnSpc>
                <a:spcPct val="90000"/>
              </a:lnSpc>
            </a:pPr>
            <a:r>
              <a:rPr lang="de-DE" sz="1400" dirty="0">
                <a:solidFill>
                  <a:srgbClr val="033D5D"/>
                </a:solidFill>
              </a:rPr>
              <a:t>Ärzteregressversicherung</a:t>
            </a:r>
          </a:p>
        </p:txBody>
      </p:sp>
      <p:sp>
        <p:nvSpPr>
          <p:cNvPr id="1105924" name="Text Box 4"/>
          <p:cNvSpPr txBox="1">
            <a:spLocks noChangeArrowheads="1"/>
          </p:cNvSpPr>
          <p:nvPr/>
        </p:nvSpPr>
        <p:spPr bwMode="auto">
          <a:xfrm>
            <a:off x="682625" y="1222375"/>
            <a:ext cx="8169275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43" tIns="46863" rIns="90043" bIns="46863"/>
          <a:lstStyle/>
          <a:p>
            <a:pPr>
              <a:spcBef>
                <a:spcPct val="0"/>
              </a:spcBef>
            </a:pPr>
            <a:r>
              <a:rPr lang="de-DE" sz="1400" b="1" u="none" dirty="0">
                <a:solidFill>
                  <a:srgbClr val="033D5D"/>
                </a:solidFill>
              </a:rPr>
              <a:t>Gründungsphase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779482" y="987203"/>
            <a:ext cx="5729798" cy="307777"/>
          </a:xfrm>
        </p:spPr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Ziele, Wünsche und Absicherung richtig planen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Privates Risikomanagement	</a:t>
            </a:r>
          </a:p>
        </p:txBody>
      </p:sp>
      <p:sp>
        <p:nvSpPr>
          <p:cNvPr id="5" name="Freeform 2"/>
          <p:cNvSpPr>
            <a:spLocks/>
          </p:cNvSpPr>
          <p:nvPr/>
        </p:nvSpPr>
        <p:spPr bwMode="auto">
          <a:xfrm>
            <a:off x="1559623" y="4657636"/>
            <a:ext cx="6810375" cy="295375"/>
          </a:xfrm>
          <a:custGeom>
            <a:avLst/>
            <a:gdLst>
              <a:gd name="T0" fmla="*/ 0 w 4578"/>
              <a:gd name="T1" fmla="*/ 2147483646 h 180"/>
              <a:gd name="T2" fmla="*/ 0 w 4578"/>
              <a:gd name="T3" fmla="*/ 2147483646 h 180"/>
              <a:gd name="T4" fmla="*/ 2147483646 w 4578"/>
              <a:gd name="T5" fmla="*/ 2147483646 h 180"/>
              <a:gd name="T6" fmla="*/ 2147483646 w 4578"/>
              <a:gd name="T7" fmla="*/ 0 h 180"/>
              <a:gd name="T8" fmla="*/ 2147483646 w 4578"/>
              <a:gd name="T9" fmla="*/ 2147483646 h 180"/>
              <a:gd name="T10" fmla="*/ 2147483646 w 4578"/>
              <a:gd name="T11" fmla="*/ 2147483646 h 180"/>
              <a:gd name="T12" fmla="*/ 2147483646 w 4578"/>
              <a:gd name="T13" fmla="*/ 2147483646 h 180"/>
              <a:gd name="T14" fmla="*/ 0 w 4578"/>
              <a:gd name="T15" fmla="*/ 2147483646 h 1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578" h="180">
                <a:moveTo>
                  <a:pt x="0" y="144"/>
                </a:moveTo>
                <a:lnTo>
                  <a:pt x="0" y="35"/>
                </a:lnTo>
                <a:lnTo>
                  <a:pt x="4467" y="37"/>
                </a:lnTo>
                <a:lnTo>
                  <a:pt x="4467" y="0"/>
                </a:lnTo>
                <a:lnTo>
                  <a:pt x="4578" y="91"/>
                </a:lnTo>
                <a:lnTo>
                  <a:pt x="4470" y="180"/>
                </a:lnTo>
                <a:lnTo>
                  <a:pt x="4470" y="144"/>
                </a:lnTo>
                <a:lnTo>
                  <a:pt x="0" y="144"/>
                </a:lnTo>
                <a:close/>
              </a:path>
            </a:pathLst>
          </a:custGeom>
          <a:solidFill>
            <a:srgbClr val="688B9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788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035576" y="4742767"/>
            <a:ext cx="1676741" cy="12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813">
                <a:solidFill>
                  <a:srgbClr val="000000"/>
                </a:solidFill>
              </a:rPr>
              <a:t>Einkommen aus eigener Arbeitskraft</a:t>
            </a:r>
            <a:endParaRPr lang="de-DE" altLang="de-DE" sz="813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484618" y="4745346"/>
            <a:ext cx="1582164" cy="12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813">
                <a:solidFill>
                  <a:srgbClr val="000000"/>
                </a:solidFill>
              </a:rPr>
              <a:t> Einkommen aus Kapitalvermögen</a:t>
            </a:r>
            <a:endParaRPr lang="de-DE" altLang="de-DE" sz="813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850934" y="4884649"/>
            <a:ext cx="636713" cy="24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975" b="1">
                <a:sym typeface="Wingdings" panose="05000000000000000000" pitchFamily="2" charset="2"/>
              </a:rPr>
              <a:t> 67 </a:t>
            </a:r>
            <a:endParaRPr lang="de-DE" altLang="de-DE" sz="975" b="1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559977" y="4885939"/>
            <a:ext cx="636713" cy="24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975" b="1">
                <a:sym typeface="Wingdings" panose="05000000000000000000" pitchFamily="2" charset="2"/>
              </a:rPr>
              <a:t></a:t>
            </a:r>
            <a:r>
              <a:rPr lang="de-DE" altLang="de-DE" sz="975"/>
              <a:t> </a:t>
            </a:r>
            <a:r>
              <a:rPr lang="de-DE" altLang="de-DE" sz="975" b="1"/>
              <a:t>95 </a:t>
            </a:r>
            <a:r>
              <a:rPr lang="de-DE" altLang="de-DE" sz="975" b="1">
                <a:sym typeface="Wingdings" panose="05000000000000000000" pitchFamily="2" charset="2"/>
              </a:rPr>
              <a:t>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114256" y="4887229"/>
            <a:ext cx="518091" cy="24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975" b="1"/>
              <a:t>heute</a:t>
            </a:r>
          </a:p>
        </p:txBody>
      </p:sp>
      <p:sp>
        <p:nvSpPr>
          <p:cNvPr id="11" name="Arc 9"/>
          <p:cNvSpPr>
            <a:spLocks/>
          </p:cNvSpPr>
          <p:nvPr/>
        </p:nvSpPr>
        <p:spPr bwMode="auto">
          <a:xfrm rot="21469573">
            <a:off x="6339784" y="3491685"/>
            <a:ext cx="1601986" cy="367473"/>
          </a:xfrm>
          <a:custGeom>
            <a:avLst/>
            <a:gdLst>
              <a:gd name="T0" fmla="*/ 2147483646 w 21299"/>
              <a:gd name="T1" fmla="*/ 0 h 21134"/>
              <a:gd name="T2" fmla="*/ 2147483646 w 21299"/>
              <a:gd name="T3" fmla="*/ 2147483646 h 21134"/>
              <a:gd name="T4" fmla="*/ 0 w 21299"/>
              <a:gd name="T5" fmla="*/ 2147483646 h 2113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299" h="21134" fill="none" extrusionOk="0">
                <a:moveTo>
                  <a:pt x="4462" y="0"/>
                </a:moveTo>
                <a:cubicBezTo>
                  <a:pt x="13145" y="1833"/>
                  <a:pt x="19822" y="8790"/>
                  <a:pt x="21299" y="17540"/>
                </a:cubicBezTo>
              </a:path>
              <a:path w="21299" h="21134" stroke="0" extrusionOk="0">
                <a:moveTo>
                  <a:pt x="4462" y="0"/>
                </a:moveTo>
                <a:cubicBezTo>
                  <a:pt x="13145" y="1833"/>
                  <a:pt x="19822" y="8790"/>
                  <a:pt x="21299" y="17540"/>
                </a:cubicBezTo>
                <a:lnTo>
                  <a:pt x="0" y="21134"/>
                </a:lnTo>
                <a:lnTo>
                  <a:pt x="4462" y="0"/>
                </a:lnTo>
                <a:close/>
              </a:path>
            </a:pathLst>
          </a:custGeom>
          <a:noFill/>
          <a:ln w="38100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 sz="1788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972179" y="4484798"/>
            <a:ext cx="184731" cy="36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788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750326" y="4506726"/>
            <a:ext cx="780983" cy="22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894" b="1"/>
              <a:t>Langfristig</a:t>
            </a:r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2915250" y="3223428"/>
            <a:ext cx="2680295" cy="351933"/>
          </a:xfrm>
          <a:custGeom>
            <a:avLst/>
            <a:gdLst>
              <a:gd name="T0" fmla="*/ 0 w 711"/>
              <a:gd name="T1" fmla="*/ 2147483646 h 1189"/>
              <a:gd name="T2" fmla="*/ 2147483646 w 711"/>
              <a:gd name="T3" fmla="*/ 2147483646 h 1189"/>
              <a:gd name="T4" fmla="*/ 2147483646 w 711"/>
              <a:gd name="T5" fmla="*/ 0 h 11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11" h="1189">
                <a:moveTo>
                  <a:pt x="0" y="1189"/>
                </a:moveTo>
                <a:cubicBezTo>
                  <a:pt x="157" y="1121"/>
                  <a:pt x="314" y="1054"/>
                  <a:pt x="433" y="856"/>
                </a:cubicBezTo>
                <a:cubicBezTo>
                  <a:pt x="552" y="658"/>
                  <a:pt x="631" y="329"/>
                  <a:pt x="711" y="0"/>
                </a:cubicBezTo>
              </a:path>
            </a:pathLst>
          </a:custGeom>
          <a:noFill/>
          <a:ln w="38100" cap="flat" cmpd="sng">
            <a:solidFill>
              <a:srgbClr val="808080"/>
            </a:solidFill>
            <a:prstDash val="sysDot"/>
            <a:round/>
            <a:headEnd type="none" w="med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125" tIns="38025" rIns="73125" bIns="38025" anchor="ctr">
            <a:spAutoFit/>
          </a:bodyPr>
          <a:lstStyle/>
          <a:p>
            <a:endParaRPr lang="de-DE" sz="1788"/>
          </a:p>
        </p:txBody>
      </p:sp>
      <p:sp>
        <p:nvSpPr>
          <p:cNvPr id="15" name="AutoShape 1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916716" y="3961188"/>
            <a:ext cx="184731" cy="367473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788"/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540276" y="3861802"/>
            <a:ext cx="1665188" cy="768746"/>
            <a:chOff x="267" y="3243"/>
            <a:chExt cx="764" cy="596"/>
          </a:xfrm>
        </p:grpSpPr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>
              <a:off x="406" y="3243"/>
              <a:ext cx="486" cy="596"/>
            </a:xfrm>
            <a:prstGeom prst="can">
              <a:avLst>
                <a:gd name="adj" fmla="val 34977"/>
              </a:avLst>
            </a:prstGeom>
            <a:solidFill>
              <a:srgbClr val="9FC9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>
                  <a:solidFill>
                    <a:srgbClr val="033D5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 sz="1788"/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267" y="3499"/>
              <a:ext cx="764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894" b="1">
                  <a:solidFill>
                    <a:srgbClr val="FFFFFF"/>
                  </a:solidFill>
                </a:rPr>
                <a:t>Vermögen</a:t>
              </a: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5604574" y="3897918"/>
            <a:ext cx="1029295" cy="590748"/>
            <a:chOff x="3561" y="2485"/>
            <a:chExt cx="798" cy="458"/>
          </a:xfrm>
        </p:grpSpPr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3561" y="2485"/>
              <a:ext cx="798" cy="445"/>
            </a:xfrm>
            <a:prstGeom prst="can">
              <a:avLst>
                <a:gd name="adj" fmla="val 24208"/>
              </a:avLst>
            </a:prstGeom>
            <a:solidFill>
              <a:srgbClr val="688B9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>
                  <a:solidFill>
                    <a:srgbClr val="033D5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 sz="1788"/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3565" y="2658"/>
              <a:ext cx="781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894" b="1">
                  <a:solidFill>
                    <a:srgbClr val="FFFFFF"/>
                  </a:solidFill>
                </a:rPr>
                <a:t>Geförderte Altersvorsorge</a:t>
              </a:r>
            </a:p>
          </p:txBody>
        </p:sp>
      </p:grp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5465270" y="2035384"/>
            <a:ext cx="1316931" cy="474663"/>
          </a:xfrm>
          <a:prstGeom prst="ellipse">
            <a:avLst/>
          </a:prstGeom>
          <a:solidFill>
            <a:srgbClr val="BBD1A2">
              <a:alpha val="749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10000"/>
              </a:spcBef>
            </a:pPr>
            <a:r>
              <a:rPr lang="de-DE" altLang="de-DE" sz="894" b="1"/>
              <a:t>Vermögens-strukturierung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3263508" y="4497696"/>
            <a:ext cx="761747" cy="22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894" b="1"/>
              <a:t>Kurzfristig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4524974" y="4508015"/>
            <a:ext cx="806631" cy="22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894" b="1"/>
              <a:t>Mittelfristig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7765062" y="4255205"/>
            <a:ext cx="696516" cy="294084"/>
          </a:xfrm>
          <a:prstGeom prst="rect">
            <a:avLst/>
          </a:prstGeom>
          <a:solidFill>
            <a:srgbClr val="D9EA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813" b="1"/>
              <a:t>Familien-vermögen</a:t>
            </a:r>
          </a:p>
        </p:txBody>
      </p: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802114" y="3010671"/>
            <a:ext cx="1138932" cy="634083"/>
            <a:chOff x="1150" y="1921"/>
            <a:chExt cx="733" cy="579"/>
          </a:xfrm>
        </p:grpSpPr>
        <p:sp>
          <p:nvSpPr>
            <p:cNvPr id="27" name="AutoShape 26"/>
            <p:cNvSpPr>
              <a:spLocks noChangeArrowheads="1"/>
            </p:cNvSpPr>
            <p:nvPr/>
          </p:nvSpPr>
          <p:spPr bwMode="auto">
            <a:xfrm>
              <a:off x="1174" y="2025"/>
              <a:ext cx="686" cy="475"/>
            </a:xfrm>
            <a:prstGeom prst="can">
              <a:avLst>
                <a:gd name="adj" fmla="val 19968"/>
              </a:avLst>
            </a:prstGeom>
            <a:solidFill>
              <a:srgbClr val="86AFB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>
                  <a:solidFill>
                    <a:srgbClr val="033D5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 sz="1788"/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1150" y="1921"/>
              <a:ext cx="733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894" b="1"/>
                <a:t>Arbeitskraft</a:t>
              </a:r>
            </a:p>
          </p:txBody>
        </p: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1461595" y="3232360"/>
            <a:ext cx="417909" cy="389533"/>
            <a:chOff x="858" y="2687"/>
            <a:chExt cx="324" cy="302"/>
          </a:xfrm>
        </p:grpSpPr>
        <p:sp>
          <p:nvSpPr>
            <p:cNvPr id="30" name="Line 29"/>
            <p:cNvSpPr>
              <a:spLocks noChangeShapeType="1"/>
            </p:cNvSpPr>
            <p:nvPr/>
          </p:nvSpPr>
          <p:spPr bwMode="auto">
            <a:xfrm>
              <a:off x="858" y="2687"/>
              <a:ext cx="137" cy="186"/>
            </a:xfrm>
            <a:prstGeom prst="line">
              <a:avLst/>
            </a:prstGeom>
            <a:noFill/>
            <a:ln w="25400">
              <a:solidFill>
                <a:srgbClr val="D20F2B"/>
              </a:solidFill>
              <a:prstDash val="sysDot"/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3125" tIns="38025" rIns="73125" bIns="38025" anchor="ctr">
              <a:spAutoFit/>
            </a:bodyPr>
            <a:lstStyle/>
            <a:p>
              <a:endParaRPr lang="de-DE" sz="1788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 flipV="1">
              <a:off x="985" y="2777"/>
              <a:ext cx="56" cy="94"/>
            </a:xfrm>
            <a:prstGeom prst="line">
              <a:avLst/>
            </a:prstGeom>
            <a:noFill/>
            <a:ln w="25400">
              <a:solidFill>
                <a:srgbClr val="D20F2B"/>
              </a:solidFill>
              <a:prstDash val="sysDot"/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3125" tIns="38025" rIns="73125" bIns="38025" anchor="ctr">
              <a:spAutoFit/>
            </a:bodyPr>
            <a:lstStyle/>
            <a:p>
              <a:endParaRPr lang="de-DE" sz="1788"/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>
              <a:off x="1032" y="2776"/>
              <a:ext cx="150" cy="213"/>
            </a:xfrm>
            <a:prstGeom prst="line">
              <a:avLst/>
            </a:prstGeom>
            <a:noFill/>
            <a:ln w="25400">
              <a:solidFill>
                <a:srgbClr val="D20F2B"/>
              </a:solidFill>
              <a:prstDash val="sysDot"/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3125" tIns="38025" rIns="73125" bIns="38025" anchor="ctr">
              <a:spAutoFit/>
            </a:bodyPr>
            <a:lstStyle/>
            <a:p>
              <a:endParaRPr lang="de-DE" sz="1788"/>
            </a:p>
          </p:txBody>
        </p:sp>
      </p:grpSp>
      <p:sp>
        <p:nvSpPr>
          <p:cNvPr id="33" name="Rectangle 3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2777236" y="5096184"/>
            <a:ext cx="1287264" cy="322461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731" b="1"/>
              <a:t>Berufsunfähigkeit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4128992" y="5096184"/>
            <a:ext cx="900311" cy="322461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731" b="1"/>
              <a:t>Haftung 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087346" y="5097474"/>
            <a:ext cx="784225" cy="321171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731" b="1"/>
              <a:t>Unfall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5927034" y="5097474"/>
            <a:ext cx="828080" cy="321171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731" b="1"/>
              <a:t>Todesfall</a:t>
            </a:r>
          </a:p>
        </p:txBody>
      </p:sp>
      <p:sp>
        <p:nvSpPr>
          <p:cNvPr id="37" name="Rectangle 3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566073" y="5096184"/>
            <a:ext cx="1158280" cy="322461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731" b="1"/>
              <a:t>      Krankheit / Pflege</a:t>
            </a: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6806708" y="5097474"/>
            <a:ext cx="1374973" cy="321171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3875"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731" b="1"/>
              <a:t>Sonstige </a:t>
            </a:r>
            <a:br>
              <a:rPr lang="de-DE" altLang="de-DE" sz="731" b="1"/>
            </a:br>
            <a:r>
              <a:rPr lang="de-DE" altLang="de-DE" sz="731" b="1"/>
              <a:t>Versicherungen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1684738" y="5368341"/>
            <a:ext cx="6413103" cy="174129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788"/>
          </a:p>
        </p:txBody>
      </p:sp>
      <p:sp>
        <p:nvSpPr>
          <p:cNvPr id="40" name="AutoShape 39"/>
          <p:cNvSpPr>
            <a:spLocks noChangeArrowheads="1"/>
          </p:cNvSpPr>
          <p:nvPr/>
        </p:nvSpPr>
        <p:spPr bwMode="auto">
          <a:xfrm>
            <a:off x="1252640" y="4965950"/>
            <a:ext cx="594618" cy="72997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788"/>
          </a:p>
        </p:txBody>
      </p:sp>
      <p:sp>
        <p:nvSpPr>
          <p:cNvPr id="41" name="AutoShape 40"/>
          <p:cNvSpPr>
            <a:spLocks noChangeArrowheads="1"/>
          </p:cNvSpPr>
          <p:nvPr/>
        </p:nvSpPr>
        <p:spPr bwMode="auto">
          <a:xfrm>
            <a:off x="7897915" y="4978849"/>
            <a:ext cx="579140" cy="72997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788"/>
          </a:p>
        </p:txBody>
      </p:sp>
      <p:sp>
        <p:nvSpPr>
          <p:cNvPr id="42" name="AutoShape 41"/>
          <p:cNvSpPr>
            <a:spLocks noChangeArrowheads="1"/>
          </p:cNvSpPr>
          <p:nvPr/>
        </p:nvSpPr>
        <p:spPr bwMode="auto">
          <a:xfrm>
            <a:off x="3693025" y="3943131"/>
            <a:ext cx="184731" cy="367473"/>
          </a:xfrm>
          <a:prstGeom prst="curvedLeftArrow">
            <a:avLst>
              <a:gd name="adj1" fmla="val 11177"/>
              <a:gd name="adj2" fmla="val 52643"/>
              <a:gd name="adj3" fmla="val 33333"/>
            </a:avLst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788"/>
          </a:p>
        </p:txBody>
      </p:sp>
      <p:sp>
        <p:nvSpPr>
          <p:cNvPr id="43" name="AutoShape 42"/>
          <p:cNvSpPr>
            <a:spLocks noChangeArrowheads="1"/>
          </p:cNvSpPr>
          <p:nvPr/>
        </p:nvSpPr>
        <p:spPr bwMode="auto">
          <a:xfrm>
            <a:off x="4541742" y="3705800"/>
            <a:ext cx="184731" cy="367473"/>
          </a:xfrm>
          <a:prstGeom prst="curvedLeftArrow">
            <a:avLst>
              <a:gd name="adj1" fmla="val 11246"/>
              <a:gd name="adj2" fmla="val 52966"/>
              <a:gd name="adj3" fmla="val 33333"/>
            </a:avLst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788"/>
          </a:p>
        </p:txBody>
      </p:sp>
      <p:sp>
        <p:nvSpPr>
          <p:cNvPr id="44" name="AutoShape 43"/>
          <p:cNvSpPr>
            <a:spLocks noChangeArrowheads="1"/>
          </p:cNvSpPr>
          <p:nvPr/>
        </p:nvSpPr>
        <p:spPr bwMode="auto">
          <a:xfrm>
            <a:off x="5271794" y="3140848"/>
            <a:ext cx="184731" cy="367473"/>
          </a:xfrm>
          <a:prstGeom prst="curvedLeftArrow">
            <a:avLst>
              <a:gd name="adj1" fmla="val 11246"/>
              <a:gd name="adj2" fmla="val 52966"/>
              <a:gd name="adj3" fmla="val 33333"/>
            </a:avLst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788"/>
          </a:p>
        </p:txBody>
      </p:sp>
      <p:pic>
        <p:nvPicPr>
          <p:cNvPr id="45" name="Picture 44" descr="Screenshot_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4" y="4016585"/>
            <a:ext cx="399852" cy="18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4991900" y="3477436"/>
            <a:ext cx="312142" cy="486272"/>
            <a:chOff x="3086" y="2171"/>
            <a:chExt cx="242" cy="377"/>
          </a:xfrm>
        </p:grpSpPr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3086" y="2171"/>
              <a:ext cx="143" cy="285"/>
            </a:xfrm>
            <a:custGeom>
              <a:avLst/>
              <a:gdLst>
                <a:gd name="T0" fmla="*/ 10 w 265"/>
                <a:gd name="T1" fmla="*/ 166 h 286"/>
                <a:gd name="T2" fmla="*/ 7 w 265"/>
                <a:gd name="T3" fmla="*/ 286 h 286"/>
                <a:gd name="T4" fmla="*/ 252 w 265"/>
                <a:gd name="T5" fmla="*/ 286 h 286"/>
                <a:gd name="T6" fmla="*/ 252 w 265"/>
                <a:gd name="T7" fmla="*/ 166 h 286"/>
                <a:gd name="T8" fmla="*/ 265 w 265"/>
                <a:gd name="T9" fmla="*/ 147 h 286"/>
                <a:gd name="T10" fmla="*/ 229 w 265"/>
                <a:gd name="T11" fmla="*/ 108 h 286"/>
                <a:gd name="T12" fmla="*/ 228 w 265"/>
                <a:gd name="T13" fmla="*/ 0 h 286"/>
                <a:gd name="T14" fmla="*/ 186 w 265"/>
                <a:gd name="T15" fmla="*/ 0 h 286"/>
                <a:gd name="T16" fmla="*/ 189 w 265"/>
                <a:gd name="T17" fmla="*/ 64 h 286"/>
                <a:gd name="T18" fmla="*/ 141 w 265"/>
                <a:gd name="T19" fmla="*/ 4 h 286"/>
                <a:gd name="T20" fmla="*/ 0 w 265"/>
                <a:gd name="T21" fmla="*/ 148 h 286"/>
                <a:gd name="T22" fmla="*/ 10 w 265"/>
                <a:gd name="T23" fmla="*/ 166 h 2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5" h="286">
                  <a:moveTo>
                    <a:pt x="10" y="166"/>
                  </a:moveTo>
                  <a:lnTo>
                    <a:pt x="7" y="286"/>
                  </a:lnTo>
                  <a:lnTo>
                    <a:pt x="252" y="286"/>
                  </a:lnTo>
                  <a:lnTo>
                    <a:pt x="252" y="166"/>
                  </a:lnTo>
                  <a:lnTo>
                    <a:pt x="265" y="147"/>
                  </a:lnTo>
                  <a:lnTo>
                    <a:pt x="229" y="108"/>
                  </a:lnTo>
                  <a:lnTo>
                    <a:pt x="228" y="0"/>
                  </a:lnTo>
                  <a:lnTo>
                    <a:pt x="186" y="0"/>
                  </a:lnTo>
                  <a:lnTo>
                    <a:pt x="189" y="64"/>
                  </a:lnTo>
                  <a:lnTo>
                    <a:pt x="141" y="4"/>
                  </a:lnTo>
                  <a:lnTo>
                    <a:pt x="0" y="148"/>
                  </a:lnTo>
                  <a:lnTo>
                    <a:pt x="10" y="166"/>
                  </a:lnTo>
                  <a:close/>
                </a:path>
              </a:pathLst>
            </a:custGeom>
            <a:noFill/>
            <a:ln w="158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D5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 sz="1788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3185" y="2263"/>
              <a:ext cx="143" cy="285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D5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 sz="1788"/>
            </a:p>
          </p:txBody>
        </p:sp>
      </p:grpSp>
      <p:sp>
        <p:nvSpPr>
          <p:cNvPr id="49" name="Text Box 48"/>
          <p:cNvSpPr txBox="1">
            <a:spLocks noChangeArrowheads="1"/>
          </p:cNvSpPr>
          <p:nvPr/>
        </p:nvSpPr>
        <p:spPr bwMode="auto">
          <a:xfrm>
            <a:off x="3515026" y="4168786"/>
            <a:ext cx="266420" cy="2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D5D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138" b="1"/>
              <a:t>€</a:t>
            </a:r>
          </a:p>
        </p:txBody>
      </p: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5604574" y="3245259"/>
            <a:ext cx="1029295" cy="755848"/>
            <a:chOff x="3561" y="1979"/>
            <a:chExt cx="798" cy="586"/>
          </a:xfrm>
        </p:grpSpPr>
        <p:sp>
          <p:nvSpPr>
            <p:cNvPr id="51" name="AutoShape 50"/>
            <p:cNvSpPr>
              <a:spLocks noChangeArrowheads="1"/>
            </p:cNvSpPr>
            <p:nvPr/>
          </p:nvSpPr>
          <p:spPr bwMode="auto">
            <a:xfrm>
              <a:off x="3561" y="1979"/>
              <a:ext cx="798" cy="586"/>
            </a:xfrm>
            <a:prstGeom prst="can">
              <a:avLst>
                <a:gd name="adj" fmla="val 16097"/>
              </a:avLst>
            </a:prstGeom>
            <a:solidFill>
              <a:srgbClr val="CFDF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 sz="1788"/>
            </a:p>
          </p:txBody>
        </p:sp>
        <p:sp>
          <p:nvSpPr>
            <p:cNvPr id="52" name="Text Box 51"/>
            <p:cNvSpPr txBox="1">
              <a:spLocks noChangeArrowheads="1"/>
            </p:cNvSpPr>
            <p:nvPr/>
          </p:nvSpPr>
          <p:spPr bwMode="auto">
            <a:xfrm>
              <a:off x="3566" y="2268"/>
              <a:ext cx="781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894" b="1"/>
                <a:t>Praxis / Betrieb</a:t>
              </a:r>
            </a:p>
          </p:txBody>
        </p:sp>
      </p:grpSp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5604574" y="2782205"/>
            <a:ext cx="1029295" cy="481112"/>
            <a:chOff x="3561" y="1620"/>
            <a:chExt cx="798" cy="373"/>
          </a:xfrm>
        </p:grpSpPr>
        <p:sp>
          <p:nvSpPr>
            <p:cNvPr id="54" name="AutoShape 53"/>
            <p:cNvSpPr>
              <a:spLocks noChangeArrowheads="1"/>
            </p:cNvSpPr>
            <p:nvPr/>
          </p:nvSpPr>
          <p:spPr bwMode="auto">
            <a:xfrm>
              <a:off x="3561" y="1620"/>
              <a:ext cx="798" cy="373"/>
            </a:xfrm>
            <a:prstGeom prst="can">
              <a:avLst>
                <a:gd name="adj" fmla="val 16097"/>
              </a:avLst>
            </a:prstGeom>
            <a:solidFill>
              <a:srgbClr val="9FC9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>
                  <a:solidFill>
                    <a:srgbClr val="033D5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 sz="1788"/>
            </a:p>
          </p:txBody>
        </p:sp>
        <p:sp>
          <p:nvSpPr>
            <p:cNvPr id="55" name="Text Box 54"/>
            <p:cNvSpPr txBox="1">
              <a:spLocks noChangeArrowheads="1"/>
            </p:cNvSpPr>
            <p:nvPr/>
          </p:nvSpPr>
          <p:spPr bwMode="auto">
            <a:xfrm>
              <a:off x="3566" y="1747"/>
              <a:ext cx="781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894" b="1"/>
                <a:t>Vermögen</a:t>
              </a:r>
            </a:p>
          </p:txBody>
        </p:sp>
      </p:grp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6642898" y="4004970"/>
            <a:ext cx="1337568" cy="405011"/>
            <a:chOff x="4366" y="2600"/>
            <a:chExt cx="1037" cy="314"/>
          </a:xfrm>
        </p:grpSpPr>
        <p:sp>
          <p:nvSpPr>
            <p:cNvPr id="57" name="Text Box 56"/>
            <p:cNvSpPr txBox="1">
              <a:spLocks noChangeArrowheads="1"/>
            </p:cNvSpPr>
            <p:nvPr/>
          </p:nvSpPr>
          <p:spPr bwMode="auto">
            <a:xfrm>
              <a:off x="4440" y="2600"/>
              <a:ext cx="963" cy="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D5D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33D5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813" b="1"/>
                <a:t>Lebenslange </a:t>
              </a:r>
            </a:p>
            <a:p>
              <a:r>
                <a:rPr lang="de-DE" altLang="de-DE" sz="813" b="1"/>
                <a:t>Basisversorgung</a:t>
              </a:r>
            </a:p>
          </p:txBody>
        </p:sp>
        <p:sp>
          <p:nvSpPr>
            <p:cNvPr id="58" name="Line 57"/>
            <p:cNvSpPr>
              <a:spLocks noChangeShapeType="1"/>
            </p:cNvSpPr>
            <p:nvPr/>
          </p:nvSpPr>
          <p:spPr bwMode="auto">
            <a:xfrm>
              <a:off x="4502" y="2754"/>
              <a:ext cx="723" cy="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prstDash val="sysDot"/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 sz="1788"/>
            </a:p>
          </p:txBody>
        </p:sp>
        <p:sp>
          <p:nvSpPr>
            <p:cNvPr id="59" name="AutoShape 58"/>
            <p:cNvSpPr>
              <a:spLocks/>
            </p:cNvSpPr>
            <p:nvPr/>
          </p:nvSpPr>
          <p:spPr bwMode="auto">
            <a:xfrm>
              <a:off x="4366" y="2609"/>
              <a:ext cx="81" cy="301"/>
            </a:xfrm>
            <a:prstGeom prst="rightBrace">
              <a:avLst>
                <a:gd name="adj1" fmla="val 40638"/>
                <a:gd name="adj2" fmla="val 50000"/>
              </a:avLst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D5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 sz="1788"/>
            </a:p>
          </p:txBody>
        </p:sp>
      </p:grpSp>
      <p:sp>
        <p:nvSpPr>
          <p:cNvPr id="60" name="AutoShape 8"/>
          <p:cNvSpPr>
            <a:spLocks noChangeArrowheads="1"/>
          </p:cNvSpPr>
          <p:nvPr/>
        </p:nvSpPr>
        <p:spPr bwMode="auto">
          <a:xfrm>
            <a:off x="1061743" y="1966884"/>
            <a:ext cx="1353047" cy="1313340"/>
          </a:xfrm>
          <a:prstGeom prst="irregularSeal1">
            <a:avLst/>
          </a:prstGeom>
          <a:solidFill>
            <a:srgbClr val="E46F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813" b="1"/>
              <a:t>existenzielle </a:t>
            </a:r>
            <a:br>
              <a:rPr lang="de-DE" altLang="de-DE" sz="813" b="1"/>
            </a:br>
            <a:r>
              <a:rPr lang="de-DE" altLang="de-DE" sz="813" b="1"/>
              <a:t>Risiken</a:t>
            </a:r>
          </a:p>
        </p:txBody>
      </p:sp>
    </p:spTree>
    <p:extLst>
      <p:ext uri="{BB962C8B-B14F-4D97-AF65-F5344CB8AC3E}">
        <p14:creationId xmlns:p14="http://schemas.microsoft.com/office/powerpoint/2010/main" val="2094808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Absicherung des Praxisinhabers</a:t>
            </a:r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870075"/>
            <a:ext cx="8397875" cy="46085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sz="1800" b="1" dirty="0">
                <a:solidFill>
                  <a:srgbClr val="033D5D"/>
                </a:solidFill>
              </a:rPr>
              <a:t>Krankenversicherung</a:t>
            </a:r>
          </a:p>
          <a:p>
            <a:pPr lvl="1">
              <a:lnSpc>
                <a:spcPct val="90000"/>
              </a:lnSpc>
            </a:pPr>
            <a:r>
              <a:rPr lang="de-DE" sz="1800" dirty="0">
                <a:solidFill>
                  <a:srgbClr val="033D5D"/>
                </a:solidFill>
              </a:rPr>
              <a:t>Private Krankenversicherung oder Gesetzliche Krankenversicherung</a:t>
            </a:r>
          </a:p>
          <a:p>
            <a:pPr lvl="1">
              <a:lnSpc>
                <a:spcPct val="90000"/>
              </a:lnSpc>
            </a:pPr>
            <a:r>
              <a:rPr lang="de-DE" sz="1800" dirty="0">
                <a:solidFill>
                  <a:srgbClr val="033D5D"/>
                </a:solidFill>
              </a:rPr>
              <a:t>Krankentagegeld </a:t>
            </a:r>
          </a:p>
          <a:p>
            <a:pPr lvl="1">
              <a:lnSpc>
                <a:spcPct val="90000"/>
              </a:lnSpc>
            </a:pPr>
            <a:r>
              <a:rPr lang="de-DE" sz="1800" dirty="0">
                <a:solidFill>
                  <a:srgbClr val="033D5D"/>
                </a:solidFill>
              </a:rPr>
              <a:t>Private Zusatzversicherungen</a:t>
            </a:r>
          </a:p>
          <a:p>
            <a:pPr marL="1587" lvl="1" indent="0">
              <a:lnSpc>
                <a:spcPct val="90000"/>
              </a:lnSpc>
              <a:buNone/>
            </a:pPr>
            <a:endParaRPr lang="de-DE" sz="800" b="1" dirty="0">
              <a:solidFill>
                <a:srgbClr val="033D5D"/>
              </a:solidFill>
            </a:endParaRPr>
          </a:p>
          <a:p>
            <a:pPr>
              <a:lnSpc>
                <a:spcPct val="90000"/>
              </a:lnSpc>
            </a:pPr>
            <a:r>
              <a:rPr lang="de-DE" sz="1800" b="1" dirty="0">
                <a:solidFill>
                  <a:srgbClr val="033D5D"/>
                </a:solidFill>
              </a:rPr>
              <a:t>Vorsorge</a:t>
            </a:r>
          </a:p>
          <a:p>
            <a:pPr lvl="1">
              <a:lnSpc>
                <a:spcPct val="90000"/>
              </a:lnSpc>
            </a:pPr>
            <a:r>
              <a:rPr lang="de-DE" sz="1800" dirty="0">
                <a:solidFill>
                  <a:srgbClr val="033D5D"/>
                </a:solidFill>
              </a:rPr>
              <a:t>Altersversorgung der berufsständischen Versorgungswerke </a:t>
            </a:r>
          </a:p>
          <a:p>
            <a:pPr lvl="1">
              <a:lnSpc>
                <a:spcPct val="90000"/>
              </a:lnSpc>
            </a:pPr>
            <a:r>
              <a:rPr lang="de-DE" sz="1800" dirty="0">
                <a:solidFill>
                  <a:srgbClr val="033D5D"/>
                </a:solidFill>
              </a:rPr>
              <a:t>Berufsunfähigkeitsversicherung</a:t>
            </a:r>
          </a:p>
          <a:p>
            <a:pPr lvl="1">
              <a:lnSpc>
                <a:spcPct val="90000"/>
              </a:lnSpc>
            </a:pPr>
            <a:r>
              <a:rPr lang="de-DE" sz="1800" dirty="0">
                <a:solidFill>
                  <a:srgbClr val="033D5D"/>
                </a:solidFill>
              </a:rPr>
              <a:t>private Rentenversicherung</a:t>
            </a:r>
          </a:p>
          <a:p>
            <a:pPr lvl="1">
              <a:lnSpc>
                <a:spcPct val="90000"/>
              </a:lnSpc>
            </a:pPr>
            <a:r>
              <a:rPr lang="de-DE" sz="1800" dirty="0">
                <a:solidFill>
                  <a:srgbClr val="033D5D"/>
                </a:solidFill>
              </a:rPr>
              <a:t>Lebensversicherung / Risikolebensversicherung</a:t>
            </a:r>
          </a:p>
          <a:p>
            <a:pPr lvl="1">
              <a:lnSpc>
                <a:spcPct val="90000"/>
              </a:lnSpc>
            </a:pPr>
            <a:r>
              <a:rPr lang="de-DE" sz="1800" dirty="0">
                <a:solidFill>
                  <a:srgbClr val="033D5D"/>
                </a:solidFill>
              </a:rPr>
              <a:t>Pflegevorsorge</a:t>
            </a:r>
          </a:p>
          <a:p>
            <a:pPr lvl="1">
              <a:lnSpc>
                <a:spcPct val="90000"/>
              </a:lnSpc>
            </a:pPr>
            <a:r>
              <a:rPr lang="de-DE" sz="1800" dirty="0">
                <a:solidFill>
                  <a:srgbClr val="033D5D"/>
                </a:solidFill>
              </a:rPr>
              <a:t>Unfallversicherung</a:t>
            </a:r>
          </a:p>
        </p:txBody>
      </p:sp>
      <p:sp>
        <p:nvSpPr>
          <p:cNvPr id="1103876" name="Text Box 4"/>
          <p:cNvSpPr txBox="1">
            <a:spLocks noChangeArrowheads="1"/>
          </p:cNvSpPr>
          <p:nvPr/>
        </p:nvSpPr>
        <p:spPr bwMode="auto">
          <a:xfrm>
            <a:off x="682625" y="1222375"/>
            <a:ext cx="8169275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43" tIns="46863" rIns="90043" bIns="46863"/>
          <a:lstStyle/>
          <a:p>
            <a:pPr>
              <a:spcBef>
                <a:spcPct val="0"/>
              </a:spcBef>
            </a:pPr>
            <a:r>
              <a:rPr lang="de-DE" sz="1400" b="1" u="none" dirty="0">
                <a:solidFill>
                  <a:srgbClr val="033D5D"/>
                </a:solidFill>
              </a:rPr>
              <a:t>Gründungsphase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5" y="323850"/>
            <a:ext cx="8320698" cy="863600"/>
          </a:xfrm>
        </p:spPr>
        <p:txBody>
          <a:bodyPr/>
          <a:lstStyle/>
          <a:p>
            <a:r>
              <a:rPr lang="de-DE" altLang="de-DE" dirty="0"/>
              <a:t>Ihr Weg in die eigene Praxis – </a:t>
            </a:r>
            <a:r>
              <a:rPr lang="de-DE" dirty="0"/>
              <a:t>Gründungsphase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  <a:tabLst>
                <a:tab pos="214114" algn="l"/>
              </a:tabLst>
            </a:pPr>
            <a:endParaRPr lang="de-DE" b="1" dirty="0"/>
          </a:p>
          <a:p>
            <a:pPr marL="0" lvl="1" indent="0">
              <a:buNone/>
              <a:tabLst>
                <a:tab pos="214114" algn="l"/>
              </a:tabLst>
            </a:pPr>
            <a:r>
              <a:rPr lang="de-DE" b="1" dirty="0">
                <a:solidFill>
                  <a:srgbClr val="033D5D"/>
                </a:solidFill>
              </a:rPr>
              <a:t>Wirtschaftlichkeitsbetrachtung</a:t>
            </a:r>
          </a:p>
          <a:p>
            <a:pPr marL="0" lvl="1" indent="0">
              <a:buNone/>
              <a:tabLst>
                <a:tab pos="214114" algn="l"/>
              </a:tabLst>
            </a:pPr>
            <a:endParaRPr lang="de-DE" b="1" dirty="0">
              <a:solidFill>
                <a:srgbClr val="033D5D"/>
              </a:solidFill>
            </a:endParaRPr>
          </a:p>
          <a:p>
            <a:pPr marL="214114" lvl="1" indent="-214114">
              <a:tabLst>
                <a:tab pos="214114" algn="l"/>
              </a:tabLst>
            </a:pPr>
            <a:r>
              <a:rPr lang="de-DE" sz="2000" dirty="0">
                <a:solidFill>
                  <a:srgbClr val="033D5D"/>
                </a:solidFill>
              </a:rPr>
              <a:t>Erstellen von Planrechnungen mit unterschiedlichen Szenarien zur Gewinnentwicklung / Liquidität</a:t>
            </a:r>
          </a:p>
          <a:p>
            <a:pPr marL="214114" lvl="1" indent="-214114">
              <a:tabLst>
                <a:tab pos="214114" algn="l"/>
              </a:tabLst>
            </a:pPr>
            <a:r>
              <a:rPr lang="de-DE" sz="2000" dirty="0">
                <a:solidFill>
                  <a:srgbClr val="033D5D"/>
                </a:solidFill>
              </a:rPr>
              <a:t>Analyse der betriebswirtschaftlichen Daten des Abgebers </a:t>
            </a:r>
          </a:p>
          <a:p>
            <a:pPr marL="214114" lvl="1" indent="-214114">
              <a:tabLst>
                <a:tab pos="214114" algn="l"/>
              </a:tabLst>
            </a:pPr>
            <a:r>
              <a:rPr lang="de-DE" sz="2000" dirty="0">
                <a:solidFill>
                  <a:srgbClr val="033D5D"/>
                </a:solidFill>
              </a:rPr>
              <a:t>Planrechnungen bei (zusätzlichen) Neuinvestitionen</a:t>
            </a:r>
          </a:p>
          <a:p>
            <a:pPr marL="214114" lvl="1" indent="-214114">
              <a:tabLst>
                <a:tab pos="214114" algn="l"/>
              </a:tabLst>
            </a:pPr>
            <a:r>
              <a:rPr lang="de-DE" sz="2000" dirty="0">
                <a:solidFill>
                  <a:srgbClr val="033D5D"/>
                </a:solidFill>
              </a:rPr>
              <a:t>Mindestumsatzermittlung</a:t>
            </a:r>
          </a:p>
          <a:p>
            <a:pPr marL="214114" lvl="1" indent="-214114">
              <a:tabLst>
                <a:tab pos="214114" algn="l"/>
              </a:tabLst>
            </a:pPr>
            <a:r>
              <a:rPr lang="de-DE" sz="2000" dirty="0">
                <a:solidFill>
                  <a:srgbClr val="033D5D"/>
                </a:solidFill>
              </a:rPr>
              <a:t>Vergleichszahlen (bundesweit und je KV)</a:t>
            </a:r>
            <a:endParaRPr lang="de-DE" sz="2000" dirty="0">
              <a:solidFill>
                <a:srgbClr val="033D5D"/>
              </a:solidFill>
              <a:sym typeface="Wingdings" panose="05000000000000000000" pitchFamily="2" charset="2"/>
            </a:endParaRPr>
          </a:p>
          <a:p>
            <a:pPr marL="214114" lvl="1" indent="-214114">
              <a:buNone/>
              <a:tabLst>
                <a:tab pos="214114" algn="l"/>
              </a:tabLst>
            </a:pPr>
            <a:r>
              <a:rPr lang="de-DE" dirty="0">
                <a:solidFill>
                  <a:schemeClr val="accent3"/>
                </a:solidFill>
                <a:sym typeface="Wingdings" panose="05000000000000000000" pitchFamily="2" charset="2"/>
              </a:rPr>
              <a:t>Die Verknüpfung von betrieblichen und privaten Zahlungsströmen zeigt übersichtlich und detailliert die wirtschaftliche Tragfähigkeit der geplanten Selbständigkeit.</a:t>
            </a:r>
            <a:endParaRPr lang="de-DE" dirty="0">
              <a:solidFill>
                <a:schemeClr val="accent3"/>
              </a:solidFill>
            </a:endParaRPr>
          </a:p>
          <a:p>
            <a:pPr marL="214114" indent="-214114">
              <a:tabLst>
                <a:tab pos="214114" algn="l"/>
              </a:tabLst>
            </a:pP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1400" dirty="0">
                <a:solidFill>
                  <a:schemeClr val="tx2"/>
                </a:solidFill>
              </a:rPr>
              <a:t>Rentabilitätsplan - Wirtschaftlichkeitsbetrachtung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870" y="906188"/>
            <a:ext cx="1277265" cy="134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8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629906" y="2632103"/>
            <a:ext cx="8535561" cy="285448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DE" sz="1453" dirty="0" err="1">
              <a:solidFill>
                <a:schemeClr val="bg1"/>
              </a:solidFill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791427" y="2738446"/>
            <a:ext cx="1253333" cy="1892698"/>
          </a:xfrm>
          <a:prstGeom prst="rect">
            <a:avLst/>
          </a:prstGeom>
          <a:solidFill>
            <a:schemeClr val="bg1"/>
          </a:solidFill>
          <a:ln w="44450">
            <a:solidFill>
              <a:schemeClr val="accent1"/>
            </a:solidFill>
          </a:ln>
          <a:effectLst>
            <a:outerShdw blurRad="254000" dist="63500" dir="30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defRPr/>
            </a:pPr>
            <a:endParaRPr lang="de-DE" sz="1181" dirty="0" err="1">
              <a:solidFill>
                <a:prstClr val="white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dirty="0">
                <a:solidFill>
                  <a:schemeClr val="accent1"/>
                </a:solidFill>
              </a:rPr>
              <a:t>Die MLP </a:t>
            </a:r>
            <a:r>
              <a:rPr lang="en-GB" altLang="de-DE" dirty="0" err="1">
                <a:solidFill>
                  <a:schemeClr val="accent1"/>
                </a:solidFill>
              </a:rPr>
              <a:t>Gruppe</a:t>
            </a:r>
            <a:endParaRPr lang="en-GB" altLang="de-DE" dirty="0">
              <a:solidFill>
                <a:schemeClr val="accent1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648204" y="1365902"/>
            <a:ext cx="8405309" cy="238592"/>
          </a:xfrm>
        </p:spPr>
        <p:txBody>
          <a:bodyPr/>
          <a:lstStyle/>
          <a:p>
            <a:r>
              <a:rPr lang="de-DE" sz="1625" dirty="0"/>
              <a:t>Partner in allen Finanzfragen | Privatkunden – institutionelle Investoren – Firmen </a:t>
            </a:r>
          </a:p>
        </p:txBody>
      </p:sp>
      <p:cxnSp>
        <p:nvCxnSpPr>
          <p:cNvPr id="23560" name="Gerader Verbinder 7"/>
          <p:cNvCxnSpPr>
            <a:cxnSpLocks noChangeShapeType="1"/>
          </p:cNvCxnSpPr>
          <p:nvPr/>
        </p:nvCxnSpPr>
        <p:spPr bwMode="auto">
          <a:xfrm>
            <a:off x="2159857" y="4395125"/>
            <a:ext cx="3425825" cy="2321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15875" algn="ctr">
                <a:solidFill>
                  <a:srgbClr val="033D5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Rechteck 15"/>
          <p:cNvSpPr/>
          <p:nvPr/>
        </p:nvSpPr>
        <p:spPr bwMode="auto">
          <a:xfrm>
            <a:off x="4963282" y="2747356"/>
            <a:ext cx="1234058" cy="18927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defRPr/>
            </a:pPr>
            <a:endParaRPr lang="de-DE" sz="1181" dirty="0" err="1">
              <a:solidFill>
                <a:prstClr val="white"/>
              </a:solidFill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7749705" y="2763499"/>
            <a:ext cx="1303809" cy="189585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defRPr/>
            </a:pPr>
            <a:endParaRPr lang="de-DE" sz="1181" dirty="0" err="1">
              <a:solidFill>
                <a:prstClr val="white"/>
              </a:solidFill>
            </a:endParaRPr>
          </a:p>
        </p:txBody>
      </p:sp>
      <p:pic>
        <p:nvPicPr>
          <p:cNvPr id="18" name="Bild 13" descr="TPC Logo RGB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9086" y="3107845"/>
            <a:ext cx="806523" cy="31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fik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421" t="-32825" r="5367" b="-33839"/>
          <a:stretch>
            <a:fillRect/>
          </a:stretch>
        </p:blipFill>
        <p:spPr bwMode="auto">
          <a:xfrm>
            <a:off x="4859262" y="2732451"/>
            <a:ext cx="1328931" cy="110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565" y="2997120"/>
            <a:ext cx="930252" cy="2657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2" name="Freihandform 21"/>
          <p:cNvSpPr/>
          <p:nvPr/>
        </p:nvSpPr>
        <p:spPr bwMode="auto">
          <a:xfrm>
            <a:off x="797690" y="3801483"/>
            <a:ext cx="1247071" cy="823244"/>
          </a:xfrm>
          <a:custGeom>
            <a:avLst/>
            <a:gdLst>
              <a:gd name="connsiteX0" fmla="*/ 0 w 1632283"/>
              <a:gd name="connsiteY0" fmla="*/ 0 h 987878"/>
              <a:gd name="connsiteX1" fmla="*/ 1632283 w 1632283"/>
              <a:gd name="connsiteY1" fmla="*/ 0 h 987878"/>
              <a:gd name="connsiteX2" fmla="*/ 1632283 w 1632283"/>
              <a:gd name="connsiteY2" fmla="*/ 987878 h 987878"/>
              <a:gd name="connsiteX3" fmla="*/ 0 w 1632283"/>
              <a:gd name="connsiteY3" fmla="*/ 987878 h 987878"/>
              <a:gd name="connsiteX4" fmla="*/ 0 w 1632283"/>
              <a:gd name="connsiteY4" fmla="*/ 0 h 98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283" h="987878">
                <a:moveTo>
                  <a:pt x="0" y="0"/>
                </a:moveTo>
                <a:lnTo>
                  <a:pt x="1632283" y="0"/>
                </a:lnTo>
                <a:lnTo>
                  <a:pt x="1632283" y="987878"/>
                </a:lnTo>
                <a:lnTo>
                  <a:pt x="0" y="9878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57929" tIns="48274" rIns="4087" bIns="4087" spcCol="1270"/>
          <a:lstStyle/>
          <a:p>
            <a:pPr defTabSz="286111">
              <a:spcAft>
                <a:spcPct val="35000"/>
              </a:spcAft>
              <a:defRPr/>
            </a:pPr>
            <a:r>
              <a:rPr lang="de-DE" altLang="de-DE" sz="894" dirty="0">
                <a:solidFill>
                  <a:prstClr val="white"/>
                </a:solidFill>
              </a:rPr>
              <a:t>Gesprächspartner</a:t>
            </a:r>
            <a:br>
              <a:rPr lang="de-DE" altLang="de-DE" sz="894" dirty="0">
                <a:solidFill>
                  <a:prstClr val="white"/>
                </a:solidFill>
              </a:rPr>
            </a:br>
            <a:r>
              <a:rPr lang="de-DE" altLang="de-DE" sz="894" dirty="0">
                <a:solidFill>
                  <a:prstClr val="white"/>
                </a:solidFill>
              </a:rPr>
              <a:t>in allen Finanzfragen </a:t>
            </a:r>
            <a:endParaRPr lang="de-DE" sz="894" dirty="0">
              <a:solidFill>
                <a:prstClr val="white"/>
              </a:solidFill>
            </a:endParaRPr>
          </a:p>
        </p:txBody>
      </p:sp>
      <p:sp>
        <p:nvSpPr>
          <p:cNvPr id="23" name="Freihandform 22"/>
          <p:cNvSpPr/>
          <p:nvPr/>
        </p:nvSpPr>
        <p:spPr bwMode="auto">
          <a:xfrm>
            <a:off x="4963282" y="3807917"/>
            <a:ext cx="1234058" cy="832139"/>
          </a:xfrm>
          <a:custGeom>
            <a:avLst/>
            <a:gdLst>
              <a:gd name="connsiteX0" fmla="*/ 0 w 1632283"/>
              <a:gd name="connsiteY0" fmla="*/ 0 h 987878"/>
              <a:gd name="connsiteX1" fmla="*/ 1632283 w 1632283"/>
              <a:gd name="connsiteY1" fmla="*/ 0 h 987878"/>
              <a:gd name="connsiteX2" fmla="*/ 1632283 w 1632283"/>
              <a:gd name="connsiteY2" fmla="*/ 987878 h 987878"/>
              <a:gd name="connsiteX3" fmla="*/ 0 w 1632283"/>
              <a:gd name="connsiteY3" fmla="*/ 987878 h 987878"/>
              <a:gd name="connsiteX4" fmla="*/ 0 w 1632283"/>
              <a:gd name="connsiteY4" fmla="*/ 0 h 98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283" h="987878">
                <a:moveTo>
                  <a:pt x="0" y="0"/>
                </a:moveTo>
                <a:lnTo>
                  <a:pt x="1632283" y="0"/>
                </a:lnTo>
                <a:lnTo>
                  <a:pt x="1632283" y="987878"/>
                </a:lnTo>
                <a:lnTo>
                  <a:pt x="0" y="987878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57929" tIns="48274" rIns="4087" bIns="4087" spcCol="1270"/>
          <a:lstStyle/>
          <a:p>
            <a:pPr algn="ctr" defTabSz="286111">
              <a:spcAft>
                <a:spcPct val="35000"/>
              </a:spcAft>
              <a:defRPr/>
            </a:pPr>
            <a:r>
              <a:rPr lang="de-DE" altLang="de-DE" sz="894" dirty="0">
                <a:solidFill>
                  <a:prstClr val="white"/>
                </a:solidFill>
              </a:rPr>
              <a:t>Investmenthaus </a:t>
            </a:r>
            <a:br>
              <a:rPr lang="de-DE" altLang="de-DE" sz="894" dirty="0">
                <a:solidFill>
                  <a:prstClr val="white"/>
                </a:solidFill>
              </a:rPr>
            </a:br>
            <a:r>
              <a:rPr lang="de-DE" altLang="de-DE" sz="894" dirty="0">
                <a:solidFill>
                  <a:prstClr val="white"/>
                </a:solidFill>
              </a:rPr>
              <a:t>für institutionelle Investoren und große Privatvermögen</a:t>
            </a:r>
            <a:endParaRPr lang="de-DE" sz="894" dirty="0">
              <a:solidFill>
                <a:prstClr val="white"/>
              </a:solidFill>
            </a:endParaRPr>
          </a:p>
        </p:txBody>
      </p:sp>
      <p:sp>
        <p:nvSpPr>
          <p:cNvPr id="25" name="Freihandform 24"/>
          <p:cNvSpPr/>
          <p:nvPr/>
        </p:nvSpPr>
        <p:spPr bwMode="auto">
          <a:xfrm>
            <a:off x="7749706" y="3830290"/>
            <a:ext cx="1308081" cy="820588"/>
          </a:xfrm>
          <a:custGeom>
            <a:avLst/>
            <a:gdLst>
              <a:gd name="connsiteX0" fmla="*/ 0 w 1632283"/>
              <a:gd name="connsiteY0" fmla="*/ 0 h 987878"/>
              <a:gd name="connsiteX1" fmla="*/ 1632283 w 1632283"/>
              <a:gd name="connsiteY1" fmla="*/ 0 h 987878"/>
              <a:gd name="connsiteX2" fmla="*/ 1632283 w 1632283"/>
              <a:gd name="connsiteY2" fmla="*/ 987878 h 987878"/>
              <a:gd name="connsiteX3" fmla="*/ 0 w 1632283"/>
              <a:gd name="connsiteY3" fmla="*/ 987878 h 987878"/>
              <a:gd name="connsiteX4" fmla="*/ 0 w 1632283"/>
              <a:gd name="connsiteY4" fmla="*/ 0 h 98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283" h="987878">
                <a:moveTo>
                  <a:pt x="0" y="0"/>
                </a:moveTo>
                <a:lnTo>
                  <a:pt x="1632283" y="0"/>
                </a:lnTo>
                <a:lnTo>
                  <a:pt x="1632283" y="987878"/>
                </a:lnTo>
                <a:lnTo>
                  <a:pt x="0" y="987878"/>
                </a:lnTo>
                <a:lnTo>
                  <a:pt x="0" y="0"/>
                </a:lnTo>
                <a:close/>
              </a:path>
            </a:pathLst>
          </a:custGeom>
          <a:solidFill>
            <a:srgbClr val="688B9E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57929" tIns="48274" rIns="4087" bIns="4087" spcCol="1270"/>
          <a:lstStyle/>
          <a:p>
            <a:pPr algn="ctr" defTabSz="286111">
              <a:spcAft>
                <a:spcPct val="35000"/>
              </a:spcAft>
              <a:defRPr/>
            </a:pPr>
            <a:r>
              <a:rPr lang="de-DE" altLang="de-DE" sz="894" dirty="0">
                <a:solidFill>
                  <a:prstClr val="white"/>
                </a:solidFill>
              </a:rPr>
              <a:t>Spezialist </a:t>
            </a:r>
            <a:br>
              <a:rPr lang="de-DE" altLang="de-DE" sz="894" dirty="0">
                <a:solidFill>
                  <a:prstClr val="white"/>
                </a:solidFill>
              </a:rPr>
            </a:br>
            <a:r>
              <a:rPr lang="de-DE" altLang="de-DE" sz="894" dirty="0">
                <a:solidFill>
                  <a:prstClr val="white"/>
                </a:solidFill>
              </a:rPr>
              <a:t>im betrieblichen Vorsorge-management für Unternehmen</a:t>
            </a:r>
            <a:endParaRPr lang="de-DE" sz="894" dirty="0">
              <a:solidFill>
                <a:prstClr val="white"/>
              </a:solidFill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2057130" y="2729816"/>
            <a:ext cx="1544766" cy="1782422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defRPr/>
            </a:pPr>
            <a:endParaRPr lang="de-DE" sz="1181" dirty="0" err="1">
              <a:solidFill>
                <a:prstClr val="white"/>
              </a:solidFill>
            </a:endParaRPr>
          </a:p>
        </p:txBody>
      </p:sp>
      <p:grpSp>
        <p:nvGrpSpPr>
          <p:cNvPr id="28" name="Gruppieren 27"/>
          <p:cNvGrpSpPr/>
          <p:nvPr/>
        </p:nvGrpSpPr>
        <p:grpSpPr>
          <a:xfrm>
            <a:off x="6316296" y="2763498"/>
            <a:ext cx="1315881" cy="1073152"/>
            <a:chOff x="6653877" y="2631508"/>
            <a:chExt cx="2026065" cy="16256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Rechteck 29"/>
            <p:cNvSpPr/>
            <p:nvPr/>
          </p:nvSpPr>
          <p:spPr>
            <a:xfrm>
              <a:off x="6653877" y="2631508"/>
              <a:ext cx="2026065" cy="162560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de-DE" sz="1453" dirty="0" err="1">
                <a:solidFill>
                  <a:schemeClr val="bg1"/>
                </a:solidFill>
              </a:endParaRPr>
            </a:p>
          </p:txBody>
        </p:sp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8793" y="3176165"/>
              <a:ext cx="1806890" cy="462077"/>
            </a:xfrm>
            <a:prstGeom prst="rect">
              <a:avLst/>
            </a:prstGeom>
          </p:spPr>
        </p:pic>
      </p:grpSp>
      <p:sp>
        <p:nvSpPr>
          <p:cNvPr id="27" name="Rechteck 26"/>
          <p:cNvSpPr/>
          <p:nvPr/>
        </p:nvSpPr>
        <p:spPr bwMode="auto">
          <a:xfrm>
            <a:off x="6319627" y="2756334"/>
            <a:ext cx="1311930" cy="1892700"/>
          </a:xfrm>
          <a:prstGeom prst="rect">
            <a:avLst/>
          </a:prstGeom>
          <a:noFill/>
          <a:ln w="1905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defRPr/>
            </a:pPr>
            <a:endParaRPr lang="de-DE" sz="1181" dirty="0" err="1">
              <a:solidFill>
                <a:prstClr val="white"/>
              </a:solidFill>
            </a:endParaRPr>
          </a:p>
        </p:txBody>
      </p:sp>
      <p:sp>
        <p:nvSpPr>
          <p:cNvPr id="24" name="Freihandform 23"/>
          <p:cNvSpPr/>
          <p:nvPr/>
        </p:nvSpPr>
        <p:spPr bwMode="auto">
          <a:xfrm>
            <a:off x="6328774" y="3823983"/>
            <a:ext cx="1303919" cy="823248"/>
          </a:xfrm>
          <a:custGeom>
            <a:avLst/>
            <a:gdLst>
              <a:gd name="connsiteX0" fmla="*/ 0 w 1632283"/>
              <a:gd name="connsiteY0" fmla="*/ 0 h 987878"/>
              <a:gd name="connsiteX1" fmla="*/ 1632283 w 1632283"/>
              <a:gd name="connsiteY1" fmla="*/ 0 h 987878"/>
              <a:gd name="connsiteX2" fmla="*/ 1632283 w 1632283"/>
              <a:gd name="connsiteY2" fmla="*/ 987878 h 987878"/>
              <a:gd name="connsiteX3" fmla="*/ 0 w 1632283"/>
              <a:gd name="connsiteY3" fmla="*/ 987878 h 987878"/>
              <a:gd name="connsiteX4" fmla="*/ 0 w 1632283"/>
              <a:gd name="connsiteY4" fmla="*/ 0 h 98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283" h="987878">
                <a:moveTo>
                  <a:pt x="0" y="0"/>
                </a:moveTo>
                <a:lnTo>
                  <a:pt x="1632283" y="0"/>
                </a:lnTo>
                <a:lnTo>
                  <a:pt x="1632283" y="987878"/>
                </a:lnTo>
                <a:lnTo>
                  <a:pt x="0" y="987878"/>
                </a:lnTo>
                <a:lnTo>
                  <a:pt x="0" y="0"/>
                </a:lnTo>
                <a:close/>
              </a:path>
            </a:pathLst>
          </a:custGeom>
          <a:solidFill>
            <a:srgbClr val="558A17"/>
          </a:solidFill>
          <a:ln w="38100">
            <a:solidFill>
              <a:srgbClr val="558A1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57929" tIns="48274" rIns="4087" bIns="4087" spcCol="1270"/>
          <a:lstStyle/>
          <a:p>
            <a:pPr algn="ctr" defTabSz="286111">
              <a:spcAft>
                <a:spcPct val="35000"/>
              </a:spcAft>
              <a:defRPr/>
            </a:pPr>
            <a:r>
              <a:rPr lang="de-DE" altLang="de-DE" sz="894" dirty="0">
                <a:solidFill>
                  <a:prstClr val="white"/>
                </a:solidFill>
              </a:rPr>
              <a:t>Assekuradeur </a:t>
            </a:r>
            <a:br>
              <a:rPr lang="de-DE" altLang="de-DE" sz="894" dirty="0">
                <a:solidFill>
                  <a:prstClr val="white"/>
                </a:solidFill>
              </a:rPr>
            </a:br>
            <a:r>
              <a:rPr lang="de-DE" altLang="de-DE" sz="894" dirty="0">
                <a:solidFill>
                  <a:prstClr val="white"/>
                </a:solidFill>
              </a:rPr>
              <a:t>mit Fokus auf privaten </a:t>
            </a:r>
            <a:br>
              <a:rPr lang="de-DE" altLang="de-DE" sz="894" dirty="0">
                <a:solidFill>
                  <a:prstClr val="white"/>
                </a:solidFill>
              </a:rPr>
            </a:br>
            <a:r>
              <a:rPr lang="de-DE" altLang="de-DE" sz="894" dirty="0">
                <a:solidFill>
                  <a:prstClr val="white"/>
                </a:solidFill>
              </a:rPr>
              <a:t>und gewerblichen Sachversicherungen und Asskekuranzmakler</a:t>
            </a:r>
            <a:endParaRPr lang="de-DE" sz="894" dirty="0">
              <a:solidFill>
                <a:prstClr val="white"/>
              </a:solidFill>
            </a:endParaRPr>
          </a:p>
        </p:txBody>
      </p:sp>
      <p:sp>
        <p:nvSpPr>
          <p:cNvPr id="21" name="AutoShape 11"/>
          <p:cNvSpPr>
            <a:spLocks/>
          </p:cNvSpPr>
          <p:nvPr/>
        </p:nvSpPr>
        <p:spPr bwMode="auto">
          <a:xfrm>
            <a:off x="623665" y="1732312"/>
            <a:ext cx="8541803" cy="813306"/>
          </a:xfrm>
          <a:prstGeom prst="triangle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 w="12700">
            <a:solidFill>
              <a:srgbClr val="C8C8C8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0" tIns="0" rIns="0" bIns="0" anchor="ctr"/>
          <a:lstStyle>
            <a:lvl1pPr>
              <a:lnSpc>
                <a:spcPct val="110000"/>
              </a:lnSpc>
              <a:spcBef>
                <a:spcPct val="50000"/>
              </a:spcBef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5000"/>
              </a:lnSpc>
              <a:spcBef>
                <a:spcPct val="5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endParaRPr lang="de-DE" altLang="de-DE" sz="1788">
              <a:solidFill>
                <a:srgbClr val="000000"/>
              </a:solidFill>
            </a:endParaRPr>
          </a:p>
        </p:txBody>
      </p:sp>
      <p:sp>
        <p:nvSpPr>
          <p:cNvPr id="32" name="AutoShape 18"/>
          <p:cNvSpPr>
            <a:spLocks/>
          </p:cNvSpPr>
          <p:nvPr/>
        </p:nvSpPr>
        <p:spPr bwMode="auto">
          <a:xfrm>
            <a:off x="3753700" y="1784616"/>
            <a:ext cx="2281733" cy="38437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24" tIns="38024" rIns="38024" bIns="38024"/>
          <a:lstStyle>
            <a:lvl1pPr>
              <a:lnSpc>
                <a:spcPct val="110000"/>
              </a:lnSpc>
              <a:spcBef>
                <a:spcPct val="50000"/>
              </a:spcBef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5000"/>
              </a:lnSpc>
              <a:spcBef>
                <a:spcPct val="5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19"/>
              </a:spcBef>
            </a:pPr>
            <a:r>
              <a:rPr lang="de-DE" altLang="de-DE" sz="3900" b="1" dirty="0">
                <a:solidFill>
                  <a:schemeClr val="bg1"/>
                </a:solidFill>
                <a:latin typeface="MLP Office" panose="020B0603040400050003" pitchFamily="34" charset="0"/>
                <a:cs typeface="Tahoma" panose="020B0604030504040204" pitchFamily="34" charset="0"/>
                <a:sym typeface="Tahoma" panose="020B0604030504040204" pitchFamily="34" charset="0"/>
              </a:rPr>
              <a:t>MLP SE</a:t>
            </a:r>
            <a:r>
              <a:rPr lang="de-DE" altLang="de-DE" sz="4388" b="1" dirty="0">
                <a:solidFill>
                  <a:schemeClr val="bg1"/>
                </a:solidFill>
                <a:latin typeface="MLP Office" panose="020B0603040400050003" pitchFamily="34" charset="0"/>
                <a:cs typeface="Tahoma" panose="020B0604030504040204" pitchFamily="34" charset="0"/>
                <a:sym typeface="Tahoma" panose="020B0604030504040204" pitchFamily="34" charset="0"/>
              </a:rPr>
              <a:t> </a:t>
            </a:r>
            <a:endParaRPr lang="de-DE" altLang="de-DE" sz="3900" dirty="0">
              <a:solidFill>
                <a:schemeClr val="bg1"/>
              </a:solidFill>
              <a:latin typeface="MLP Office" panose="020B0603040400050003" pitchFamily="34" charset="0"/>
            </a:endParaRPr>
          </a:p>
        </p:txBody>
      </p:sp>
      <p:sp>
        <p:nvSpPr>
          <p:cNvPr id="33" name="AutoShape 6"/>
          <p:cNvSpPr>
            <a:spLocks/>
          </p:cNvSpPr>
          <p:nvPr/>
        </p:nvSpPr>
        <p:spPr bwMode="auto">
          <a:xfrm>
            <a:off x="623666" y="5544461"/>
            <a:ext cx="8553911" cy="363369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xtLst/>
        </p:spPr>
        <p:txBody>
          <a:bodyPr wrap="none" lIns="0" tIns="0" rIns="0" bIns="0" anchor="ctr"/>
          <a:lstStyle/>
          <a:p>
            <a:endParaRPr lang="de-DE" sz="1788"/>
          </a:p>
        </p:txBody>
      </p:sp>
      <p:sp>
        <p:nvSpPr>
          <p:cNvPr id="34" name="AutoShape 7"/>
          <p:cNvSpPr>
            <a:spLocks/>
          </p:cNvSpPr>
          <p:nvPr/>
        </p:nvSpPr>
        <p:spPr bwMode="auto">
          <a:xfrm>
            <a:off x="1401690" y="5632661"/>
            <a:ext cx="7304386" cy="380504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24" tIns="38024" rIns="38024" bIns="38024"/>
          <a:lstStyle>
            <a:lvl1pPr>
              <a:lnSpc>
                <a:spcPct val="110000"/>
              </a:lnSpc>
              <a:spcBef>
                <a:spcPct val="50000"/>
              </a:spcBef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5000"/>
              </a:lnSpc>
              <a:spcBef>
                <a:spcPct val="5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ts val="569"/>
              </a:spcBef>
            </a:pPr>
            <a:r>
              <a:rPr lang="de-DE" altLang="de-DE" sz="1300" dirty="0">
                <a:solidFill>
                  <a:srgbClr val="FFFFFF"/>
                </a:solidFill>
              </a:rPr>
              <a:t>Unabhängigkeit von Versicherungen, Banken und Investmentgesellschaften</a:t>
            </a:r>
            <a:endParaRPr lang="de-DE" altLang="de-DE" sz="2275" dirty="0">
              <a:solidFill>
                <a:srgbClr val="000000"/>
              </a:solidFill>
            </a:endParaRPr>
          </a:p>
        </p:txBody>
      </p:sp>
      <p:sp>
        <p:nvSpPr>
          <p:cNvPr id="35" name="Rechteck 34"/>
          <p:cNvSpPr/>
          <p:nvPr/>
        </p:nvSpPr>
        <p:spPr bwMode="auto">
          <a:xfrm>
            <a:off x="3601895" y="2756334"/>
            <a:ext cx="1245631" cy="1892698"/>
          </a:xfrm>
          <a:prstGeom prst="rect">
            <a:avLst/>
          </a:prstGeom>
          <a:solidFill>
            <a:schemeClr val="bg1"/>
          </a:solidFill>
          <a:ln w="44450">
            <a:solidFill>
              <a:schemeClr val="accent1"/>
            </a:solidFill>
          </a:ln>
          <a:effectLst>
            <a:outerShdw blurRad="254000" dist="63500" dir="30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defRPr/>
            </a:pPr>
            <a:endParaRPr lang="de-DE" sz="1181" dirty="0" err="1">
              <a:solidFill>
                <a:prstClr val="white"/>
              </a:solidFill>
            </a:endParaRPr>
          </a:p>
        </p:txBody>
      </p:sp>
      <p:pic>
        <p:nvPicPr>
          <p:cNvPr id="36" name="Grafik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5529" y="3034333"/>
            <a:ext cx="930252" cy="2657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37" name="Freihandform 36"/>
          <p:cNvSpPr/>
          <p:nvPr/>
        </p:nvSpPr>
        <p:spPr bwMode="auto">
          <a:xfrm>
            <a:off x="3601897" y="3816812"/>
            <a:ext cx="1260671" cy="823244"/>
          </a:xfrm>
          <a:custGeom>
            <a:avLst/>
            <a:gdLst>
              <a:gd name="connsiteX0" fmla="*/ 0 w 1632283"/>
              <a:gd name="connsiteY0" fmla="*/ 0 h 987878"/>
              <a:gd name="connsiteX1" fmla="*/ 1632283 w 1632283"/>
              <a:gd name="connsiteY1" fmla="*/ 0 h 987878"/>
              <a:gd name="connsiteX2" fmla="*/ 1632283 w 1632283"/>
              <a:gd name="connsiteY2" fmla="*/ 987878 h 987878"/>
              <a:gd name="connsiteX3" fmla="*/ 0 w 1632283"/>
              <a:gd name="connsiteY3" fmla="*/ 987878 h 987878"/>
              <a:gd name="connsiteX4" fmla="*/ 0 w 1632283"/>
              <a:gd name="connsiteY4" fmla="*/ 0 h 98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283" h="987878">
                <a:moveTo>
                  <a:pt x="0" y="0"/>
                </a:moveTo>
                <a:lnTo>
                  <a:pt x="1632283" y="0"/>
                </a:lnTo>
                <a:lnTo>
                  <a:pt x="1632283" y="987878"/>
                </a:lnTo>
                <a:lnTo>
                  <a:pt x="0" y="9878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57929" tIns="48274" rIns="4087" bIns="4087" spcCol="1270"/>
          <a:lstStyle/>
          <a:p>
            <a:pPr defTabSz="286111">
              <a:spcAft>
                <a:spcPct val="35000"/>
              </a:spcAft>
              <a:defRPr/>
            </a:pPr>
            <a:r>
              <a:rPr lang="de-DE" altLang="de-DE" sz="894" dirty="0">
                <a:solidFill>
                  <a:prstClr val="white"/>
                </a:solidFill>
              </a:rPr>
              <a:t>Vollbanklizenz mit Bankdienstleistungen für alle MLP Kunden</a:t>
            </a:r>
            <a:endParaRPr lang="de-DE" sz="894" dirty="0">
              <a:solidFill>
                <a:prstClr val="white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74274" y="3278386"/>
            <a:ext cx="1092299" cy="22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94" b="1" dirty="0">
                <a:latin typeface="MLP Office" panose="020B0603040400050003" pitchFamily="34" charset="0"/>
              </a:rPr>
              <a:t>Finanzberatung SE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3728325" y="3277831"/>
            <a:ext cx="1092299" cy="22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94" b="1" dirty="0">
                <a:latin typeface="MLP Office" panose="020B0603040400050003" pitchFamily="34" charset="0"/>
              </a:rPr>
              <a:t>Banking AG</a:t>
            </a:r>
          </a:p>
        </p:txBody>
      </p:sp>
      <p:sp>
        <p:nvSpPr>
          <p:cNvPr id="40" name="Rechteck 39"/>
          <p:cNvSpPr/>
          <p:nvPr/>
        </p:nvSpPr>
        <p:spPr bwMode="auto">
          <a:xfrm>
            <a:off x="2164379" y="2744162"/>
            <a:ext cx="1312166" cy="189585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defRPr/>
            </a:pPr>
            <a:endParaRPr lang="de-DE" sz="1181" dirty="0" err="1">
              <a:solidFill>
                <a:prstClr val="white"/>
              </a:solidFill>
            </a:endParaRPr>
          </a:p>
        </p:txBody>
      </p:sp>
      <p:sp>
        <p:nvSpPr>
          <p:cNvPr id="41" name="Freihandform 40"/>
          <p:cNvSpPr/>
          <p:nvPr/>
        </p:nvSpPr>
        <p:spPr bwMode="auto">
          <a:xfrm>
            <a:off x="2168465" y="3817556"/>
            <a:ext cx="1284586" cy="820588"/>
          </a:xfrm>
          <a:custGeom>
            <a:avLst/>
            <a:gdLst>
              <a:gd name="connsiteX0" fmla="*/ 0 w 1632283"/>
              <a:gd name="connsiteY0" fmla="*/ 0 h 987878"/>
              <a:gd name="connsiteX1" fmla="*/ 1632283 w 1632283"/>
              <a:gd name="connsiteY1" fmla="*/ 0 h 987878"/>
              <a:gd name="connsiteX2" fmla="*/ 1632283 w 1632283"/>
              <a:gd name="connsiteY2" fmla="*/ 987878 h 987878"/>
              <a:gd name="connsiteX3" fmla="*/ 0 w 1632283"/>
              <a:gd name="connsiteY3" fmla="*/ 987878 h 987878"/>
              <a:gd name="connsiteX4" fmla="*/ 0 w 1632283"/>
              <a:gd name="connsiteY4" fmla="*/ 0 h 98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283" h="987878">
                <a:moveTo>
                  <a:pt x="0" y="0"/>
                </a:moveTo>
                <a:lnTo>
                  <a:pt x="1632283" y="0"/>
                </a:lnTo>
                <a:lnTo>
                  <a:pt x="1632283" y="987878"/>
                </a:lnTo>
                <a:lnTo>
                  <a:pt x="0" y="987878"/>
                </a:lnTo>
                <a:lnTo>
                  <a:pt x="0" y="0"/>
                </a:lnTo>
                <a:close/>
              </a:path>
            </a:pathLst>
          </a:custGeom>
          <a:solidFill>
            <a:srgbClr val="F3CC99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57929" tIns="48274" rIns="4087" bIns="4087" spcCol="1270"/>
          <a:lstStyle/>
          <a:p>
            <a:pPr defTabSz="286111">
              <a:spcAft>
                <a:spcPct val="35000"/>
              </a:spcAft>
              <a:defRPr/>
            </a:pPr>
            <a:r>
              <a:rPr lang="de-DE" sz="894" dirty="0">
                <a:solidFill>
                  <a:schemeClr val="tx1"/>
                </a:solidFill>
                <a:latin typeface="MLP Office" panose="020B0603040400050003" pitchFamily="34" charset="0"/>
              </a:rPr>
              <a:t>Research- und Beratungsunternehmen  für medizinische Versorgungsstrukturen.</a:t>
            </a:r>
          </a:p>
          <a:p>
            <a:pPr defTabSz="286111">
              <a:spcAft>
                <a:spcPct val="35000"/>
              </a:spcAft>
              <a:defRPr/>
            </a:pPr>
            <a:r>
              <a:rPr lang="de-DE" sz="853" b="1" dirty="0">
                <a:solidFill>
                  <a:schemeClr val="tx1"/>
                </a:solidFill>
                <a:latin typeface="MLP Office" panose="020B0603040400050003" pitchFamily="34" charset="0"/>
              </a:rPr>
              <a:t>Joint Venture MLP &amp; </a:t>
            </a:r>
            <a:r>
              <a:rPr lang="de-DE" sz="853" b="1" dirty="0" err="1">
                <a:solidFill>
                  <a:schemeClr val="tx1"/>
                </a:solidFill>
                <a:latin typeface="MLP Office" panose="020B0603040400050003" pitchFamily="34" charset="0"/>
              </a:rPr>
              <a:t>SpiFa</a:t>
            </a:r>
            <a:endParaRPr lang="de-DE" sz="853" b="1" dirty="0">
              <a:solidFill>
                <a:schemeClr val="tx1"/>
              </a:solidFill>
              <a:latin typeface="MLP Office" panose="020B0603040400050003" pitchFamily="34" charset="0"/>
            </a:endParaRPr>
          </a:p>
          <a:p>
            <a:pPr algn="ctr" defTabSz="286111">
              <a:spcAft>
                <a:spcPct val="35000"/>
              </a:spcAft>
              <a:defRPr/>
            </a:pPr>
            <a:endParaRPr lang="de-DE" sz="894" dirty="0">
              <a:solidFill>
                <a:prstClr val="white"/>
              </a:solidFill>
              <a:latin typeface="MLP Office" panose="020B0603040400050003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84734" y="4731901"/>
            <a:ext cx="1266717" cy="650008"/>
          </a:xfrm>
          <a:prstGeom prst="rect">
            <a:avLst/>
          </a:prstGeom>
          <a:solidFill>
            <a:srgbClr val="96856A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DE" sz="1788" dirty="0" err="1">
              <a:solidFill>
                <a:schemeClr val="bg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216" y="4767987"/>
            <a:ext cx="1195757" cy="307107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796011" y="5056820"/>
            <a:ext cx="1247075" cy="405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de-DE" sz="813" dirty="0">
                <a:solidFill>
                  <a:prstClr val="white"/>
                </a:solidFill>
              </a:rPr>
              <a:t>Plattform für </a:t>
            </a:r>
          </a:p>
          <a:p>
            <a:pPr algn="ctr"/>
            <a:r>
              <a:rPr lang="de-DE" altLang="de-DE" sz="813" dirty="0">
                <a:solidFill>
                  <a:prstClr val="white"/>
                </a:solidFill>
              </a:rPr>
              <a:t>Anlage-Immobilien</a:t>
            </a:r>
            <a:endParaRPr lang="de-DE" sz="813" dirty="0"/>
          </a:p>
        </p:txBody>
      </p:sp>
      <p:sp>
        <p:nvSpPr>
          <p:cNvPr id="39" name="Rechteck 38"/>
          <p:cNvSpPr/>
          <p:nvPr/>
        </p:nvSpPr>
        <p:spPr>
          <a:xfrm>
            <a:off x="2164378" y="4734096"/>
            <a:ext cx="1312166" cy="670619"/>
          </a:xfrm>
          <a:prstGeom prst="rect">
            <a:avLst/>
          </a:prstGeom>
          <a:solidFill>
            <a:schemeClr val="bg1"/>
          </a:solidFill>
          <a:ln w="28575">
            <a:solidFill>
              <a:srgbClr val="DD013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DE" sz="1788" dirty="0" err="1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1864" y="4791512"/>
            <a:ext cx="875297" cy="356371"/>
          </a:xfrm>
          <a:prstGeom prst="rect">
            <a:avLst/>
          </a:prstGeom>
        </p:spPr>
      </p:pic>
      <p:sp>
        <p:nvSpPr>
          <p:cNvPr id="43" name="Rechteck 42"/>
          <p:cNvSpPr/>
          <p:nvPr/>
        </p:nvSpPr>
        <p:spPr>
          <a:xfrm>
            <a:off x="2205975" y="5047945"/>
            <a:ext cx="1247075" cy="217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813" kern="0" dirty="0">
                <a:solidFill>
                  <a:schemeClr val="tx1">
                    <a:lumMod val="50000"/>
                  </a:schemeClr>
                </a:solidFill>
                <a:latin typeface="Arial"/>
              </a:rPr>
              <a:t>Industriemakler</a:t>
            </a:r>
            <a:endParaRPr lang="de-DE" sz="813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4" name="Picture 2" descr="DIFA Research Gmb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545" y="2910289"/>
            <a:ext cx="733601" cy="48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7159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760951" y="1040459"/>
            <a:ext cx="4359533" cy="307777"/>
          </a:xfrm>
        </p:spPr>
        <p:txBody>
          <a:bodyPr/>
          <a:lstStyle/>
          <a:p>
            <a:r>
              <a:rPr lang="de-DE" altLang="de-DE" dirty="0">
                <a:solidFill>
                  <a:schemeClr val="tx2"/>
                </a:solidFill>
              </a:rPr>
              <a:t>Liquidität und Steuer - </a:t>
            </a:r>
            <a:r>
              <a:rPr lang="de-DE" dirty="0">
                <a:solidFill>
                  <a:schemeClr val="tx2"/>
                </a:solidFill>
              </a:rPr>
              <a:t>Zeitbombe Steuer</a:t>
            </a:r>
          </a:p>
          <a:p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Exkurs: Steuerrücklagen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863888" y="3932079"/>
            <a:ext cx="325041" cy="256679"/>
          </a:xfrm>
          <a:prstGeom prst="rect">
            <a:avLst/>
          </a:prstGeom>
          <a:solidFill>
            <a:srgbClr val="558A1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z="1453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863888" y="3203318"/>
            <a:ext cx="325041" cy="437257"/>
          </a:xfrm>
          <a:prstGeom prst="rect">
            <a:avLst/>
          </a:prstGeom>
          <a:solidFill>
            <a:srgbClr val="033D5D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 sz="1453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863888" y="3645735"/>
            <a:ext cx="325041" cy="281186"/>
          </a:xfrm>
          <a:prstGeom prst="rect">
            <a:avLst/>
          </a:prstGeom>
          <a:solidFill>
            <a:srgbClr val="B4B6B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 sz="1453" dirty="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796817" y="2980176"/>
            <a:ext cx="631583" cy="22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de-DE" sz="1453" dirty="0">
                <a:solidFill>
                  <a:srgbClr val="033D5D"/>
                </a:solidFill>
              </a:rPr>
              <a:t>Umsatz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250842" y="3318115"/>
            <a:ext cx="787075" cy="22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de-DE" sz="1453" dirty="0">
                <a:solidFill>
                  <a:srgbClr val="033D5D"/>
                </a:solidFill>
              </a:rPr>
              <a:t>./. Kosten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241813" y="3702488"/>
            <a:ext cx="860813" cy="22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de-DE" sz="1453" dirty="0">
                <a:solidFill>
                  <a:srgbClr val="808080"/>
                </a:solidFill>
              </a:rPr>
              <a:t>./. Steuern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241813" y="3970776"/>
            <a:ext cx="2611292" cy="22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de-DE" sz="1453" dirty="0">
                <a:solidFill>
                  <a:srgbClr val="558A17"/>
                </a:solidFill>
              </a:rPr>
              <a:t>= verfügbares Nettoeinkommen</a:t>
            </a:r>
          </a:p>
        </p:txBody>
      </p:sp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1838109" y="2263022"/>
            <a:ext cx="1503878" cy="929977"/>
            <a:chOff x="664" y="981"/>
            <a:chExt cx="1435" cy="888"/>
          </a:xfrm>
        </p:grpSpPr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664" y="981"/>
              <a:ext cx="1435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056">
                  <a:solidFill>
                    <a:srgbClr val="033D5D"/>
                  </a:solidFill>
                </a:rPr>
                <a:t>Die große Steuerzahlung</a:t>
              </a:r>
              <a:br>
                <a:rPr lang="de-DE" altLang="de-DE" sz="1056">
                  <a:solidFill>
                    <a:srgbClr val="033D5D"/>
                  </a:solidFill>
                </a:rPr>
              </a:br>
              <a:r>
                <a:rPr lang="de-DE" altLang="de-DE" sz="1056">
                  <a:solidFill>
                    <a:srgbClr val="033D5D"/>
                  </a:solidFill>
                </a:rPr>
                <a:t>3 Jahre nach</a:t>
              </a:r>
            </a:p>
            <a:p>
              <a:pPr algn="ctr"/>
              <a:r>
                <a:rPr lang="de-DE" altLang="de-DE" sz="1056">
                  <a:solidFill>
                    <a:srgbClr val="033D5D"/>
                  </a:solidFill>
                </a:rPr>
                <a:t>Existenzgründung</a:t>
              </a: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1172" y="1535"/>
              <a:ext cx="0" cy="33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 sz="1453" dirty="0"/>
            </a:p>
          </p:txBody>
        </p:sp>
      </p:grpSp>
      <p:sp>
        <p:nvSpPr>
          <p:cNvPr id="15" name="Line 15"/>
          <p:cNvSpPr>
            <a:spLocks noChangeShapeType="1"/>
          </p:cNvSpPr>
          <p:nvPr/>
        </p:nvSpPr>
        <p:spPr bwMode="auto">
          <a:xfrm flipH="1" flipV="1">
            <a:off x="1537011" y="2392006"/>
            <a:ext cx="14189" cy="17941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z="1453" dirty="0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1542170" y="4192628"/>
            <a:ext cx="559147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z="1453" dirty="0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2771392" y="3303926"/>
            <a:ext cx="1008658" cy="22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de-DE" sz="1453" dirty="0">
                <a:solidFill>
                  <a:srgbClr val="9FC9E7"/>
                </a:solidFill>
              </a:rPr>
              <a:t>Liquidität</a:t>
            </a: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2612740" y="4248091"/>
            <a:ext cx="2592376" cy="81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265113" algn="l"/>
                <a:tab pos="107315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107315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107315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107315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107315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107315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107315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107315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107315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056">
                <a:solidFill>
                  <a:srgbClr val="808080"/>
                </a:solidFill>
              </a:rPr>
              <a:t>= 	Steuerzahlung für das Jahr 1+2</a:t>
            </a:r>
          </a:p>
          <a:p>
            <a:endParaRPr lang="de-DE" altLang="de-DE" sz="1056">
              <a:solidFill>
                <a:srgbClr val="808080"/>
              </a:solidFill>
            </a:endParaRPr>
          </a:p>
          <a:p>
            <a:r>
              <a:rPr lang="de-DE" altLang="de-DE" sz="1056">
                <a:solidFill>
                  <a:srgbClr val="808080"/>
                </a:solidFill>
              </a:rPr>
              <a:t>= 	Steuervorauszahlung  für das Jahr 3, 4</a:t>
            </a:r>
            <a:br>
              <a:rPr lang="de-DE" altLang="de-DE" sz="1056">
                <a:solidFill>
                  <a:srgbClr val="808080"/>
                </a:solidFill>
              </a:rPr>
            </a:br>
            <a:r>
              <a:rPr lang="de-DE" altLang="de-DE" sz="1056">
                <a:solidFill>
                  <a:srgbClr val="808080"/>
                </a:solidFill>
              </a:rPr>
              <a:t>	Anpassung der Steuervorauszahlung</a:t>
            </a: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1558938" y="3930790"/>
            <a:ext cx="323750" cy="256679"/>
          </a:xfrm>
          <a:prstGeom prst="rect">
            <a:avLst/>
          </a:prstGeom>
          <a:solidFill>
            <a:srgbClr val="558A1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z="1453" dirty="0"/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1558938" y="3398084"/>
            <a:ext cx="323750" cy="437257"/>
          </a:xfrm>
          <a:prstGeom prst="rect">
            <a:avLst/>
          </a:prstGeom>
          <a:solidFill>
            <a:srgbClr val="033D5D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 sz="1453" dirty="0"/>
          </a:p>
        </p:txBody>
      </p: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1898166" y="3930790"/>
            <a:ext cx="325041" cy="256679"/>
          </a:xfrm>
          <a:prstGeom prst="rect">
            <a:avLst/>
          </a:prstGeom>
          <a:solidFill>
            <a:srgbClr val="558A1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z="1453" dirty="0"/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1898166" y="3350360"/>
            <a:ext cx="325041" cy="437257"/>
          </a:xfrm>
          <a:prstGeom prst="rect">
            <a:avLst/>
          </a:prstGeom>
          <a:solidFill>
            <a:srgbClr val="033D5D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 sz="1453" dirty="0"/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1898166" y="3795357"/>
            <a:ext cx="325041" cy="130274"/>
          </a:xfrm>
          <a:prstGeom prst="rect">
            <a:avLst/>
          </a:prstGeom>
          <a:solidFill>
            <a:srgbClr val="B4B6B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 sz="1453" dirty="0"/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2230946" y="3930790"/>
            <a:ext cx="325041" cy="256679"/>
          </a:xfrm>
          <a:prstGeom prst="rect">
            <a:avLst/>
          </a:prstGeom>
          <a:solidFill>
            <a:srgbClr val="558A1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z="1453" dirty="0"/>
          </a:p>
        </p:txBody>
      </p:sp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2230946" y="3200739"/>
            <a:ext cx="325041" cy="437257"/>
          </a:xfrm>
          <a:prstGeom prst="rect">
            <a:avLst/>
          </a:prstGeom>
          <a:solidFill>
            <a:srgbClr val="033D5D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 sz="1453" dirty="0"/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2230946" y="3644445"/>
            <a:ext cx="325041" cy="281186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z="1453" dirty="0"/>
          </a:p>
        </p:txBody>
      </p:sp>
      <p:grpSp>
        <p:nvGrpSpPr>
          <p:cNvPr id="27" name="Group 29"/>
          <p:cNvGrpSpPr>
            <a:grpSpLocks/>
          </p:cNvGrpSpPr>
          <p:nvPr/>
        </p:nvGrpSpPr>
        <p:grpSpPr bwMode="auto">
          <a:xfrm>
            <a:off x="1771762" y="3414852"/>
            <a:ext cx="1506538" cy="742950"/>
            <a:chOff x="293" y="2191"/>
            <a:chExt cx="1437" cy="709"/>
          </a:xfrm>
        </p:grpSpPr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868" y="2529"/>
              <a:ext cx="541" cy="203"/>
            </a:xfrm>
            <a:custGeom>
              <a:avLst/>
              <a:gdLst>
                <a:gd name="T0" fmla="*/ 0 w 769"/>
                <a:gd name="T1" fmla="*/ 272 h 273"/>
                <a:gd name="T2" fmla="*/ 176 w 769"/>
                <a:gd name="T3" fmla="*/ 240 h 273"/>
                <a:gd name="T4" fmla="*/ 400 w 769"/>
                <a:gd name="T5" fmla="*/ 168 h 273"/>
                <a:gd name="T6" fmla="*/ 616 w 769"/>
                <a:gd name="T7" fmla="*/ 80 h 273"/>
                <a:gd name="T8" fmla="*/ 768 w 769"/>
                <a:gd name="T9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9" h="273">
                  <a:moveTo>
                    <a:pt x="0" y="272"/>
                  </a:moveTo>
                  <a:lnTo>
                    <a:pt x="176" y="240"/>
                  </a:lnTo>
                  <a:lnTo>
                    <a:pt x="400" y="168"/>
                  </a:lnTo>
                  <a:lnTo>
                    <a:pt x="616" y="80"/>
                  </a:lnTo>
                  <a:lnTo>
                    <a:pt x="768" y="0"/>
                  </a:lnTo>
                </a:path>
              </a:pathLst>
            </a:custGeom>
            <a:noFill/>
            <a:ln w="31750" cap="rnd" cmpd="sng">
              <a:solidFill>
                <a:srgbClr val="9FC9E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 sz="1453" dirty="0"/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1408" y="2328"/>
              <a:ext cx="322" cy="203"/>
            </a:xfrm>
            <a:custGeom>
              <a:avLst/>
              <a:gdLst>
                <a:gd name="T0" fmla="*/ 0 w 457"/>
                <a:gd name="T1" fmla="*/ 272 h 273"/>
                <a:gd name="T2" fmla="*/ 456 w 457"/>
                <a:gd name="T3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7" h="273">
                  <a:moveTo>
                    <a:pt x="0" y="272"/>
                  </a:moveTo>
                  <a:lnTo>
                    <a:pt x="456" y="0"/>
                  </a:lnTo>
                </a:path>
              </a:pathLst>
            </a:custGeom>
            <a:noFill/>
            <a:ln w="31750" cap="rnd" cmpd="sng">
              <a:solidFill>
                <a:srgbClr val="9FC9E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 sz="1453" dirty="0"/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>
              <a:off x="293" y="2191"/>
              <a:ext cx="575" cy="709"/>
            </a:xfrm>
            <a:custGeom>
              <a:avLst/>
              <a:gdLst>
                <a:gd name="T0" fmla="*/ 0 w 817"/>
                <a:gd name="T1" fmla="*/ 952 h 953"/>
                <a:gd name="T2" fmla="*/ 816 w 817"/>
                <a:gd name="T3" fmla="*/ 0 h 953"/>
                <a:gd name="T4" fmla="*/ 816 w 817"/>
                <a:gd name="T5" fmla="*/ 728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7" h="953">
                  <a:moveTo>
                    <a:pt x="0" y="952"/>
                  </a:moveTo>
                  <a:lnTo>
                    <a:pt x="816" y="0"/>
                  </a:lnTo>
                  <a:lnTo>
                    <a:pt x="816" y="728"/>
                  </a:lnTo>
                </a:path>
              </a:pathLst>
            </a:custGeom>
            <a:noFill/>
            <a:ln w="31750" cap="rnd" cmpd="sng">
              <a:solidFill>
                <a:srgbClr val="9FC9E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 sz="1453" dirty="0"/>
            </a:p>
          </p:txBody>
        </p:sp>
      </p:grpSp>
      <p:sp>
        <p:nvSpPr>
          <p:cNvPr id="31" name="Rectangle 33"/>
          <p:cNvSpPr>
            <a:spLocks noChangeArrowheads="1"/>
          </p:cNvSpPr>
          <p:nvPr/>
        </p:nvSpPr>
        <p:spPr bwMode="auto">
          <a:xfrm>
            <a:off x="2230946" y="4769188"/>
            <a:ext cx="325041" cy="281186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056" b="1">
                <a:solidFill>
                  <a:schemeClr val="bg1"/>
                </a:solidFill>
              </a:rPr>
              <a:t>V 4</a:t>
            </a:r>
          </a:p>
        </p:txBody>
      </p:sp>
      <p:sp>
        <p:nvSpPr>
          <p:cNvPr id="32" name="Rectangle 34"/>
          <p:cNvSpPr>
            <a:spLocks noChangeArrowheads="1"/>
          </p:cNvSpPr>
          <p:nvPr/>
        </p:nvSpPr>
        <p:spPr bwMode="auto">
          <a:xfrm>
            <a:off x="2230946" y="4484133"/>
            <a:ext cx="325041" cy="281186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056" b="1">
                <a:solidFill>
                  <a:schemeClr val="bg1"/>
                </a:solidFill>
              </a:rPr>
              <a:t>V 3</a:t>
            </a:r>
          </a:p>
        </p:txBody>
      </p:sp>
      <p:sp>
        <p:nvSpPr>
          <p:cNvPr id="33" name="Rectangle 35"/>
          <p:cNvSpPr>
            <a:spLocks noChangeArrowheads="1"/>
          </p:cNvSpPr>
          <p:nvPr/>
        </p:nvSpPr>
        <p:spPr bwMode="auto">
          <a:xfrm>
            <a:off x="2230946" y="4199077"/>
            <a:ext cx="325041" cy="27989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056" b="1">
                <a:solidFill>
                  <a:schemeClr val="bg1"/>
                </a:solidFill>
              </a:rPr>
              <a:t>S 1,2</a:t>
            </a:r>
          </a:p>
        </p:txBody>
      </p:sp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1558938" y="3841791"/>
            <a:ext cx="323750" cy="83839"/>
          </a:xfrm>
          <a:prstGeom prst="rect">
            <a:avLst/>
          </a:prstGeom>
          <a:solidFill>
            <a:srgbClr val="B4B6B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 sz="1453" dirty="0"/>
          </a:p>
        </p:txBody>
      </p:sp>
    </p:spTree>
    <p:extLst>
      <p:ext uri="{BB962C8B-B14F-4D97-AF65-F5344CB8AC3E}">
        <p14:creationId xmlns:p14="http://schemas.microsoft.com/office/powerpoint/2010/main" val="396834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bgerundetes Rechteck 9"/>
          <p:cNvSpPr/>
          <p:nvPr/>
        </p:nvSpPr>
        <p:spPr>
          <a:xfrm>
            <a:off x="1224474" y="3955559"/>
            <a:ext cx="4313591" cy="1755195"/>
          </a:xfrm>
          <a:prstGeom prst="roundRect">
            <a:avLst>
              <a:gd name="adj" fmla="val 793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88"/>
          </a:p>
        </p:txBody>
      </p:sp>
      <p:sp>
        <p:nvSpPr>
          <p:cNvPr id="9" name="Abgerundetes Rechteck 8"/>
          <p:cNvSpPr/>
          <p:nvPr/>
        </p:nvSpPr>
        <p:spPr>
          <a:xfrm>
            <a:off x="1208583" y="2039249"/>
            <a:ext cx="7313313" cy="1755195"/>
          </a:xfrm>
          <a:prstGeom prst="roundRect">
            <a:avLst>
              <a:gd name="adj" fmla="val 793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88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790222" y="1029074"/>
            <a:ext cx="5983111" cy="307777"/>
          </a:xfrm>
        </p:spPr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Abrechnungsunterstützung durch externe Partner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Ihre Leistungen richtig Abrechnen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635" y="4166088"/>
            <a:ext cx="1888874" cy="105707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670" y="4078205"/>
            <a:ext cx="1549057" cy="150990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298" y="2204076"/>
            <a:ext cx="5187091" cy="141687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090" y="2204075"/>
            <a:ext cx="2122900" cy="847298"/>
          </a:xfrm>
          <a:prstGeom prst="rect">
            <a:avLst/>
          </a:prstGeom>
        </p:spPr>
      </p:pic>
      <p:sp>
        <p:nvSpPr>
          <p:cNvPr id="11" name="Abgerundetes Rechteck 10"/>
          <p:cNvSpPr/>
          <p:nvPr/>
        </p:nvSpPr>
        <p:spPr>
          <a:xfrm>
            <a:off x="5655078" y="3955559"/>
            <a:ext cx="2866819" cy="1755195"/>
          </a:xfrm>
          <a:prstGeom prst="roundRect">
            <a:avLst>
              <a:gd name="adj" fmla="val 793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88"/>
          </a:p>
        </p:txBody>
      </p:sp>
      <p:sp>
        <p:nvSpPr>
          <p:cNvPr id="1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5794078" y="4381706"/>
            <a:ext cx="2493792" cy="758388"/>
          </a:xfrm>
        </p:spPr>
        <p:txBody>
          <a:bodyPr/>
          <a:lstStyle/>
          <a:p>
            <a:r>
              <a:rPr lang="de-DE" dirty="0"/>
              <a:t>und weitere regionale </a:t>
            </a:r>
          </a:p>
          <a:p>
            <a:r>
              <a:rPr lang="de-DE" dirty="0"/>
              <a:t>Coaches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9376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519" y="449936"/>
            <a:ext cx="9038250" cy="438750"/>
          </a:xfrm>
        </p:spPr>
        <p:txBody>
          <a:bodyPr/>
          <a:lstStyle/>
          <a:p>
            <a:r>
              <a:rPr lang="de-DE" dirty="0"/>
              <a:t>Der Arztberuf im Kontext der aktuellen Anforderungen…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3519" y="2726922"/>
            <a:ext cx="4642736" cy="2669219"/>
          </a:xfrm>
        </p:spPr>
        <p:txBody>
          <a:bodyPr/>
          <a:lstStyle/>
          <a:p>
            <a:pPr algn="ctr"/>
            <a:r>
              <a:rPr lang="de-DE" altLang="de-DE" dirty="0">
                <a:solidFill>
                  <a:schemeClr val="tx2"/>
                </a:solidFill>
              </a:rPr>
              <a:t>Komplexität kennzeichnet das Aufgabenfeld </a:t>
            </a:r>
            <a:br>
              <a:rPr lang="de-DE" altLang="de-DE" dirty="0">
                <a:solidFill>
                  <a:schemeClr val="tx2"/>
                </a:solidFill>
              </a:rPr>
            </a:br>
            <a:r>
              <a:rPr lang="de-DE" altLang="de-DE" dirty="0">
                <a:solidFill>
                  <a:schemeClr val="tx2"/>
                </a:solidFill>
              </a:rPr>
              <a:t>eines erfolgreichen Unternehmers.</a:t>
            </a:r>
          </a:p>
          <a:p>
            <a:pPr algn="ctr"/>
            <a:r>
              <a:rPr lang="de-DE" altLang="de-DE" dirty="0">
                <a:solidFill>
                  <a:schemeClr val="tx2"/>
                </a:solidFill>
              </a:rPr>
              <a:t> </a:t>
            </a:r>
          </a:p>
          <a:p>
            <a:endParaRPr lang="de-DE" altLang="de-DE" dirty="0"/>
          </a:p>
          <a:p>
            <a:endParaRPr lang="de-DE" altLang="de-DE" dirty="0"/>
          </a:p>
          <a:p>
            <a:endParaRPr lang="de-DE" altLang="de-DE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206" y="1598111"/>
            <a:ext cx="4043808" cy="411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35045" y="2006660"/>
            <a:ext cx="8892184" cy="211887"/>
          </a:xfrm>
        </p:spPr>
        <p:txBody>
          <a:bodyPr/>
          <a:lstStyle/>
          <a:p>
            <a:endParaRPr lang="de-DE" sz="1625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000727" y="5805517"/>
            <a:ext cx="1969936" cy="409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de-DE" sz="813" u="none" dirty="0">
                <a:solidFill>
                  <a:schemeClr val="tx2"/>
                </a:solidFill>
              </a:rPr>
              <a:t>Quelle: Kreisgrafik: Dr. Dr. Cay von Fournier; „Unternehmensführung mit System“; 2009.</a:t>
            </a:r>
          </a:p>
        </p:txBody>
      </p:sp>
    </p:spTree>
    <p:extLst>
      <p:ext uri="{BB962C8B-B14F-4D97-AF65-F5344CB8AC3E}">
        <p14:creationId xmlns:p14="http://schemas.microsoft.com/office/powerpoint/2010/main" val="386255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Klarheit als Schlüssel für die erfolgreiche Umsetzung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77" y="2592514"/>
            <a:ext cx="3100845" cy="3007819"/>
          </a:xfrm>
          <a:prstGeom prst="rect">
            <a:avLst/>
          </a:prstGeom>
        </p:spPr>
      </p:pic>
      <p:sp>
        <p:nvSpPr>
          <p:cNvPr id="10" name="Inhaltsplatzhalter 2"/>
          <p:cNvSpPr txBox="1">
            <a:spLocks/>
          </p:cNvSpPr>
          <p:nvPr/>
        </p:nvSpPr>
        <p:spPr>
          <a:xfrm>
            <a:off x="6296378" y="2173927"/>
            <a:ext cx="2438953" cy="609607"/>
          </a:xfrm>
          <a:prstGeom prst="rect">
            <a:avLst/>
          </a:prstGeom>
        </p:spPr>
        <p:txBody>
          <a:bodyPr vert="horz" lIns="73125" tIns="38025" rIns="73125" bIns="38025" rtlCol="0" anchor="t" anchorCtr="0">
            <a:noAutofit/>
          </a:bodyPr>
          <a:lstStyle>
            <a:lvl1pPr marL="355600" indent="-355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900"/>
              </a:spcAft>
              <a:buFont typeface="+mj-lt"/>
              <a:buAutoNum type="arabicPeriod"/>
              <a:tabLst>
                <a:tab pos="355600" algn="l"/>
                <a:tab pos="627063" algn="l"/>
              </a:tabLst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71463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900"/>
              </a:spcAft>
              <a:buFont typeface="Wingdings" panose="05000000000000000000" pitchFamily="2" charset="2"/>
              <a:buChar char=""/>
              <a:tabLst>
                <a:tab pos="627063" algn="l"/>
              </a:tabLst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938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900"/>
              </a:spcAft>
              <a:buFont typeface="Wingdings" panose="05000000000000000000" pitchFamily="2" charset="2"/>
              <a:buChar char="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71463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900"/>
              </a:spcAft>
              <a:buFont typeface="Wingdings" panose="05000000000000000000" pitchFamily="2" charset="2"/>
              <a:buChar char="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9863" indent="-271463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900"/>
              </a:spcAft>
              <a:buFont typeface="Wingdings" panose="05000000000000000000" pitchFamily="2" charset="2"/>
              <a:buChar char="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215404" algn="l"/>
                <a:tab pos="509489" algn="l"/>
              </a:tabLst>
            </a:pPr>
            <a:r>
              <a:rPr lang="de-DE" sz="1300" b="1" u="none" dirty="0">
                <a:solidFill>
                  <a:srgbClr val="033D5D"/>
                </a:solidFill>
              </a:rPr>
              <a:t>2. 	Sachaufgaben (Medizin)</a:t>
            </a:r>
          </a:p>
          <a:p>
            <a:endParaRPr lang="de-DE" sz="1300" b="1" dirty="0">
              <a:solidFill>
                <a:srgbClr val="033D5D"/>
              </a:solidFill>
            </a:endParaRPr>
          </a:p>
          <a:p>
            <a:endParaRPr lang="de-DE" sz="1300" b="1" dirty="0">
              <a:solidFill>
                <a:srgbClr val="033D5D"/>
              </a:solidFill>
            </a:endParaRPr>
          </a:p>
          <a:p>
            <a:endParaRPr lang="de-DE" sz="1300" b="1" dirty="0">
              <a:solidFill>
                <a:srgbClr val="033D5D"/>
              </a:solidFill>
            </a:endParaRPr>
          </a:p>
          <a:p>
            <a:pPr marL="0" indent="0">
              <a:buNone/>
            </a:pPr>
            <a:endParaRPr lang="de-DE" sz="1300" b="1" dirty="0">
              <a:solidFill>
                <a:srgbClr val="033D5D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44362" y="2173927"/>
            <a:ext cx="3712275" cy="609607"/>
          </a:xfrm>
        </p:spPr>
        <p:txBody>
          <a:bodyPr/>
          <a:lstStyle/>
          <a:p>
            <a:pPr marL="0" indent="0" algn="ctr">
              <a:buNone/>
              <a:tabLst>
                <a:tab pos="215404" algn="l"/>
                <a:tab pos="509489" algn="l"/>
              </a:tabLst>
            </a:pPr>
            <a:r>
              <a:rPr lang="de-DE" sz="1300" b="1" dirty="0">
                <a:solidFill>
                  <a:schemeClr val="accent1"/>
                </a:solidFill>
              </a:rPr>
              <a:t>1. 	Management der Praxis</a:t>
            </a:r>
          </a:p>
          <a:p>
            <a:pPr algn="ctr"/>
            <a:endParaRPr lang="de-DE" sz="1300" b="1" dirty="0">
              <a:solidFill>
                <a:schemeClr val="accent1"/>
              </a:solidFill>
            </a:endParaRPr>
          </a:p>
          <a:p>
            <a:pPr algn="ctr"/>
            <a:endParaRPr lang="de-DE" sz="1300" b="1" dirty="0">
              <a:solidFill>
                <a:schemeClr val="accent1"/>
              </a:solidFill>
            </a:endParaRPr>
          </a:p>
          <a:p>
            <a:pPr algn="ctr"/>
            <a:endParaRPr lang="de-DE" sz="1300" b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de-DE" sz="1300" b="1" dirty="0">
              <a:solidFill>
                <a:schemeClr val="accent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125" y="3604520"/>
            <a:ext cx="3044609" cy="1712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611" y="2690666"/>
            <a:ext cx="1852916" cy="14404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195" y="2884327"/>
            <a:ext cx="1521169" cy="8318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platzhalter 5"/>
          <p:cNvSpPr txBox="1">
            <a:spLocks/>
          </p:cNvSpPr>
          <p:nvPr/>
        </p:nvSpPr>
        <p:spPr>
          <a:xfrm>
            <a:off x="682625" y="1352941"/>
            <a:ext cx="8892184" cy="253096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900"/>
              </a:spcAft>
              <a:buFont typeface="Wingdings" panose="05000000000000000000" pitchFamily="2" charset="2"/>
              <a:buChar char=""/>
              <a:tabLst>
                <a:tab pos="271463" algn="l"/>
                <a:tab pos="541338" algn="l"/>
              </a:tabLst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900"/>
              </a:spcAft>
              <a:buFont typeface="Wingdings" panose="05000000000000000000" pitchFamily="2" charset="2"/>
              <a:buChar char=""/>
              <a:tabLst>
                <a:tab pos="541338" algn="l"/>
              </a:tabLst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352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900"/>
              </a:spcAft>
              <a:buFont typeface="Wingdings" panose="05000000000000000000" pitchFamily="2" charset="2"/>
              <a:buChar char="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1463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900"/>
              </a:spcAft>
              <a:buFont typeface="Wingdings" panose="05000000000000000000" pitchFamily="2" charset="2"/>
              <a:buChar char="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900"/>
              </a:spcAft>
              <a:buFont typeface="Wingdings" panose="05000000000000000000" pitchFamily="2" charset="2"/>
              <a:buChar char="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1625" b="1" u="none" dirty="0">
                <a:solidFill>
                  <a:schemeClr val="tx2"/>
                </a:solidFill>
              </a:rPr>
              <a:t>Aufgabenfelder des niedergelassenen Arztes</a:t>
            </a:r>
          </a:p>
        </p:txBody>
      </p:sp>
    </p:spTree>
    <p:extLst>
      <p:ext uri="{BB962C8B-B14F-4D97-AF65-F5344CB8AC3E}">
        <p14:creationId xmlns:p14="http://schemas.microsoft.com/office/powerpoint/2010/main" val="120095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b="1" dirty="0"/>
              <a:t>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Maßnahmenplanung 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703" y="2317377"/>
            <a:ext cx="3100845" cy="300781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143" y="1960435"/>
            <a:ext cx="3281363" cy="89773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45" y="4365104"/>
            <a:ext cx="2755106" cy="66555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00" y="2273250"/>
            <a:ext cx="3351014" cy="71199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8142" y="4643710"/>
            <a:ext cx="3103364" cy="77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2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250922" y="2434390"/>
            <a:ext cx="3139364" cy="2639975"/>
          </a:xfrm>
        </p:spPr>
        <p:txBody>
          <a:bodyPr/>
          <a:lstStyle/>
          <a:p>
            <a:pPr marL="278606" indent="-278606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Ergebnisorientiert</a:t>
            </a:r>
          </a:p>
          <a:p>
            <a:pPr marL="278606" indent="-278606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Beitrag zum Ganzen</a:t>
            </a:r>
          </a:p>
          <a:p>
            <a:pPr marL="278606" indent="-278606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Konzentration auf Weniges </a:t>
            </a:r>
          </a:p>
          <a:p>
            <a:pPr marL="278606" indent="-278606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Stärken nutzen</a:t>
            </a:r>
          </a:p>
          <a:p>
            <a:pPr marL="278606" indent="-278606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Vertrauen</a:t>
            </a:r>
          </a:p>
          <a:p>
            <a:pPr marL="278606" indent="-278606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</a:rPr>
              <a:t>Positiv denken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2320208" y="1118355"/>
            <a:ext cx="7331605" cy="307777"/>
          </a:xfrm>
        </p:spPr>
        <p:txBody>
          <a:bodyPr/>
          <a:lstStyle/>
          <a:p>
            <a:r>
              <a:rPr lang="de-DE" b="1" dirty="0">
                <a:solidFill>
                  <a:schemeClr val="tx2"/>
                </a:solidFill>
              </a:rPr>
              <a:t>Grundsätze der Führung </a:t>
            </a:r>
          </a:p>
          <a:p>
            <a:endParaRPr lang="de-DE" b="1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Management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71" y="1874360"/>
            <a:ext cx="3431896" cy="3328939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565013" y="1947233"/>
            <a:ext cx="3510390" cy="1598780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88"/>
          </a:p>
        </p:txBody>
      </p:sp>
      <p:sp>
        <p:nvSpPr>
          <p:cNvPr id="7" name="Rechteck 6"/>
          <p:cNvSpPr/>
          <p:nvPr/>
        </p:nvSpPr>
        <p:spPr>
          <a:xfrm>
            <a:off x="609077" y="3538830"/>
            <a:ext cx="1711131" cy="1762378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88"/>
          </a:p>
        </p:txBody>
      </p:sp>
    </p:spTree>
    <p:extLst>
      <p:ext uri="{BB962C8B-B14F-4D97-AF65-F5344CB8AC3E}">
        <p14:creationId xmlns:p14="http://schemas.microsoft.com/office/powerpoint/2010/main" val="386730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699" name="Rectangle 3"/>
          <p:cNvSpPr>
            <a:spLocks noGrp="1" noChangeArrowheads="1"/>
          </p:cNvSpPr>
          <p:nvPr>
            <p:ph type="title"/>
          </p:nvPr>
        </p:nvSpPr>
        <p:spPr>
          <a:xfrm>
            <a:off x="682625" y="323850"/>
            <a:ext cx="9029700" cy="987425"/>
          </a:xfrm>
          <a:noFill/>
          <a:ln/>
        </p:spPr>
        <p:txBody>
          <a:bodyPr/>
          <a:lstStyle/>
          <a:p>
            <a:r>
              <a:rPr lang="de-DE" dirty="0"/>
              <a:t>Zusammenfassung</a:t>
            </a:r>
          </a:p>
        </p:txBody>
      </p:sp>
      <p:sp>
        <p:nvSpPr>
          <p:cNvPr id="1181700" name="AutoShape 4"/>
          <p:cNvSpPr>
            <a:spLocks noChangeArrowheads="1"/>
          </p:cNvSpPr>
          <p:nvPr/>
        </p:nvSpPr>
        <p:spPr bwMode="auto">
          <a:xfrm>
            <a:off x="6248400" y="1736725"/>
            <a:ext cx="3060700" cy="719138"/>
          </a:xfrm>
          <a:prstGeom prst="rightArrow">
            <a:avLst>
              <a:gd name="adj1" fmla="val 43926"/>
              <a:gd name="adj2" fmla="val 69319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rgbClr val="033D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de-DE" sz="1400" b="1" u="none" dirty="0"/>
              <a:t>Betreuungsphase</a:t>
            </a:r>
          </a:p>
        </p:txBody>
      </p:sp>
      <p:sp>
        <p:nvSpPr>
          <p:cNvPr id="1181701" name="Rectangle 5"/>
          <p:cNvSpPr>
            <a:spLocks noChangeArrowheads="1"/>
          </p:cNvSpPr>
          <p:nvPr/>
        </p:nvSpPr>
        <p:spPr bwMode="auto">
          <a:xfrm>
            <a:off x="668338" y="1943100"/>
            <a:ext cx="2590800" cy="304800"/>
          </a:xfrm>
          <a:prstGeom prst="rect">
            <a:avLst/>
          </a:prstGeom>
          <a:solidFill>
            <a:schemeClr val="bg2"/>
          </a:solidFill>
          <a:ln w="38100">
            <a:solidFill>
              <a:srgbClr val="B4B6B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  <a:extLst/>
        </p:spPr>
        <p:txBody>
          <a:bodyPr anchor="ctr">
            <a:spAutoFit/>
          </a:bodyPr>
          <a:lstStyle/>
          <a:p>
            <a:pPr algn="ctr"/>
            <a:r>
              <a:rPr lang="de-DE" sz="1400" b="1" u="none" dirty="0"/>
              <a:t>Vorbereitungsphase</a:t>
            </a:r>
          </a:p>
        </p:txBody>
      </p:sp>
      <p:sp>
        <p:nvSpPr>
          <p:cNvPr id="1181702" name="Rectangle 6"/>
          <p:cNvSpPr>
            <a:spLocks noChangeArrowheads="1"/>
          </p:cNvSpPr>
          <p:nvPr/>
        </p:nvSpPr>
        <p:spPr bwMode="auto">
          <a:xfrm>
            <a:off x="3457575" y="1943100"/>
            <a:ext cx="2592388" cy="304800"/>
          </a:xfrm>
          <a:prstGeom prst="rect">
            <a:avLst/>
          </a:prstGeom>
          <a:solidFill>
            <a:schemeClr val="bg2"/>
          </a:solidFill>
          <a:ln w="1587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de-DE" sz="1400" b="1" u="none" dirty="0"/>
              <a:t>Gründungsphase</a:t>
            </a:r>
          </a:p>
        </p:txBody>
      </p:sp>
      <p:sp>
        <p:nvSpPr>
          <p:cNvPr id="1181703" name="Rectangle 7"/>
          <p:cNvSpPr>
            <a:spLocks noChangeArrowheads="1"/>
          </p:cNvSpPr>
          <p:nvPr/>
        </p:nvSpPr>
        <p:spPr bwMode="auto">
          <a:xfrm>
            <a:off x="668338" y="2600325"/>
            <a:ext cx="2592387" cy="1341438"/>
          </a:xfrm>
          <a:prstGeom prst="rect">
            <a:avLst/>
          </a:prstGeom>
          <a:solidFill>
            <a:srgbClr val="F3CC99"/>
          </a:solidFill>
          <a:ln w="1587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  <a:extLst/>
        </p:spPr>
        <p:txBody>
          <a:bodyPr rIns="36000"/>
          <a:lstStyle>
            <a:lvl1pPr marL="179388" indent="-179388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"/>
            </a:pPr>
            <a:r>
              <a:rPr lang="de-DE" sz="1400" u="none" dirty="0"/>
              <a:t>Persönliche Zielsetzungen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"/>
            </a:pPr>
            <a:r>
              <a:rPr lang="de-DE" sz="1400" u="none" dirty="0"/>
              <a:t>Zusatzqualifikationen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"/>
            </a:pPr>
            <a:r>
              <a:rPr lang="de-DE" sz="1400" u="none" dirty="0"/>
              <a:t>Gesetzliche Rahmenbedingungen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"/>
            </a:pPr>
            <a:endParaRPr lang="de-DE" sz="1400" b="1" u="none" dirty="0">
              <a:solidFill>
                <a:srgbClr val="FF0000"/>
              </a:solidFill>
            </a:endParaRPr>
          </a:p>
        </p:txBody>
      </p:sp>
      <p:sp>
        <p:nvSpPr>
          <p:cNvPr id="1181704" name="Rectangle 8"/>
          <p:cNvSpPr>
            <a:spLocks noChangeArrowheads="1"/>
          </p:cNvSpPr>
          <p:nvPr/>
        </p:nvSpPr>
        <p:spPr bwMode="auto">
          <a:xfrm>
            <a:off x="3478213" y="2600323"/>
            <a:ext cx="2589212" cy="2039915"/>
          </a:xfrm>
          <a:prstGeom prst="rect">
            <a:avLst/>
          </a:prstGeom>
          <a:solidFill>
            <a:srgbClr val="BBD1A2"/>
          </a:solidFill>
          <a:ln w="158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79388" indent="-179388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"/>
            </a:pPr>
            <a:r>
              <a:rPr lang="de-DE" sz="1400" u="none" dirty="0"/>
              <a:t>Wirtschaftlichkeits-betrachtung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"/>
            </a:pPr>
            <a:r>
              <a:rPr lang="de-DE" sz="1400" u="none" dirty="0"/>
              <a:t>Kreditausschreibung und Bankverhandlungen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"/>
            </a:pPr>
            <a:r>
              <a:rPr lang="de-DE" sz="1400" u="none" dirty="0"/>
              <a:t>Risikoabsicherung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"/>
            </a:pPr>
            <a:r>
              <a:rPr lang="de-DE" sz="1400" u="none" dirty="0"/>
              <a:t>Miet- / Kooperations- / Übernahmevertrag*</a:t>
            </a:r>
          </a:p>
        </p:txBody>
      </p:sp>
      <p:sp>
        <p:nvSpPr>
          <p:cNvPr id="1181705" name="Rectangle 9"/>
          <p:cNvSpPr>
            <a:spLocks noChangeArrowheads="1"/>
          </p:cNvSpPr>
          <p:nvPr/>
        </p:nvSpPr>
        <p:spPr bwMode="auto">
          <a:xfrm>
            <a:off x="6249988" y="2600325"/>
            <a:ext cx="2762250" cy="2518255"/>
          </a:xfrm>
          <a:prstGeom prst="rect">
            <a:avLst/>
          </a:prstGeom>
          <a:solidFill>
            <a:srgbClr val="BBD1A2"/>
          </a:solidFill>
          <a:ln w="158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69863" indent="-169863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39725" indent="-168275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"/>
            </a:pPr>
            <a:r>
              <a:rPr lang="de-DE" sz="1400" u="none" dirty="0"/>
              <a:t>Lfd. Check-up</a:t>
            </a:r>
          </a:p>
          <a:p>
            <a:pPr lvl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"/>
            </a:pPr>
            <a:r>
              <a:rPr lang="de-DE" sz="1400" u="none" dirty="0"/>
              <a:t>Liquiditätsübersicht</a:t>
            </a:r>
          </a:p>
          <a:p>
            <a:pPr lvl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"/>
            </a:pPr>
            <a:r>
              <a:rPr lang="de-DE" sz="1400" u="none" dirty="0"/>
              <a:t>Vermögensaufbau</a:t>
            </a:r>
          </a:p>
          <a:p>
            <a:pPr lvl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"/>
            </a:pPr>
            <a:r>
              <a:rPr lang="de-DE" sz="1400" u="none" dirty="0"/>
              <a:t>Risikoüberprüfung und</a:t>
            </a:r>
            <a:br>
              <a:rPr lang="de-DE" sz="1400" u="none" dirty="0"/>
            </a:br>
            <a:r>
              <a:rPr lang="de-DE" sz="1400" u="none" dirty="0"/>
              <a:t>-anpassungen</a:t>
            </a:r>
          </a:p>
          <a:p>
            <a:pPr lvl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"/>
            </a:pPr>
            <a:r>
              <a:rPr lang="de-DE" sz="1400" u="none" dirty="0"/>
              <a:t>Erweiterungs- und Ersatzinvestitionen</a:t>
            </a:r>
          </a:p>
        </p:txBody>
      </p:sp>
      <p:sp>
        <p:nvSpPr>
          <p:cNvPr id="1181706" name="Rectangle 10"/>
          <p:cNvSpPr>
            <a:spLocks noChangeArrowheads="1"/>
          </p:cNvSpPr>
          <p:nvPr/>
        </p:nvSpPr>
        <p:spPr bwMode="auto">
          <a:xfrm>
            <a:off x="2324100" y="5697538"/>
            <a:ext cx="1116013" cy="360362"/>
          </a:xfrm>
          <a:prstGeom prst="rect">
            <a:avLst/>
          </a:prstGeom>
          <a:solidFill>
            <a:srgbClr val="F3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  <a:buClr>
                <a:schemeClr val="accent1"/>
              </a:buClr>
              <a:buSzPct val="105000"/>
              <a:buFont typeface="Arial" panose="020B0604020202020204" pitchFamily="34" charset="0"/>
              <a:buNone/>
            </a:pPr>
            <a:r>
              <a:rPr lang="de-DE" sz="1200" u="none" dirty="0"/>
              <a:t>Kunde</a:t>
            </a:r>
          </a:p>
        </p:txBody>
      </p:sp>
      <p:sp>
        <p:nvSpPr>
          <p:cNvPr id="1181707" name="Rectangle 11"/>
          <p:cNvSpPr>
            <a:spLocks noChangeArrowheads="1"/>
          </p:cNvSpPr>
          <p:nvPr/>
        </p:nvSpPr>
        <p:spPr bwMode="auto">
          <a:xfrm>
            <a:off x="3584575" y="5697538"/>
            <a:ext cx="1116013" cy="360362"/>
          </a:xfrm>
          <a:prstGeom prst="rect">
            <a:avLst/>
          </a:prstGeom>
          <a:solidFill>
            <a:srgbClr val="BBD1A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  <a:buClr>
                <a:schemeClr val="accent1"/>
              </a:buClr>
              <a:buSzPct val="105000"/>
              <a:buFont typeface="Arial" panose="020B0604020202020204" pitchFamily="34" charset="0"/>
              <a:buNone/>
            </a:pPr>
            <a:r>
              <a:rPr lang="de-DE" sz="1200" u="none" dirty="0"/>
              <a:t>MLP Berater</a:t>
            </a:r>
          </a:p>
        </p:txBody>
      </p:sp>
      <p:sp>
        <p:nvSpPr>
          <p:cNvPr id="1181708" name="Rectangle 12"/>
          <p:cNvSpPr>
            <a:spLocks noChangeArrowheads="1"/>
          </p:cNvSpPr>
          <p:nvPr/>
        </p:nvSpPr>
        <p:spPr bwMode="auto">
          <a:xfrm>
            <a:off x="4845050" y="5697538"/>
            <a:ext cx="1116013" cy="360362"/>
          </a:xfrm>
          <a:prstGeom prst="rect">
            <a:avLst/>
          </a:prstGeom>
          <a:solidFill>
            <a:srgbClr val="D9EA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  <a:buClr>
                <a:schemeClr val="accent1"/>
              </a:buClr>
              <a:buSzPct val="105000"/>
              <a:buFont typeface="Arial" panose="020B0604020202020204" pitchFamily="34" charset="0"/>
              <a:buNone/>
            </a:pPr>
            <a:r>
              <a:rPr lang="de-DE" sz="1200" u="none" dirty="0"/>
              <a:t>Steuerberater / </a:t>
            </a:r>
            <a:br>
              <a:rPr lang="de-DE" sz="1200" u="none" dirty="0"/>
            </a:br>
            <a:r>
              <a:rPr lang="de-DE" sz="1200" u="none" dirty="0"/>
              <a:t>Rechtsanwalt</a:t>
            </a:r>
          </a:p>
        </p:txBody>
      </p:sp>
      <p:sp>
        <p:nvSpPr>
          <p:cNvPr id="1181709" name="Rectangle 13" descr="Diagonal weit nach oben"/>
          <p:cNvSpPr>
            <a:spLocks noChangeArrowheads="1"/>
          </p:cNvSpPr>
          <p:nvPr/>
        </p:nvSpPr>
        <p:spPr bwMode="auto">
          <a:xfrm>
            <a:off x="668338" y="3941762"/>
            <a:ext cx="2590800" cy="1539213"/>
          </a:xfrm>
          <a:prstGeom prst="rect">
            <a:avLst/>
          </a:prstGeom>
          <a:pattFill prst="wdUpDiag">
            <a:fgClr>
              <a:srgbClr val="BBD1A2"/>
            </a:fgClr>
            <a:bgClr>
              <a:srgbClr val="F3CC99"/>
            </a:bgClr>
          </a:pattFill>
          <a:ln w="1587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/>
          <a:lstStyle>
            <a:lvl1pPr marL="179388" indent="-179388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"/>
            </a:pPr>
            <a:r>
              <a:rPr lang="de-DE" sz="1400" u="none" dirty="0"/>
              <a:t>Umsatzchancen / Standort / Wettbewerb 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"/>
            </a:pPr>
            <a:r>
              <a:rPr lang="de-DE" sz="1400" u="none" dirty="0"/>
              <a:t>Gründungs- / Praxisformen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"/>
            </a:pPr>
            <a:r>
              <a:rPr lang="de-DE" sz="1400" u="none" dirty="0"/>
              <a:t>Praxissuche</a:t>
            </a:r>
          </a:p>
        </p:txBody>
      </p:sp>
      <p:sp>
        <p:nvSpPr>
          <p:cNvPr id="1181710" name="Rectangle 14"/>
          <p:cNvSpPr>
            <a:spLocks noChangeArrowheads="1"/>
          </p:cNvSpPr>
          <p:nvPr/>
        </p:nvSpPr>
        <p:spPr bwMode="auto">
          <a:xfrm>
            <a:off x="3478213" y="4621692"/>
            <a:ext cx="2589212" cy="537162"/>
          </a:xfrm>
          <a:prstGeom prst="rect">
            <a:avLst/>
          </a:prstGeom>
          <a:solidFill>
            <a:srgbClr val="F3CC99"/>
          </a:solidFill>
          <a:ln w="158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36000" anchor="ctr"/>
          <a:lstStyle>
            <a:lvl1pPr marL="179388" indent="-179388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"/>
            </a:pPr>
            <a:r>
              <a:rPr lang="de-DE" sz="1400" u="none" dirty="0"/>
              <a:t>Abrechnung / Buchhaltung* / Personal*</a:t>
            </a:r>
          </a:p>
        </p:txBody>
      </p:sp>
      <p:sp>
        <p:nvSpPr>
          <p:cNvPr id="1181711" name="Rectangle 15"/>
          <p:cNvSpPr>
            <a:spLocks noChangeArrowheads="1"/>
          </p:cNvSpPr>
          <p:nvPr/>
        </p:nvSpPr>
        <p:spPr bwMode="auto">
          <a:xfrm>
            <a:off x="3478213" y="5132228"/>
            <a:ext cx="2589212" cy="360363"/>
          </a:xfrm>
          <a:prstGeom prst="rect">
            <a:avLst/>
          </a:prstGeom>
          <a:solidFill>
            <a:srgbClr val="D9EAF6"/>
          </a:solidFill>
          <a:ln w="158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179388" indent="-179388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"/>
            </a:pPr>
            <a:r>
              <a:rPr lang="de-DE" sz="1400" u="none" dirty="0"/>
              <a:t>Steuer / Recht</a:t>
            </a:r>
          </a:p>
        </p:txBody>
      </p:sp>
      <p:sp>
        <p:nvSpPr>
          <p:cNvPr id="1181712" name="Rectangle 16"/>
          <p:cNvSpPr>
            <a:spLocks noChangeArrowheads="1"/>
          </p:cNvSpPr>
          <p:nvPr/>
        </p:nvSpPr>
        <p:spPr bwMode="auto">
          <a:xfrm>
            <a:off x="6249988" y="5120613"/>
            <a:ext cx="2752725" cy="360363"/>
          </a:xfrm>
          <a:prstGeom prst="rect">
            <a:avLst/>
          </a:prstGeom>
          <a:solidFill>
            <a:srgbClr val="D9EAF6"/>
          </a:solidFill>
          <a:ln w="158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179388" indent="-179388"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"/>
            </a:pPr>
            <a:r>
              <a:rPr lang="de-DE" sz="1400" u="none" dirty="0"/>
              <a:t>Steuer / Recht</a:t>
            </a:r>
          </a:p>
        </p:txBody>
      </p:sp>
      <p:sp>
        <p:nvSpPr>
          <p:cNvPr id="1181713" name="Rectangle 17"/>
          <p:cNvSpPr>
            <a:spLocks noChangeArrowheads="1"/>
          </p:cNvSpPr>
          <p:nvPr/>
        </p:nvSpPr>
        <p:spPr bwMode="auto">
          <a:xfrm>
            <a:off x="668338" y="5661025"/>
            <a:ext cx="15478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3CC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  <a:buClr>
                <a:schemeClr val="accent1"/>
              </a:buClr>
              <a:buSzPct val="105000"/>
              <a:buFont typeface="Arial" panose="020B0604020202020204" pitchFamily="34" charset="0"/>
              <a:buNone/>
            </a:pPr>
            <a:r>
              <a:rPr lang="de-DE" sz="1200" b="1" u="none" dirty="0"/>
              <a:t>Aufgabenverteilung:</a:t>
            </a:r>
          </a:p>
        </p:txBody>
      </p:sp>
      <p:sp>
        <p:nvSpPr>
          <p:cNvPr id="1181714" name="Rectangle 18"/>
          <p:cNvSpPr>
            <a:spLocks noChangeArrowheads="1"/>
          </p:cNvSpPr>
          <p:nvPr/>
        </p:nvSpPr>
        <p:spPr bwMode="auto">
          <a:xfrm>
            <a:off x="704850" y="6092825"/>
            <a:ext cx="4610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3CC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spcBef>
                <a:spcPct val="0"/>
              </a:spcBef>
              <a:buClr>
                <a:schemeClr val="accent1"/>
              </a:buClr>
              <a:buSzPct val="105000"/>
              <a:buFont typeface="Arial" panose="020B0604020202020204" pitchFamily="34" charset="0"/>
              <a:buNone/>
            </a:pPr>
            <a:r>
              <a:rPr lang="de-DE" sz="900" u="none" dirty="0"/>
              <a:t>* in Zusammenarbeit mit Steuerberater/ Rechtsanwalt</a:t>
            </a:r>
          </a:p>
        </p:txBody>
      </p:sp>
    </p:spTree>
    <p:extLst>
      <p:ext uri="{BB962C8B-B14F-4D97-AF65-F5344CB8AC3E}">
        <p14:creationId xmlns:p14="http://schemas.microsoft.com/office/powerpoint/2010/main" val="52710745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llipse 18"/>
          <p:cNvSpPr>
            <a:spLocks noChangeAspect="1"/>
          </p:cNvSpPr>
          <p:nvPr/>
        </p:nvSpPr>
        <p:spPr>
          <a:xfrm>
            <a:off x="3105443" y="2215340"/>
            <a:ext cx="3656250" cy="3656250"/>
          </a:xfrm>
          <a:prstGeom prst="ellipse">
            <a:avLst/>
          </a:prstGeom>
          <a:solidFill>
            <a:schemeClr val="bg1"/>
          </a:solidFill>
          <a:ln w="31750">
            <a:solidFill>
              <a:srgbClr val="9685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DE" sz="1788" dirty="0" err="1">
              <a:solidFill>
                <a:schemeClr val="bg1"/>
              </a:solidFill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de-DE" altLang="de-DE" dirty="0"/>
              <a:t>Sie müssen sich nicht um alles kümmern!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1400" dirty="0">
                <a:solidFill>
                  <a:srgbClr val="033D5D"/>
                </a:solidFill>
              </a:rPr>
              <a:t> MLP ist Ihr Partner in allen Finanzfragen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3193193" y="2258990"/>
            <a:ext cx="3568500" cy="3568104"/>
            <a:chOff x="4200233" y="1988840"/>
            <a:chExt cx="4392000" cy="4391512"/>
          </a:xfrm>
        </p:grpSpPr>
        <p:sp>
          <p:nvSpPr>
            <p:cNvPr id="6" name="Halbbogen 5"/>
            <p:cNvSpPr>
              <a:spLocks noChangeAspect="1"/>
            </p:cNvSpPr>
            <p:nvPr/>
          </p:nvSpPr>
          <p:spPr>
            <a:xfrm rot="5400000">
              <a:off x="4943628" y="2740323"/>
              <a:ext cx="2879680" cy="2880000"/>
            </a:xfrm>
            <a:prstGeom prst="blockArc">
              <a:avLst>
                <a:gd name="adj1" fmla="val 10800000"/>
                <a:gd name="adj2" fmla="val 21525435"/>
                <a:gd name="adj3" fmla="val 4072"/>
              </a:avLst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de-DE" sz="1788" dirty="0" err="1">
                <a:solidFill>
                  <a:schemeClr val="bg1"/>
                </a:solidFill>
              </a:endParaRPr>
            </a:p>
          </p:txBody>
        </p:sp>
        <p:sp>
          <p:nvSpPr>
            <p:cNvPr id="54" name="Halbbogen 53"/>
            <p:cNvSpPr>
              <a:spLocks noChangeAspect="1"/>
            </p:cNvSpPr>
            <p:nvPr/>
          </p:nvSpPr>
          <p:spPr>
            <a:xfrm rot="5400000">
              <a:off x="4200477" y="1988596"/>
              <a:ext cx="4391512" cy="4392000"/>
            </a:xfrm>
            <a:prstGeom prst="blockArc">
              <a:avLst>
                <a:gd name="adj1" fmla="val 10800000"/>
                <a:gd name="adj2" fmla="val 21557699"/>
                <a:gd name="adj3" fmla="val 16841"/>
              </a:avLst>
            </a:prstGeom>
            <a:solidFill>
              <a:schemeClr val="accent1">
                <a:alpha val="27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de-DE" sz="1788" dirty="0">
                <a:solidFill>
                  <a:schemeClr val="tx1"/>
                </a:solidFill>
              </a:endParaRPr>
            </a:p>
            <a:p>
              <a:pPr algn="ctr">
                <a:lnSpc>
                  <a:spcPct val="110000"/>
                </a:lnSpc>
              </a:pPr>
              <a:endParaRPr lang="de-DE" sz="1788" dirty="0">
                <a:solidFill>
                  <a:schemeClr val="tx1"/>
                </a:solidFill>
              </a:endParaRPr>
            </a:p>
            <a:p>
              <a:pPr algn="ctr">
                <a:lnSpc>
                  <a:spcPct val="110000"/>
                </a:lnSpc>
              </a:pPr>
              <a:endParaRPr lang="de-DE" sz="1788" dirty="0">
                <a:solidFill>
                  <a:schemeClr val="tx1"/>
                </a:solidFill>
              </a:endParaRPr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6338720" y="2141997"/>
              <a:ext cx="1080121" cy="683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31" dirty="0">
                  <a:solidFill>
                    <a:schemeClr val="accent1"/>
                  </a:solidFill>
                </a:rPr>
                <a:t>Unternehmen:</a:t>
              </a:r>
              <a:br>
                <a:rPr lang="de-DE" sz="813" dirty="0">
                  <a:solidFill>
                    <a:schemeClr val="accent1"/>
                  </a:solidFill>
                </a:rPr>
              </a:br>
              <a:r>
                <a:rPr lang="de-DE" sz="1138" b="1" dirty="0">
                  <a:solidFill>
                    <a:schemeClr val="accent1"/>
                  </a:solidFill>
                </a:rPr>
                <a:t>Eigene</a:t>
              </a:r>
              <a:br>
                <a:rPr lang="de-DE" sz="1138" b="1" dirty="0">
                  <a:solidFill>
                    <a:schemeClr val="accent1"/>
                  </a:solidFill>
                </a:rPr>
              </a:br>
              <a:r>
                <a:rPr lang="de-DE" sz="1138" b="1" dirty="0">
                  <a:solidFill>
                    <a:schemeClr val="accent1"/>
                  </a:solidFill>
                </a:rPr>
                <a:t>Praxis</a:t>
              </a:r>
              <a:endParaRPr lang="de-DE" sz="813" b="1" dirty="0">
                <a:solidFill>
                  <a:schemeClr val="accent1"/>
                </a:solidFill>
              </a:endParaRPr>
            </a:p>
          </p:txBody>
        </p:sp>
        <p:sp>
          <p:nvSpPr>
            <p:cNvPr id="18" name="Pfeil nach rechts 17"/>
            <p:cNvSpPr/>
            <p:nvPr/>
          </p:nvSpPr>
          <p:spPr>
            <a:xfrm>
              <a:off x="6420432" y="5693069"/>
              <a:ext cx="345657" cy="328910"/>
            </a:xfrm>
            <a:prstGeom prst="rightArrow">
              <a:avLst/>
            </a:prstGeom>
            <a:solidFill>
              <a:srgbClr val="D6E0E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de-DE" sz="1788" dirty="0" err="1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3160071" y="2258991"/>
            <a:ext cx="3568500" cy="3568104"/>
            <a:chOff x="4183664" y="1988989"/>
            <a:chExt cx="4392000" cy="4391512"/>
          </a:xfrm>
        </p:grpSpPr>
        <p:sp>
          <p:nvSpPr>
            <p:cNvPr id="50" name="Halbbogen 49"/>
            <p:cNvSpPr>
              <a:spLocks noChangeAspect="1"/>
            </p:cNvSpPr>
            <p:nvPr/>
          </p:nvSpPr>
          <p:spPr>
            <a:xfrm rot="16200000">
              <a:off x="4943628" y="2740323"/>
              <a:ext cx="2879680" cy="2880000"/>
            </a:xfrm>
            <a:prstGeom prst="blockArc">
              <a:avLst>
                <a:gd name="adj1" fmla="val 10800000"/>
                <a:gd name="adj2" fmla="val 21525435"/>
                <a:gd name="adj3" fmla="val 4072"/>
              </a:avLst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de-DE" sz="1788" dirty="0" err="1">
                <a:solidFill>
                  <a:schemeClr val="bg1"/>
                </a:solidFill>
              </a:endParaRPr>
            </a:p>
          </p:txBody>
        </p:sp>
        <p:sp>
          <p:nvSpPr>
            <p:cNvPr id="52" name="Halbbogen 51"/>
            <p:cNvSpPr>
              <a:spLocks noChangeAspect="1"/>
            </p:cNvSpPr>
            <p:nvPr/>
          </p:nvSpPr>
          <p:spPr>
            <a:xfrm rot="16200000">
              <a:off x="4183908" y="1988745"/>
              <a:ext cx="4391512" cy="4392000"/>
            </a:xfrm>
            <a:prstGeom prst="blockArc">
              <a:avLst>
                <a:gd name="adj1" fmla="val 10800000"/>
                <a:gd name="adj2" fmla="val 21557699"/>
                <a:gd name="adj3" fmla="val 16841"/>
              </a:avLst>
            </a:prstGeom>
            <a:solidFill>
              <a:schemeClr val="tx2">
                <a:alpha val="27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de-DE" sz="1788" dirty="0">
                <a:solidFill>
                  <a:schemeClr val="tx1"/>
                </a:solidFill>
              </a:endParaRPr>
            </a:p>
            <a:p>
              <a:pPr algn="ctr">
                <a:lnSpc>
                  <a:spcPct val="110000"/>
                </a:lnSpc>
              </a:pPr>
              <a:endParaRPr lang="de-DE" sz="1788" dirty="0">
                <a:solidFill>
                  <a:schemeClr val="tx1"/>
                </a:solidFill>
              </a:endParaRPr>
            </a:p>
            <a:p>
              <a:pPr algn="ctr">
                <a:lnSpc>
                  <a:spcPct val="110000"/>
                </a:lnSpc>
              </a:pPr>
              <a:endParaRPr lang="de-DE" sz="1788" dirty="0">
                <a:solidFill>
                  <a:schemeClr val="tx1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4882655" y="2134303"/>
              <a:ext cx="1530126" cy="683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731" dirty="0">
                  <a:solidFill>
                    <a:schemeClr val="tx2"/>
                  </a:solidFill>
                </a:rPr>
                <a:t>private Finanzen:</a:t>
              </a:r>
              <a:br>
                <a:rPr lang="de-DE" sz="813" dirty="0">
                  <a:solidFill>
                    <a:schemeClr val="tx2"/>
                  </a:solidFill>
                </a:rPr>
              </a:br>
              <a:r>
                <a:rPr lang="de-DE" sz="1138" b="1" dirty="0">
                  <a:solidFill>
                    <a:schemeClr val="tx2"/>
                  </a:solidFill>
                </a:rPr>
                <a:t>Ziele und</a:t>
              </a:r>
              <a:br>
                <a:rPr lang="de-DE" sz="1138" b="1" dirty="0">
                  <a:solidFill>
                    <a:schemeClr val="tx2"/>
                  </a:solidFill>
                </a:rPr>
              </a:br>
              <a:r>
                <a:rPr lang="de-DE" sz="1138" b="1" dirty="0">
                  <a:solidFill>
                    <a:schemeClr val="tx2"/>
                  </a:solidFill>
                </a:rPr>
                <a:t>Wünsche</a:t>
              </a:r>
              <a:endParaRPr lang="de-DE" sz="813" b="1" dirty="0">
                <a:solidFill>
                  <a:schemeClr val="tx2"/>
                </a:solidFill>
              </a:endParaRPr>
            </a:p>
          </p:txBody>
        </p:sp>
        <p:sp>
          <p:nvSpPr>
            <p:cNvPr id="53" name="Pfeil nach rechts 52"/>
            <p:cNvSpPr/>
            <p:nvPr/>
          </p:nvSpPr>
          <p:spPr>
            <a:xfrm rot="10800000">
              <a:off x="6030817" y="5693069"/>
              <a:ext cx="345657" cy="328910"/>
            </a:xfrm>
            <a:prstGeom prst="rightArrow">
              <a:avLst/>
            </a:prstGeom>
            <a:solidFill>
              <a:srgbClr val="B4C4C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de-DE" sz="1788" dirty="0" err="1">
                <a:solidFill>
                  <a:schemeClr val="bg1"/>
                </a:solidFill>
              </a:endParaRPr>
            </a:p>
          </p:txBody>
        </p:sp>
      </p:grpSp>
      <p:pic>
        <p:nvPicPr>
          <p:cNvPr id="41" name="Grafik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047" y="2903664"/>
            <a:ext cx="2193750" cy="2193750"/>
          </a:xfrm>
          <a:prstGeom prst="ellipse">
            <a:avLst/>
          </a:prstGeom>
          <a:ln w="787400">
            <a:solidFill>
              <a:srgbClr val="96856A">
                <a:alpha val="20000"/>
              </a:srgbClr>
            </a:solidFill>
          </a:ln>
        </p:spPr>
      </p:pic>
      <p:pic>
        <p:nvPicPr>
          <p:cNvPr id="48" name="Grafik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1"/>
          <a:stretch/>
        </p:blipFill>
        <p:spPr>
          <a:xfrm>
            <a:off x="3924346" y="3015302"/>
            <a:ext cx="2047500" cy="2047500"/>
          </a:xfrm>
          <a:prstGeom prst="ellipse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1903" y="3725041"/>
            <a:ext cx="88121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25"/>
              </a:lnSpc>
            </a:pPr>
            <a:r>
              <a:rPr lang="de-DE" sz="1138" dirty="0">
                <a:solidFill>
                  <a:srgbClr val="033D5D">
                    <a:alpha val="44000"/>
                  </a:srgbClr>
                </a:solidFill>
              </a:rPr>
              <a:t>Konto </a:t>
            </a:r>
            <a:br>
              <a:rPr lang="de-DE" sz="1138" dirty="0">
                <a:solidFill>
                  <a:srgbClr val="033D5D">
                    <a:alpha val="44000"/>
                  </a:srgbClr>
                </a:solidFill>
              </a:rPr>
            </a:br>
            <a:r>
              <a:rPr lang="de-DE" sz="1100" dirty="0">
                <a:solidFill>
                  <a:srgbClr val="033D5D">
                    <a:alpha val="44000"/>
                  </a:srgbClr>
                </a:solidFill>
              </a:rPr>
              <a:t> &amp; </a:t>
            </a:r>
            <a:r>
              <a:rPr lang="de-DE" sz="1138" dirty="0">
                <a:solidFill>
                  <a:srgbClr val="033D5D">
                    <a:alpha val="44000"/>
                  </a:srgbClr>
                </a:solidFill>
              </a:rPr>
              <a:t>Karte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133975" y="2920958"/>
            <a:ext cx="140016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25"/>
              </a:lnSpc>
            </a:pPr>
            <a:r>
              <a:rPr lang="de-DE" sz="1138" dirty="0">
                <a:solidFill>
                  <a:srgbClr val="033D5D">
                    <a:alpha val="44000"/>
                  </a:srgbClr>
                </a:solidFill>
              </a:rPr>
              <a:t>Sicherung der Gesundheit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1944977" y="2592474"/>
            <a:ext cx="140016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25"/>
              </a:lnSpc>
            </a:pPr>
            <a:r>
              <a:rPr lang="de-DE" sz="1138" dirty="0">
                <a:solidFill>
                  <a:srgbClr val="033D5D">
                    <a:alpha val="44000"/>
                  </a:srgbClr>
                </a:solidFill>
              </a:rPr>
              <a:t>Sicherung des Einkommens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103454" y="4744472"/>
            <a:ext cx="159888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25"/>
              </a:lnSpc>
            </a:pPr>
            <a:r>
              <a:rPr lang="de-DE" sz="1138" dirty="0">
                <a:solidFill>
                  <a:srgbClr val="033D5D">
                    <a:alpha val="44000"/>
                  </a:srgbClr>
                </a:solidFill>
              </a:rPr>
              <a:t>privates Risikomanagement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1797360" y="4963623"/>
            <a:ext cx="135837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25"/>
              </a:lnSpc>
            </a:pPr>
            <a:r>
              <a:rPr lang="de-DE" sz="1138" dirty="0">
                <a:solidFill>
                  <a:srgbClr val="033D5D">
                    <a:alpha val="44000"/>
                  </a:srgbClr>
                </a:solidFill>
              </a:rPr>
              <a:t>Kredite </a:t>
            </a:r>
            <a:r>
              <a:rPr lang="de-DE" sz="1100" dirty="0">
                <a:solidFill>
                  <a:srgbClr val="033D5D">
                    <a:alpha val="44000"/>
                  </a:srgbClr>
                </a:solidFill>
              </a:rPr>
              <a:t>&amp;</a:t>
            </a:r>
            <a:r>
              <a:rPr lang="de-DE" sz="1788" dirty="0">
                <a:solidFill>
                  <a:srgbClr val="033D5D">
                    <a:alpha val="44000"/>
                  </a:srgbClr>
                </a:solidFill>
              </a:rPr>
              <a:t> </a:t>
            </a:r>
            <a:r>
              <a:rPr lang="de-DE" sz="1138" dirty="0">
                <a:solidFill>
                  <a:srgbClr val="033D5D">
                    <a:alpha val="44000"/>
                  </a:srgbClr>
                </a:solidFill>
              </a:rPr>
              <a:t>Finanzierungen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572033" y="2328119"/>
            <a:ext cx="1985698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25"/>
              </a:lnSpc>
            </a:pPr>
            <a:r>
              <a:rPr lang="de-DE" sz="1138" dirty="0">
                <a:solidFill>
                  <a:srgbClr val="033D5D">
                    <a:alpha val="44000"/>
                  </a:srgbClr>
                </a:solidFill>
              </a:rPr>
              <a:t>Vermögensmanagement &amp; Geldanlage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7309405" y="2370222"/>
            <a:ext cx="1985698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25"/>
              </a:lnSpc>
            </a:pPr>
            <a:r>
              <a:rPr lang="de-DE" sz="1138" dirty="0">
                <a:solidFill>
                  <a:schemeClr val="accent1">
                    <a:alpha val="60000"/>
                  </a:schemeClr>
                </a:solidFill>
              </a:rPr>
              <a:t>Praxissuche und Standortanalyse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6715113" y="2693652"/>
            <a:ext cx="140016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25"/>
              </a:lnSpc>
            </a:pPr>
            <a:r>
              <a:rPr lang="de-DE" sz="1138" dirty="0">
                <a:solidFill>
                  <a:schemeClr val="accent1">
                    <a:alpha val="60000"/>
                  </a:schemeClr>
                </a:solidFill>
              </a:rPr>
              <a:t>Rentabilitäts-</a:t>
            </a:r>
            <a:br>
              <a:rPr lang="de-DE" sz="1138" dirty="0">
                <a:solidFill>
                  <a:schemeClr val="accent1">
                    <a:alpha val="60000"/>
                  </a:schemeClr>
                </a:solidFill>
              </a:rPr>
            </a:br>
            <a:r>
              <a:rPr lang="de-DE" sz="1138" dirty="0">
                <a:solidFill>
                  <a:schemeClr val="accent1">
                    <a:alpha val="60000"/>
                  </a:schemeClr>
                </a:solidFill>
              </a:rPr>
              <a:t>plan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6586874" y="4975634"/>
            <a:ext cx="149115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25"/>
              </a:lnSpc>
            </a:pPr>
            <a:r>
              <a:rPr lang="de-DE" sz="1138" dirty="0">
                <a:solidFill>
                  <a:schemeClr val="accent1">
                    <a:alpha val="60000"/>
                  </a:schemeClr>
                </a:solidFill>
              </a:rPr>
              <a:t>berufliches Risikomanagement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8545651" y="2983615"/>
            <a:ext cx="936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25"/>
              </a:lnSpc>
            </a:pPr>
            <a:r>
              <a:rPr lang="de-DE" sz="1138" dirty="0" err="1">
                <a:solidFill>
                  <a:schemeClr val="accent1">
                    <a:alpha val="60000"/>
                  </a:schemeClr>
                </a:solidFill>
              </a:rPr>
              <a:t>bAV</a:t>
            </a:r>
            <a:r>
              <a:rPr lang="de-DE" sz="1138" dirty="0">
                <a:solidFill>
                  <a:schemeClr val="accent1">
                    <a:alpha val="60000"/>
                  </a:schemeClr>
                </a:solidFill>
              </a:rPr>
              <a:t> für Praxis-Team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8039372" y="4409313"/>
            <a:ext cx="162717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25"/>
              </a:lnSpc>
            </a:pPr>
            <a:r>
              <a:rPr lang="de-DE" sz="1138" dirty="0">
                <a:solidFill>
                  <a:schemeClr val="accent1">
                    <a:alpha val="60000"/>
                  </a:schemeClr>
                </a:solidFill>
              </a:rPr>
              <a:t>Darlehens-management </a:t>
            </a:r>
          </a:p>
        </p:txBody>
      </p:sp>
      <p:sp>
        <p:nvSpPr>
          <p:cNvPr id="68" name="Textfeld 67"/>
          <p:cNvSpPr txBox="1"/>
          <p:nvPr/>
        </p:nvSpPr>
        <p:spPr>
          <a:xfrm>
            <a:off x="8147911" y="5035660"/>
            <a:ext cx="1491151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25"/>
              </a:lnSpc>
            </a:pPr>
            <a:r>
              <a:rPr lang="de-DE" sz="1138">
                <a:solidFill>
                  <a:schemeClr val="accent1">
                    <a:alpha val="60000"/>
                  </a:schemeClr>
                </a:solidFill>
              </a:rPr>
              <a:t>Praxisabsicherung</a:t>
            </a:r>
            <a:endParaRPr lang="de-DE" sz="1138" dirty="0">
              <a:solidFill>
                <a:schemeClr val="accent1">
                  <a:alpha val="60000"/>
                </a:schemeClr>
              </a:solidFill>
            </a:endParaRPr>
          </a:p>
        </p:txBody>
      </p:sp>
      <p:pic>
        <p:nvPicPr>
          <p:cNvPr id="31" name="Inhaltsplatzhalter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8"/>
          <a:stretch/>
        </p:blipFill>
        <p:spPr>
          <a:xfrm>
            <a:off x="6801716" y="2903664"/>
            <a:ext cx="2193750" cy="2193750"/>
          </a:xfrm>
          <a:prstGeom prst="ellipse">
            <a:avLst/>
          </a:prstGeom>
          <a:ln w="787400">
            <a:solidFill>
              <a:srgbClr val="96856A">
                <a:alpha val="20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73968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9" grpId="0"/>
      <p:bldP spid="51" grpId="0"/>
      <p:bldP spid="56" grpId="0"/>
      <p:bldP spid="57" grpId="0"/>
      <p:bldP spid="58" grpId="0"/>
      <p:bldP spid="59" grpId="0"/>
      <p:bldP spid="63" grpId="0"/>
      <p:bldP spid="64" grpId="0"/>
      <p:bldP spid="65" grpId="0"/>
      <p:bldP spid="67" grpId="0"/>
      <p:bldP spid="6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Text Box 2"/>
          <p:cNvSpPr txBox="1">
            <a:spLocks noChangeArrowheads="1"/>
          </p:cNvSpPr>
          <p:nvPr/>
        </p:nvSpPr>
        <p:spPr bwMode="auto">
          <a:xfrm>
            <a:off x="1395399" y="2143572"/>
            <a:ext cx="7118648" cy="276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15000"/>
              </a:lnSpc>
              <a:spcBef>
                <a:spcPct val="5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</a:pPr>
            <a:endParaRPr lang="de-DE" altLang="de-DE" sz="2925"/>
          </a:p>
        </p:txBody>
      </p:sp>
      <p:sp>
        <p:nvSpPr>
          <p:cNvPr id="17664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cs typeface="+mj-cs"/>
              </a:rPr>
              <a:t>Vielen Dank!</a:t>
            </a:r>
          </a:p>
        </p:txBody>
      </p:sp>
      <p:sp>
        <p:nvSpPr>
          <p:cNvPr id="146439" name="Text Box 6"/>
          <p:cNvSpPr txBox="1">
            <a:spLocks noChangeArrowheads="1"/>
          </p:cNvSpPr>
          <p:nvPr/>
        </p:nvSpPr>
        <p:spPr bwMode="auto">
          <a:xfrm>
            <a:off x="1484612" y="1583234"/>
            <a:ext cx="5817195" cy="25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25" tIns="38025" rIns="73125" bIns="38025">
            <a:spAutoFit/>
          </a:bodyPr>
          <a:lstStyle>
            <a:lvl1pPr>
              <a:lnSpc>
                <a:spcPct val="110000"/>
              </a:lnSpc>
              <a:spcBef>
                <a:spcPct val="50000"/>
              </a:spcBef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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15000"/>
              </a:lnSpc>
              <a:spcBef>
                <a:spcPct val="5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de-DE" altLang="de-DE" sz="1138">
              <a:solidFill>
                <a:srgbClr val="033D5D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723" y="2851501"/>
            <a:ext cx="9906000" cy="1503595"/>
          </a:xfrm>
          <a:prstGeom prst="rect">
            <a:avLst/>
          </a:prstGeom>
          <a:gradFill>
            <a:gsLst>
              <a:gs pos="30000">
                <a:srgbClr val="96856A">
                  <a:alpha val="67000"/>
                </a:srgbClr>
              </a:gs>
              <a:gs pos="70000">
                <a:srgbClr val="96856A">
                  <a:alpha val="67000"/>
                </a:srgbClr>
              </a:gs>
              <a:gs pos="0">
                <a:srgbClr val="96856A">
                  <a:alpha val="0"/>
                </a:srgbClr>
              </a:gs>
              <a:gs pos="100000">
                <a:srgbClr val="96856A">
                  <a:alpha val="0"/>
                </a:srgbClr>
              </a:gs>
            </a:gsLst>
            <a:lin ang="54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de-DE" sz="2925" dirty="0">
                <a:solidFill>
                  <a:schemeClr val="bg1"/>
                </a:solidFill>
              </a:rPr>
              <a:t>Wir freuen uns auf das persönliche Gespräch mit Ihnen!</a:t>
            </a:r>
          </a:p>
        </p:txBody>
      </p:sp>
      <p:sp>
        <p:nvSpPr>
          <p:cNvPr id="3" name="Rechteck 2"/>
          <p:cNvSpPr/>
          <p:nvPr/>
        </p:nvSpPr>
        <p:spPr>
          <a:xfrm>
            <a:off x="2610143" y="4409139"/>
            <a:ext cx="214473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de-DE" altLang="de-DE" sz="1000" b="1" dirty="0">
                <a:solidFill>
                  <a:srgbClr val="033D5D"/>
                </a:solidFill>
                <a:ea typeface="MS PGothic" panose="020B0600070205080204" pitchFamily="34" charset="-128"/>
              </a:rPr>
              <a:t>Kontakt: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endParaRPr lang="de-DE" altLang="de-DE" sz="1000" b="1" dirty="0">
              <a:solidFill>
                <a:srgbClr val="033D5D"/>
              </a:solidFill>
              <a:ea typeface="MS PGothic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de-DE" altLang="de-DE" sz="1000" b="1" u="none" dirty="0">
                <a:solidFill>
                  <a:srgbClr val="033D5D"/>
                </a:solidFill>
                <a:ea typeface="MS PGothic" panose="020B0600070205080204" pitchFamily="34" charset="-128"/>
              </a:rPr>
              <a:t>Michael Kersten                                           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de-DE" altLang="de-DE" sz="1000" u="none" dirty="0">
                <a:solidFill>
                  <a:srgbClr val="033D5D"/>
                </a:solidFill>
                <a:ea typeface="MS PGothic" panose="020B0600070205080204" pitchFamily="34" charset="-128"/>
              </a:rPr>
              <a:t>Geschäftsstellenleiter MLP SE                                      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de-DE" altLang="de-DE" sz="1000" u="none" dirty="0">
                <a:solidFill>
                  <a:srgbClr val="033D5D"/>
                </a:solidFill>
                <a:ea typeface="MS PGothic" panose="020B0600070205080204" pitchFamily="34" charset="-128"/>
              </a:rPr>
              <a:t>Erzbergerstr. 2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de-DE" altLang="de-DE" sz="1000" u="none" dirty="0">
                <a:solidFill>
                  <a:srgbClr val="033D5D"/>
                </a:solidFill>
                <a:ea typeface="MS PGothic" panose="020B0600070205080204" pitchFamily="34" charset="-128"/>
              </a:rPr>
              <a:t>39104 Magdeburg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de-DE" altLang="de-DE" sz="1000" u="none" dirty="0">
                <a:solidFill>
                  <a:srgbClr val="033D5D"/>
                </a:solidFill>
                <a:ea typeface="MS PGothic" panose="020B0600070205080204" pitchFamily="34" charset="-128"/>
              </a:rPr>
              <a:t>0391 / 53609-12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de-DE" altLang="de-DE" sz="1000" u="none" dirty="0">
                <a:solidFill>
                  <a:srgbClr val="033D5D"/>
                </a:solidFill>
                <a:ea typeface="MS PGothic" panose="020B0600070205080204" pitchFamily="34" charset="-128"/>
              </a:rPr>
              <a:t>michael.kersten@mlp.de</a:t>
            </a:r>
            <a:endParaRPr lang="de-DE" sz="1000" u="none" dirty="0">
              <a:solidFill>
                <a:srgbClr val="033D5D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409028" y="4409139"/>
            <a:ext cx="22860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endParaRPr lang="de-DE" altLang="de-DE" sz="1000" b="1" dirty="0">
              <a:solidFill>
                <a:srgbClr val="033D5D"/>
              </a:solidFill>
              <a:ea typeface="MS PGothic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endParaRPr lang="de-DE" altLang="de-DE" sz="1000" b="1" dirty="0">
              <a:solidFill>
                <a:srgbClr val="033D5D"/>
              </a:solidFill>
              <a:ea typeface="MS PGothic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de-DE" altLang="de-DE" sz="1000" b="1" u="none" dirty="0">
                <a:solidFill>
                  <a:srgbClr val="033D5D"/>
                </a:solidFill>
                <a:ea typeface="MS PGothic" panose="020B0600070205080204" pitchFamily="34" charset="-128"/>
              </a:rPr>
              <a:t>Claudia Kersten                                           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de-DE" altLang="de-DE" sz="1000" u="none" dirty="0">
                <a:solidFill>
                  <a:srgbClr val="033D5D"/>
                </a:solidFill>
                <a:ea typeface="MS PGothic" panose="020B0600070205080204" pitchFamily="34" charset="-128"/>
              </a:rPr>
              <a:t>MLP SE                                      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de-DE" altLang="de-DE" sz="1000" u="none" dirty="0">
                <a:solidFill>
                  <a:srgbClr val="033D5D"/>
                </a:solidFill>
                <a:ea typeface="MS PGothic" panose="020B0600070205080204" pitchFamily="34" charset="-128"/>
              </a:rPr>
              <a:t>Erzbergerstr. 2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de-DE" altLang="de-DE" sz="1000" u="none" dirty="0">
                <a:solidFill>
                  <a:srgbClr val="033D5D"/>
                </a:solidFill>
                <a:ea typeface="MS PGothic" panose="020B0600070205080204" pitchFamily="34" charset="-128"/>
              </a:rPr>
              <a:t>39104 Magdeburg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de-DE" altLang="de-DE" sz="1000" u="none" dirty="0">
                <a:solidFill>
                  <a:srgbClr val="033D5D"/>
                </a:solidFill>
                <a:ea typeface="MS PGothic" panose="020B0600070205080204" pitchFamily="34" charset="-128"/>
              </a:rPr>
              <a:t>0391 / 53609-19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de-DE" altLang="de-DE" sz="1000" u="none" dirty="0">
                <a:solidFill>
                  <a:srgbClr val="033D5D"/>
                </a:solidFill>
                <a:ea typeface="MS PGothic" panose="020B0600070205080204" pitchFamily="34" charset="-128"/>
              </a:rPr>
              <a:t>claudia.kersten@mlp.de</a:t>
            </a:r>
            <a:endParaRPr lang="de-DE" sz="1000" u="none" dirty="0">
              <a:solidFill>
                <a:srgbClr val="033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583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 …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82625" y="1222375"/>
            <a:ext cx="8169275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43" tIns="46863" rIns="90043" bIns="46863"/>
          <a:lstStyle/>
          <a:p>
            <a:pPr>
              <a:spcBef>
                <a:spcPct val="0"/>
              </a:spcBef>
            </a:pPr>
            <a:r>
              <a:rPr lang="de-DE" sz="1400" b="1" u="none" dirty="0">
                <a:solidFill>
                  <a:srgbClr val="033D5D"/>
                </a:solidFill>
              </a:rPr>
              <a:t>…. oder was Sie heute erwartet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3738" y="1871663"/>
            <a:ext cx="8188325" cy="439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tabLst>
                <a:tab pos="334963" algn="l"/>
                <a:tab pos="650875" algn="l"/>
                <a:tab pos="996950" algn="l"/>
              </a:tabLst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3375" indent="-331788" algn="l" rtl="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"/>
              <a:tabLst>
                <a:tab pos="334963" algn="l"/>
                <a:tab pos="650875" algn="l"/>
                <a:tab pos="996950" algn="l"/>
              </a:tabLst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0875" indent="-315913" algn="l" rtl="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"/>
              <a:tabLst>
                <a:tab pos="334963" algn="l"/>
                <a:tab pos="650875" algn="l"/>
                <a:tab pos="996950" algn="l"/>
              </a:tabLst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3775" indent="-341313" algn="l" rtl="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"/>
              <a:tabLst>
                <a:tab pos="334963" algn="l"/>
                <a:tab pos="650875" algn="l"/>
                <a:tab pos="996950" algn="l"/>
              </a:tabLst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1763" indent="-285750" algn="l" rtl="0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Clr>
                <a:srgbClr val="146AAA"/>
              </a:buClr>
              <a:buSzPct val="75000"/>
              <a:buFont typeface="Wingdings" panose="05000000000000000000" pitchFamily="2" charset="2"/>
              <a:buChar char="è"/>
              <a:tabLst>
                <a:tab pos="334963" algn="l"/>
                <a:tab pos="650875" algn="l"/>
                <a:tab pos="996950" algn="l"/>
              </a:tabLst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de-DE" sz="2000" u="none" dirty="0">
              <a:solidFill>
                <a:srgbClr val="033D5D"/>
              </a:solidFill>
            </a:endParaRPr>
          </a:p>
          <a:p>
            <a:pPr lvl="1"/>
            <a:r>
              <a:rPr lang="de-DE" sz="2000" u="none" dirty="0">
                <a:solidFill>
                  <a:srgbClr val="033D5D"/>
                </a:solidFill>
              </a:rPr>
              <a:t>Was ist Wirtschaftlichkeit? Eine Begriffsklärung </a:t>
            </a:r>
            <a:endParaRPr lang="de-DE" sz="2000" u="none" dirty="0">
              <a:solidFill>
                <a:srgbClr val="033D5D"/>
              </a:solidFill>
              <a:cs typeface="Arial" panose="020B0604020202020204" pitchFamily="34" charset="0"/>
            </a:endParaRPr>
          </a:p>
          <a:p>
            <a:pPr lvl="1"/>
            <a:r>
              <a:rPr lang="de-DE" sz="2000" u="none" dirty="0">
                <a:solidFill>
                  <a:srgbClr val="033D5D"/>
                </a:solidFill>
              </a:rPr>
              <a:t>Die Hausarztpraxis in Sachsen-Anhalt</a:t>
            </a:r>
          </a:p>
          <a:p>
            <a:pPr lvl="1"/>
            <a:r>
              <a:rPr lang="de-DE" sz="2000" u="none" dirty="0">
                <a:solidFill>
                  <a:srgbClr val="033D5D"/>
                </a:solidFill>
              </a:rPr>
              <a:t>Die Quadratur des Kreises</a:t>
            </a:r>
          </a:p>
          <a:p>
            <a:pPr lvl="1"/>
            <a:r>
              <a:rPr lang="de-DE" sz="2000" u="none" dirty="0">
                <a:solidFill>
                  <a:srgbClr val="033D5D"/>
                </a:solidFill>
              </a:rPr>
              <a:t>Die Organisation der Betriebswirtschaft</a:t>
            </a:r>
            <a:endParaRPr lang="de-DE" sz="1400" u="none" dirty="0">
              <a:solidFill>
                <a:srgbClr val="033D5D"/>
              </a:solidFill>
            </a:endParaRPr>
          </a:p>
          <a:p>
            <a:pPr lvl="1"/>
            <a:r>
              <a:rPr lang="de-DE" sz="2000" u="none" dirty="0">
                <a:solidFill>
                  <a:srgbClr val="033D5D"/>
                </a:solidFill>
              </a:rPr>
              <a:t>Sie müssen sich nicht um alles kümmern!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099" y="323850"/>
            <a:ext cx="1924142" cy="129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31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82625" y="1898226"/>
            <a:ext cx="6181702" cy="3834089"/>
          </a:xfrm>
        </p:spPr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Nicht nur Ihre </a:t>
            </a:r>
            <a:r>
              <a:rPr lang="de-DE" b="1" dirty="0">
                <a:solidFill>
                  <a:schemeClr val="tx2"/>
                </a:solidFill>
              </a:rPr>
              <a:t>Patienten</a:t>
            </a:r>
            <a:r>
              <a:rPr lang="de-DE" dirty="0">
                <a:solidFill>
                  <a:schemeClr val="tx2"/>
                </a:solidFill>
              </a:rPr>
              <a:t> wollen gut betreut werden (Patientenmanagement; Behandlungs- und Prozessmanagement, QM) sondern auch:</a:t>
            </a:r>
          </a:p>
          <a:p>
            <a:pPr marL="512606" lvl="1" indent="-278606"/>
            <a:r>
              <a:rPr lang="de-DE" dirty="0">
                <a:solidFill>
                  <a:schemeClr val="tx2"/>
                </a:solidFill>
              </a:rPr>
              <a:t>Ihre </a:t>
            </a:r>
            <a:r>
              <a:rPr lang="de-DE" b="1" dirty="0">
                <a:solidFill>
                  <a:schemeClr val="tx2"/>
                </a:solidFill>
              </a:rPr>
              <a:t>Mitarbeiter</a:t>
            </a:r>
            <a:r>
              <a:rPr lang="de-DE" dirty="0">
                <a:solidFill>
                  <a:schemeClr val="tx2"/>
                </a:solidFill>
              </a:rPr>
              <a:t> (Mitarbeiterführung; Weiterbildung; Mitarbeitergewinnung),</a:t>
            </a:r>
          </a:p>
          <a:p>
            <a:pPr marL="512606" lvl="1" indent="-278606"/>
            <a:r>
              <a:rPr lang="de-DE" dirty="0">
                <a:solidFill>
                  <a:schemeClr val="tx2"/>
                </a:solidFill>
              </a:rPr>
              <a:t>Institutionen (Kammern, KV), Verbände, </a:t>
            </a:r>
          </a:p>
          <a:p>
            <a:pPr marL="512606" lvl="1" indent="-278606"/>
            <a:r>
              <a:rPr lang="de-DE" dirty="0">
                <a:solidFill>
                  <a:schemeClr val="tx2"/>
                </a:solidFill>
              </a:rPr>
              <a:t>Finanzamt.</a:t>
            </a:r>
          </a:p>
          <a:p>
            <a:r>
              <a:rPr lang="de-DE" dirty="0">
                <a:solidFill>
                  <a:schemeClr val="tx2"/>
                </a:solidFill>
              </a:rPr>
              <a:t>Wie führe ich meine Praxis erfolgreich?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682625" y="1034626"/>
            <a:ext cx="9038250" cy="307777"/>
          </a:xfrm>
        </p:spPr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  Praxis-Management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Praxismanagement</a:t>
            </a:r>
          </a:p>
        </p:txBody>
      </p:sp>
      <p:pic>
        <p:nvPicPr>
          <p:cNvPr id="5" name="Picture 2" descr="Burn Out | Comic &amp; Cartoons 🎭😜 | Echte Postkarten online versenden |  Witzige sprüche, Burn out zitate, Lustige sprüche">
            <a:extLst>
              <a:ext uri="{FF2B5EF4-FFF2-40B4-BE49-F238E27FC236}">
                <a16:creationId xmlns:a16="http://schemas.microsoft.com/office/drawing/2014/main" id="{9A771869-A616-4D7B-A6BF-255FB0A86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714" y="2141856"/>
            <a:ext cx="2398767" cy="338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17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Komplexität kennzeichnet das Aufgabenfeld eines erfolgreichen Unternehmers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rgbClr val="033D5D"/>
                </a:solidFill>
              </a:rPr>
              <a:t>Vom Arzt alleine nicht zu schaffen</a:t>
            </a:r>
          </a:p>
          <a:p>
            <a:endParaRPr lang="de-DE" dirty="0"/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045" y="1655541"/>
            <a:ext cx="4976994" cy="506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6074284" y="5949246"/>
            <a:ext cx="3386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>
                <a:solidFill>
                  <a:schemeClr val="tx2"/>
                </a:solidFill>
              </a:rPr>
              <a:t>Quelle: Kreisgrafik: Dr. Dr. Cay von Fournier; „Unternehmensführung mit System“; 2009.</a:t>
            </a:r>
          </a:p>
        </p:txBody>
      </p:sp>
    </p:spTree>
    <p:extLst>
      <p:ext uri="{BB962C8B-B14F-4D97-AF65-F5344CB8AC3E}">
        <p14:creationId xmlns:p14="http://schemas.microsoft.com/office/powerpoint/2010/main" val="1326706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Wirtschaftlichkeit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4213" y="2540000"/>
            <a:ext cx="8595254" cy="3505200"/>
          </a:xfrm>
        </p:spPr>
        <p:txBody>
          <a:bodyPr/>
          <a:lstStyle/>
          <a:p>
            <a:r>
              <a:rPr lang="de-DE" dirty="0">
                <a:solidFill>
                  <a:srgbClr val="033D5D"/>
                </a:solidFill>
              </a:rPr>
              <a:t>Übereinstimmung mit dem Prinzip, mit den gegebenen Mitteln den größtmöglichen Ertrag zu erwirtschaften oder für einen bestimmten Ertrag die geringstmöglichen Mittel einzusetzen.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82624" y="5587999"/>
            <a:ext cx="8169275" cy="259645"/>
          </a:xfrm>
        </p:spPr>
        <p:txBody>
          <a:bodyPr>
            <a:normAutofit fontScale="55000" lnSpcReduction="20000"/>
          </a:bodyPr>
          <a:lstStyle/>
          <a:p>
            <a:r>
              <a:rPr lang="de-DE" dirty="0">
                <a:solidFill>
                  <a:srgbClr val="033D5D"/>
                </a:solidFill>
              </a:rPr>
              <a:t>Quelle: Oxford </a:t>
            </a:r>
            <a:r>
              <a:rPr lang="de-DE" dirty="0" err="1">
                <a:solidFill>
                  <a:srgbClr val="033D5D"/>
                </a:solidFill>
              </a:rPr>
              <a:t>Languages</a:t>
            </a:r>
            <a:endParaRPr lang="de-DE" dirty="0">
              <a:solidFill>
                <a:srgbClr val="033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701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Wirtschaftlichkeit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     Effektivität beschreibt den Grad der Zielerreichung </a:t>
            </a:r>
          </a:p>
          <a:p>
            <a:endParaRPr lang="de-DE" dirty="0">
              <a:solidFill>
                <a:schemeClr val="tx2"/>
              </a:solidFill>
            </a:endParaRPr>
          </a:p>
          <a:p>
            <a:r>
              <a:rPr lang="de-DE" dirty="0">
                <a:solidFill>
                  <a:schemeClr val="tx2"/>
                </a:solidFill>
              </a:rPr>
              <a:t>                 </a:t>
            </a:r>
          </a:p>
          <a:p>
            <a:r>
              <a:rPr lang="de-DE" dirty="0">
                <a:solidFill>
                  <a:schemeClr val="tx2"/>
                </a:solidFill>
              </a:rPr>
              <a:t>                     Effektivität  =</a:t>
            </a:r>
          </a:p>
        </p:txBody>
      </p:sp>
      <p:sp>
        <p:nvSpPr>
          <p:cNvPr id="5" name="Rechteck 4"/>
          <p:cNvSpPr/>
          <p:nvPr/>
        </p:nvSpPr>
        <p:spPr bwMode="auto">
          <a:xfrm>
            <a:off x="4188178" y="3290847"/>
            <a:ext cx="1298753" cy="430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Ergebnis</a:t>
            </a:r>
          </a:p>
        </p:txBody>
      </p:sp>
      <p:sp>
        <p:nvSpPr>
          <p:cNvPr id="6" name="Rechteck 5"/>
          <p:cNvSpPr/>
          <p:nvPr/>
        </p:nvSpPr>
        <p:spPr bwMode="auto">
          <a:xfrm>
            <a:off x="4517594" y="3706357"/>
            <a:ext cx="639919" cy="430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Ziel</a:t>
            </a:r>
          </a:p>
        </p:txBody>
      </p:sp>
      <p:cxnSp>
        <p:nvCxnSpPr>
          <p:cNvPr id="8" name="Gerader Verbinder 7"/>
          <p:cNvCxnSpPr/>
          <p:nvPr/>
        </p:nvCxnSpPr>
        <p:spPr bwMode="auto">
          <a:xfrm flipV="1">
            <a:off x="4188178" y="3714045"/>
            <a:ext cx="1298753" cy="0"/>
          </a:xfrm>
          <a:prstGeom prst="line">
            <a:avLst/>
          </a:prstGeom>
          <a:solidFill>
            <a:srgbClr val="033D5D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feld 8"/>
          <p:cNvSpPr txBox="1"/>
          <p:nvPr/>
        </p:nvSpPr>
        <p:spPr>
          <a:xfrm>
            <a:off x="869245" y="5791284"/>
            <a:ext cx="20432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u="none" dirty="0">
                <a:solidFill>
                  <a:schemeClr val="tx2"/>
                </a:solidFill>
              </a:rPr>
              <a:t>Quelle: Wikipedia</a:t>
            </a:r>
          </a:p>
        </p:txBody>
      </p:sp>
    </p:spTree>
    <p:extLst>
      <p:ext uri="{BB962C8B-B14F-4D97-AF65-F5344CB8AC3E}">
        <p14:creationId xmlns:p14="http://schemas.microsoft.com/office/powerpoint/2010/main" val="4065599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Wirtschaftlichkeit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4213" y="1870075"/>
            <a:ext cx="8674276" cy="4175125"/>
          </a:xfrm>
        </p:spPr>
        <p:txBody>
          <a:bodyPr/>
          <a:lstStyle/>
          <a:p>
            <a:r>
              <a:rPr lang="de-DE" sz="2000" dirty="0">
                <a:solidFill>
                  <a:schemeClr val="tx2"/>
                </a:solidFill>
              </a:rPr>
              <a:t>Effizienz ist ein Maß für die Wirtschaftlichkeit ( Kosten-Nutzen-Relation</a:t>
            </a:r>
            <a:r>
              <a:rPr lang="de-DE" dirty="0">
                <a:solidFill>
                  <a:schemeClr val="tx2"/>
                </a:solidFill>
              </a:rPr>
              <a:t>)</a:t>
            </a:r>
          </a:p>
          <a:p>
            <a:endParaRPr lang="de-DE" dirty="0"/>
          </a:p>
          <a:p>
            <a:r>
              <a:rPr lang="de-DE" dirty="0"/>
              <a:t>              </a:t>
            </a:r>
          </a:p>
          <a:p>
            <a:r>
              <a:rPr lang="de-DE" dirty="0"/>
              <a:t>                              </a:t>
            </a:r>
            <a:r>
              <a:rPr lang="de-DE" dirty="0">
                <a:solidFill>
                  <a:schemeClr val="tx2"/>
                </a:solidFill>
              </a:rPr>
              <a:t>Effizienz  =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4730044" y="3268269"/>
            <a:ext cx="1298753" cy="430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Ergebnis</a:t>
            </a:r>
          </a:p>
        </p:txBody>
      </p:sp>
      <p:sp>
        <p:nvSpPr>
          <p:cNvPr id="5" name="Rechteck 4"/>
          <p:cNvSpPr/>
          <p:nvPr/>
        </p:nvSpPr>
        <p:spPr bwMode="auto">
          <a:xfrm>
            <a:off x="4730044" y="3683779"/>
            <a:ext cx="1659467" cy="430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u="none" dirty="0">
                <a:solidFill>
                  <a:schemeClr val="tx2"/>
                </a:solidFill>
              </a:rPr>
              <a:t>Aufwand</a:t>
            </a:r>
            <a:endParaRPr kumimoji="0" lang="de-DE" sz="22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" name="Gerader Verbinder 5"/>
          <p:cNvCxnSpPr/>
          <p:nvPr/>
        </p:nvCxnSpPr>
        <p:spPr bwMode="auto">
          <a:xfrm flipV="1">
            <a:off x="4730044" y="3691467"/>
            <a:ext cx="1298753" cy="0"/>
          </a:xfrm>
          <a:prstGeom prst="line">
            <a:avLst/>
          </a:prstGeom>
          <a:solidFill>
            <a:srgbClr val="033D5D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feld 6"/>
          <p:cNvSpPr txBox="1"/>
          <p:nvPr/>
        </p:nvSpPr>
        <p:spPr>
          <a:xfrm>
            <a:off x="682625" y="5791284"/>
            <a:ext cx="22126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u="none" dirty="0">
                <a:solidFill>
                  <a:schemeClr val="tx2"/>
                </a:solidFill>
              </a:rPr>
              <a:t>Quelle: Wikipedia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35378" y="5019084"/>
            <a:ext cx="75635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none" dirty="0">
                <a:solidFill>
                  <a:srgbClr val="033D5D"/>
                </a:solidFill>
              </a:rPr>
              <a:t>               Daher muss der Aufwand bestimmt werden.</a:t>
            </a:r>
            <a:endParaRPr lang="de-DE" u="none" dirty="0"/>
          </a:p>
        </p:txBody>
      </p:sp>
    </p:spTree>
    <p:extLst>
      <p:ext uri="{BB962C8B-B14F-4D97-AF65-F5344CB8AC3E}">
        <p14:creationId xmlns:p14="http://schemas.microsoft.com/office/powerpoint/2010/main" val="369419893"/>
      </p:ext>
    </p:extLst>
  </p:cSld>
  <p:clrMapOvr>
    <a:masterClrMapping/>
  </p:clrMapOvr>
</p:sld>
</file>

<file path=ppt/theme/theme1.xml><?xml version="1.0" encoding="utf-8"?>
<a:theme xmlns:a="http://schemas.openxmlformats.org/drawingml/2006/main" name="Konzernlayout_PowerPoint_20050812">
  <a:themeElements>
    <a:clrScheme name="Konzernlayout_PowerPoint_20050812 1">
      <a:dk1>
        <a:srgbClr val="000000"/>
      </a:dk1>
      <a:lt1>
        <a:srgbClr val="FFFFFF"/>
      </a:lt1>
      <a:dk2>
        <a:srgbClr val="033D5D"/>
      </a:dk2>
      <a:lt2>
        <a:srgbClr val="B4B6B1"/>
      </a:lt2>
      <a:accent1>
        <a:srgbClr val="E07E00"/>
      </a:accent1>
      <a:accent2>
        <a:srgbClr val="D20F2B"/>
      </a:accent2>
      <a:accent3>
        <a:srgbClr val="FFFFFF"/>
      </a:accent3>
      <a:accent4>
        <a:srgbClr val="000000"/>
      </a:accent4>
      <a:accent5>
        <a:srgbClr val="EDC0AA"/>
      </a:accent5>
      <a:accent6>
        <a:srgbClr val="BE0C26"/>
      </a:accent6>
      <a:hlink>
        <a:srgbClr val="558A17"/>
      </a:hlink>
      <a:folHlink>
        <a:srgbClr val="688B9E"/>
      </a:folHlink>
    </a:clrScheme>
    <a:fontScheme name="Konzernlayout_PowerPoint_2005081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33D5D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5875" cap="flat" cmpd="sng" algn="ctr">
              <a:solidFill>
                <a:srgbClr val="033D5D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2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33D5D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5875" cap="flat" cmpd="sng" algn="ctr">
              <a:solidFill>
                <a:srgbClr val="033D5D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2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Konzernlayout_PowerPoint_20050812 1">
        <a:dk1>
          <a:srgbClr val="000000"/>
        </a:dk1>
        <a:lt1>
          <a:srgbClr val="FFFFFF"/>
        </a:lt1>
        <a:dk2>
          <a:srgbClr val="033D5D"/>
        </a:dk2>
        <a:lt2>
          <a:srgbClr val="B4B6B1"/>
        </a:lt2>
        <a:accent1>
          <a:srgbClr val="E07E00"/>
        </a:accent1>
        <a:accent2>
          <a:srgbClr val="D20F2B"/>
        </a:accent2>
        <a:accent3>
          <a:srgbClr val="FFFFFF"/>
        </a:accent3>
        <a:accent4>
          <a:srgbClr val="000000"/>
        </a:accent4>
        <a:accent5>
          <a:srgbClr val="EDC0AA"/>
        </a:accent5>
        <a:accent6>
          <a:srgbClr val="BE0C26"/>
        </a:accent6>
        <a:hlink>
          <a:srgbClr val="558A17"/>
        </a:hlink>
        <a:folHlink>
          <a:srgbClr val="688B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nzernlayout_PowerPoint_20050812 2">
        <a:dk1>
          <a:srgbClr val="000000"/>
        </a:dk1>
        <a:lt1>
          <a:srgbClr val="FFFFFF"/>
        </a:lt1>
        <a:dk2>
          <a:srgbClr val="033D5D"/>
        </a:dk2>
        <a:lt2>
          <a:srgbClr val="B4B6B1"/>
        </a:lt2>
        <a:accent1>
          <a:srgbClr val="F3CC99"/>
        </a:accent1>
        <a:accent2>
          <a:srgbClr val="E46F80"/>
        </a:accent2>
        <a:accent3>
          <a:srgbClr val="FFFFFF"/>
        </a:accent3>
        <a:accent4>
          <a:srgbClr val="000000"/>
        </a:accent4>
        <a:accent5>
          <a:srgbClr val="F8E2CA"/>
        </a:accent5>
        <a:accent6>
          <a:srgbClr val="CF6473"/>
        </a:accent6>
        <a:hlink>
          <a:srgbClr val="BBD1A2"/>
        </a:hlink>
        <a:folHlink>
          <a:srgbClr val="9FC9E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nzernlayout_PowerPoint_20050812 3">
        <a:dk1>
          <a:srgbClr val="000000"/>
        </a:dk1>
        <a:lt1>
          <a:srgbClr val="FFFFFF"/>
        </a:lt1>
        <a:dk2>
          <a:srgbClr val="033D5D"/>
        </a:dk2>
        <a:lt2>
          <a:srgbClr val="B4B6B1"/>
        </a:lt2>
        <a:accent1>
          <a:srgbClr val="86AFB1"/>
        </a:accent1>
        <a:accent2>
          <a:srgbClr val="D9EAF6"/>
        </a:accent2>
        <a:accent3>
          <a:srgbClr val="FFFFFF"/>
        </a:accent3>
        <a:accent4>
          <a:srgbClr val="000000"/>
        </a:accent4>
        <a:accent5>
          <a:srgbClr val="C3D4D5"/>
        </a:accent5>
        <a:accent6>
          <a:srgbClr val="C4D4DF"/>
        </a:accent6>
        <a:hlink>
          <a:srgbClr val="B4B6B1"/>
        </a:hlink>
        <a:folHlink>
          <a:srgbClr val="CFDFE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LP PowerPoint Konzernvorlage">
  <a:themeElements>
    <a:clrScheme name="Benutzerdefiniert 1">
      <a:dk1>
        <a:sysClr val="windowText" lastClr="000000"/>
      </a:dk1>
      <a:lt1>
        <a:sysClr val="window" lastClr="FFFFFF"/>
      </a:lt1>
      <a:dk2>
        <a:srgbClr val="688B9E"/>
      </a:dk2>
      <a:lt2>
        <a:srgbClr val="86AFB1"/>
      </a:lt2>
      <a:accent1>
        <a:srgbClr val="033D5D"/>
      </a:accent1>
      <a:accent2>
        <a:srgbClr val="9FC9E7"/>
      </a:accent2>
      <a:accent3>
        <a:srgbClr val="558A17"/>
      </a:accent3>
      <a:accent4>
        <a:srgbClr val="E07E00"/>
      </a:accent4>
      <a:accent5>
        <a:srgbClr val="B4B6B1"/>
      </a:accent5>
      <a:accent6>
        <a:srgbClr val="D9EAF6"/>
      </a:accent6>
      <a:hlink>
        <a:srgbClr val="558A17"/>
      </a:hlink>
      <a:folHlink>
        <a:srgbClr val="B4B6B1"/>
      </a:folHlink>
    </a:clrScheme>
    <a:fontScheme name="ML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9525">
          <a:noFill/>
        </a:ln>
      </a:spPr>
      <a:bodyPr rtlCol="0" anchor="ctr"/>
      <a:lstStyle>
        <a:defPPr>
          <a:lnSpc>
            <a:spcPct val="110000"/>
          </a:lnSpc>
          <a:defRPr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LP Konzernvorlage_4_3_Templates_2015.pptx" id="{0005ABAB-A570-4E79-9BA1-7EFC1E922AA2}" vid="{4CD72058-0CAF-4BFD-913A-66DF25B20999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MLP Dokument" ma:contentTypeID="0x010100A3720AD1765FB34E8AE49CD6F29614D900A7DA0C1B1E9AD547A212C5473A72E65A" ma:contentTypeVersion="42" ma:contentTypeDescription="Ein neues Dokument erstellen." ma:contentTypeScope="" ma:versionID="229ee52fcd1ae148d353b9424c5aabdc">
  <xsd:schema xmlns:xsd="http://www.w3.org/2001/XMLSchema" xmlns:xs="http://www.w3.org/2001/XMLSchema" xmlns:p="http://schemas.microsoft.com/office/2006/metadata/properties" xmlns:ns3="8f9f0452-d1c2-4bd9-a715-7ce76d8e2e00" targetNamespace="http://schemas.microsoft.com/office/2006/metadata/properties" ma:root="true" ma:fieldsID="5cc97606e5197ca7217d6fbe433eea04" ns3:_="">
    <xsd:import namespace="8f9f0452-d1c2-4bd9-a715-7ce76d8e2e00"/>
    <xsd:element name="properties">
      <xsd:complexType>
        <xsd:sequence>
          <xsd:element name="documentManagement">
            <xsd:complexType>
              <xsd:all>
                <xsd:element ref="ns3:_dlc_DocId" minOccurs="0"/>
                <xsd:element ref="ns3:_dlc_DocIdUrl" minOccurs="0"/>
                <xsd:element ref="ns3:_dlc_DocIdPersistId" minOccurs="0"/>
                <xsd:element ref="ns3:TaxKeywordTaxHTField" minOccurs="0"/>
                <xsd:element ref="ns3:TaxCatchAll" minOccurs="0"/>
                <xsd:element ref="ns3:TaxCatchAllLabel" minOccurs="0"/>
                <xsd:element ref="ns3:mp_SiteSourc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9f0452-d1c2-4bd9-a715-7ce76d8e2e0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  <xsd:element name="TaxKeywordTaxHTField" ma:index="11" nillable="true" ma:taxonomy="true" ma:internalName="TaxKeywordTaxHTField" ma:taxonomyFieldName="TaxKeyword" ma:displayName="Unternehmensstichwörter" ma:fieldId="{23f27201-bee3-471e-b2e7-b64fd8b7ca38}" ma:taxonomyMulti="true" ma:sspId="ecdf1bf8-95ef-4024-a00b-c34843773da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e6f0bd71-a26e-4596-ad08-2cd64062e0e4}" ma:internalName="TaxCatchAll" ma:showField="CatchAllData" ma:web="8f9f0452-d1c2-4bd9-a715-7ce76d8e2e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e6f0bd71-a26e-4596-ad08-2cd64062e0e4}" ma:internalName="TaxCatchAllLabel" ma:readOnly="true" ma:showField="CatchAllDataLabel" ma:web="8f9f0452-d1c2-4bd9-a715-7ce76d8e2e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p_SiteSource" ma:index="15" nillable="true" ma:displayName="Bereich" ma:default="Persönlich" ma:internalName="mp_SiteSourc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f9f0452-d1c2-4bd9-a715-7ce76d8e2e00">6257ZAFQEMKX-3-324</_dlc_DocId>
    <_dlc_DocIdUrl xmlns="8f9f0452-d1c2-4bd9-a715-7ce76d8e2e00">
      <Url>https://mysite.mlp.de/personal/mkersten/_layouts/15/DocIdRedir.aspx?ID=6257ZAFQEMKX-3-324</Url>
      <Description>6257ZAFQEMKX-3-324</Description>
    </_dlc_DocIdUrl>
    <TaxCatchAll xmlns="8f9f0452-d1c2-4bd9-a715-7ce76d8e2e00"/>
    <TaxKeywordTaxHTField xmlns="8f9f0452-d1c2-4bd9-a715-7ce76d8e2e00">
      <Terms xmlns="http://schemas.microsoft.com/office/infopath/2007/PartnerControls"/>
    </TaxKeywordTaxHTField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5015C1-D67F-41A7-A610-5CE9C80FF9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9f0452-d1c2-4bd9-a715-7ce76d8e2e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D80FB56-BE88-47C1-81D2-3F567DBCA3A4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C0092368-8AC9-40DA-A7F1-119B2F263337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8f9f0452-d1c2-4bd9-a715-7ce76d8e2e00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A4071E67-E9AD-4A12-9361-32EF997154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ages>2</Pages>
  <Words>1365</Words>
  <Application>Microsoft Office PowerPoint</Application>
  <PresentationFormat>A4-Papier (210 x 297 mm)</PresentationFormat>
  <Paragraphs>359</Paragraphs>
  <Slides>38</Slides>
  <Notes>15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8" baseType="lpstr">
      <vt:lpstr>MS PGothic</vt:lpstr>
      <vt:lpstr>MS PGothic</vt:lpstr>
      <vt:lpstr>Arial</vt:lpstr>
      <vt:lpstr>MLP Office</vt:lpstr>
      <vt:lpstr>Roboto</vt:lpstr>
      <vt:lpstr>Tahoma</vt:lpstr>
      <vt:lpstr>Wingdings</vt:lpstr>
      <vt:lpstr>Konzernlayout_PowerPoint_20050812</vt:lpstr>
      <vt:lpstr>MLP PowerPoint Konzernvorlage</vt:lpstr>
      <vt:lpstr>Folie</vt:lpstr>
      <vt:lpstr>Wirtschaftliches Führen einer Hausarztpraxis </vt:lpstr>
      <vt:lpstr>Ihr Referent</vt:lpstr>
      <vt:lpstr>Die MLP Gruppe</vt:lpstr>
      <vt:lpstr>Agenda …</vt:lpstr>
      <vt:lpstr>Praxismanagement</vt:lpstr>
      <vt:lpstr>Komplexität kennzeichnet das Aufgabenfeld eines erfolgreichen Unternehmers</vt:lpstr>
      <vt:lpstr>Wirtschaftlichkeit</vt:lpstr>
      <vt:lpstr>Wirtschaftlichkeit</vt:lpstr>
      <vt:lpstr>Wirtschaftlichkeit</vt:lpstr>
      <vt:lpstr>Wirtschaftlichkeit</vt:lpstr>
      <vt:lpstr>Wirtschaftlichkeit </vt:lpstr>
      <vt:lpstr>Wirtschaftlichkeit</vt:lpstr>
      <vt:lpstr>Die Wirtschaftlichkeit aus Ihrer Sicht</vt:lpstr>
      <vt:lpstr>Wirtschaftlichkeit</vt:lpstr>
      <vt:lpstr>Persönliche Erwartungen definieren</vt:lpstr>
      <vt:lpstr>Die Hausarztpraxis in Sachsen-Anhalt</vt:lpstr>
      <vt:lpstr>Investitionsplanung</vt:lpstr>
      <vt:lpstr>Exkurs Afa</vt:lpstr>
      <vt:lpstr>Exkurs Praxisfinanzierung</vt:lpstr>
      <vt:lpstr>Exkurs Praxisfinanzierung</vt:lpstr>
      <vt:lpstr>Exkurs Praxisfinanzierung</vt:lpstr>
      <vt:lpstr>Die Quadratur des Kreises</vt:lpstr>
      <vt:lpstr>Kennziffern der Hausarztpraxis</vt:lpstr>
      <vt:lpstr>Kennziffern der Hausarztpraxis</vt:lpstr>
      <vt:lpstr>Kennziffern der Hausarztpraxis</vt:lpstr>
      <vt:lpstr>Absicherung der Praxis</vt:lpstr>
      <vt:lpstr>Privates Risikomanagement </vt:lpstr>
      <vt:lpstr>Absicherung des Praxisinhabers</vt:lpstr>
      <vt:lpstr>Ihr Weg in die eigene Praxis – Gründungsphase</vt:lpstr>
      <vt:lpstr>Exkurs: Steuerrücklagen</vt:lpstr>
      <vt:lpstr>Ihre Leistungen richtig Abrechnen</vt:lpstr>
      <vt:lpstr>Der Arztberuf im Kontext der aktuellen Anforderungen…</vt:lpstr>
      <vt:lpstr>Klarheit als Schlüssel für die erfolgreiche Umsetzung</vt:lpstr>
      <vt:lpstr>Maßnahmenplanung </vt:lpstr>
      <vt:lpstr>Management </vt:lpstr>
      <vt:lpstr>Zusammenfassung</vt:lpstr>
      <vt:lpstr>Sie müssen sich nicht um alles kümmern!</vt:lpstr>
      <vt:lpstr>Vielen Dank!</vt:lpstr>
    </vt:vector>
  </TitlesOfParts>
  <Manager>Reinhard Reuhl</Manager>
  <Company>MLP Finanzdienstleistungen AG - Mediziner Kompetenzzentrum Aschaffenburg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Präsentationsfolien</dc:title>
  <dc:subject/>
  <dc:creator>Reinhard Reuhl i.V. mit CCMed</dc:creator>
  <cp:keywords/>
  <dc:description/>
  <cp:lastModifiedBy>Katrin Mensing</cp:lastModifiedBy>
  <cp:revision>571</cp:revision>
  <cp:lastPrinted>2019-03-15T16:51:25Z</cp:lastPrinted>
  <dcterms:created xsi:type="dcterms:W3CDTF">2005-08-02T07:31:25Z</dcterms:created>
  <dcterms:modified xsi:type="dcterms:W3CDTF">2021-09-22T06:27:54Z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0x010100A3720AD1765FB34E8AE49CD6F29614D900A7DA0C1B1E9AD547A212C5473A72E65A</vt:lpwstr>
  </property>
  <property fmtid="{D5CDD505-2E9C-101B-9397-08002B2CF9AE}" pid="3" name="IsMyDocuments">
    <vt:bool>true</vt:bool>
  </property>
  <property fmtid="{D5CDD505-2E9C-101B-9397-08002B2CF9AE}" pid="4" name="TaxKeyword">
    <vt:lpwstr/>
  </property>
  <property fmtid="{D5CDD505-2E9C-101B-9397-08002B2CF9AE}" pid="5" name="_dlc_DocIdItemGuid">
    <vt:lpwstr>35ecceeb-31aa-4294-af7a-6fe6b0ee5589</vt:lpwstr>
  </property>
</Properties>
</file>