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84" r:id="rId2"/>
    <p:sldMasterId id="2147483697" r:id="rId3"/>
  </p:sldMasterIdLst>
  <p:notesMasterIdLst>
    <p:notesMasterId r:id="rId22"/>
  </p:notesMasterIdLst>
  <p:handoutMasterIdLst>
    <p:handoutMasterId r:id="rId23"/>
  </p:handoutMasterIdLst>
  <p:sldIdLst>
    <p:sldId id="278" r:id="rId4"/>
    <p:sldId id="284" r:id="rId5"/>
    <p:sldId id="318" r:id="rId6"/>
    <p:sldId id="322" r:id="rId7"/>
    <p:sldId id="320" r:id="rId8"/>
    <p:sldId id="319" r:id="rId9"/>
    <p:sldId id="323" r:id="rId10"/>
    <p:sldId id="324" r:id="rId11"/>
    <p:sldId id="331" r:id="rId12"/>
    <p:sldId id="325" r:id="rId13"/>
    <p:sldId id="326" r:id="rId14"/>
    <p:sldId id="327" r:id="rId15"/>
    <p:sldId id="328" r:id="rId16"/>
    <p:sldId id="330" r:id="rId17"/>
    <p:sldId id="332" r:id="rId18"/>
    <p:sldId id="333" r:id="rId19"/>
    <p:sldId id="334" r:id="rId20"/>
    <p:sldId id="321" r:id="rId21"/>
  </p:sldIdLst>
  <p:sldSz cx="9144000" cy="6858000" type="screen4x3"/>
  <p:notesSz cx="6794500" cy="99822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61" userDrawn="1">
          <p15:clr>
            <a:srgbClr val="A4A3A4"/>
          </p15:clr>
        </p15:guide>
        <p15:guide id="2" pos="2139" userDrawn="1">
          <p15:clr>
            <a:srgbClr val="A4A3A4"/>
          </p15:clr>
        </p15:guide>
        <p15:guide id="3" orient="horz" pos="3143" userDrawn="1">
          <p15:clr>
            <a:srgbClr val="A4A3A4"/>
          </p15:clr>
        </p15:guide>
        <p15:guide id="4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9756" autoAdjust="0"/>
  </p:normalViewPr>
  <p:slideViewPr>
    <p:cSldViewPr showGuides="1">
      <p:cViewPr varScale="1">
        <p:scale>
          <a:sx n="68" d="100"/>
          <a:sy n="68" d="100"/>
        </p:scale>
        <p:origin x="1264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896" y="-96"/>
      </p:cViewPr>
      <p:guideLst>
        <p:guide orient="horz" pos="3161"/>
        <p:guide pos="2139"/>
        <p:guide orient="horz" pos="3143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646" y="0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D14A3-EDAD-46B4-B859-50C918E5405A}" type="datetimeFigureOut">
              <a:rPr lang="de-DE" smtClean="0"/>
              <a:t>22.09.2021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481357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646" y="9481357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7475C-4070-461A-A63F-2F63845E5C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0632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6" y="0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1BB63C-FD8E-42AA-AC49-A5BA61FD1B3F}" type="datetimeFigureOut">
              <a:rPr lang="de-DE" smtClean="0"/>
              <a:t>22.09.2021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49300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41545"/>
            <a:ext cx="5435600" cy="44919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81357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6" y="9481357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FA9BF-671F-41CC-BE1D-BE033F04C9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14166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FA9BF-671F-41CC-BE1D-BE033F04C9FD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1236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FA9BF-671F-41CC-BE1D-BE033F04C9FD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75316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FA9BF-671F-41CC-BE1D-BE033F04C9FD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56921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FA9BF-671F-41CC-BE1D-BE033F04C9FD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08819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FA9BF-671F-41CC-BE1D-BE033F04C9FD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95524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FA9BF-671F-41CC-BE1D-BE033F04C9FD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8352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FA9BF-671F-41CC-BE1D-BE033F04C9FD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43510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FA9BF-671F-41CC-BE1D-BE033F04C9FD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7107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FA9BF-671F-41CC-BE1D-BE033F04C9F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3959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FA9BF-671F-41CC-BE1D-BE033F04C9FD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0713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FA9BF-671F-41CC-BE1D-BE033F04C9FD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9864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FA9BF-671F-41CC-BE1D-BE033F04C9FD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6962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FA9BF-671F-41CC-BE1D-BE033F04C9FD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1540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FA9BF-671F-41CC-BE1D-BE033F04C9FD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7645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FA9BF-671F-41CC-BE1D-BE033F04C9FD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87273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FA9BF-671F-41CC-BE1D-BE033F04C9FD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3209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AA7B7-DFD6-4162-B848-170267EEAB38}" type="datetime1">
              <a:rPr lang="de-DE" smtClean="0"/>
              <a:t>22.09.2021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KOMPETENZ.PRAXIS.ZUKUNFT.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A873C-EBD3-4EE9-8EC6-636A79C78A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5897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1A3A-5DB2-4E7B-8DC7-51CD0D7B459A}" type="datetime1">
              <a:rPr lang="de-DE" smtClean="0"/>
              <a:t>22.09.2021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KOMPETENZ.PRAXIS.ZUKUNFT.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A873C-EBD3-4EE9-8EC6-636A79C78A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4427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27033-C045-4075-934A-18FD07CA91AF}" type="datetime1">
              <a:rPr lang="de-DE" smtClean="0"/>
              <a:t>22.09.2021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KOMPETENZ.PRAXIS.ZUKUNFT.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A873C-EBD3-4EE9-8EC6-636A79C78A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2931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F72B1-63E0-40E1-B24D-1506492B38CD}" type="datetime1">
              <a:rPr lang="de-DE" smtClean="0"/>
              <a:t>22.09.2021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KOMPETENZ.PRAXIS.ZUKUNFT.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2812-5B01-4C21-B2E4-0A605548DC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5019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A219C-0691-4518-85A6-443B7CD1CCA8}" type="datetime1">
              <a:rPr lang="de-DE" smtClean="0"/>
              <a:t>22.09.2021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KOMPETENZ.PRAXIS.ZUKUNFT.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2812-5B01-4C21-B2E4-0A605548DC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8626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9146-36A3-48A9-9BDA-739B85540656}" type="datetime1">
              <a:rPr lang="de-DE" smtClean="0"/>
              <a:t>22.09.2021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KOMPETENZ.PRAXIS.ZUKUNFT.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2812-5B01-4C21-B2E4-0A605548DC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3979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4954-E27D-42F4-BF6B-DD28FE280E71}" type="datetime1">
              <a:rPr lang="de-DE" smtClean="0"/>
              <a:t>22.09.2021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KOMPETENZ.PRAXIS.ZUKUNFT.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2812-5B01-4C21-B2E4-0A605548DC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4828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45B5F-A1EE-40EE-8FED-58211867BDD2}" type="datetime1">
              <a:rPr lang="de-DE" smtClean="0"/>
              <a:t>22.09.2021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KOMPETENZ.PRAXIS.ZUKUNFT.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2812-5B01-4C21-B2E4-0A605548DC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9777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AE008-A0F4-4125-B29D-160BB8FB38BB}" type="datetime1">
              <a:rPr lang="de-DE" smtClean="0"/>
              <a:t>22.09.2021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KOMPETENZ.PRAXIS.ZUKUNFT.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2812-5B01-4C21-B2E4-0A605548DC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1300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8374-8F8E-4D03-A35F-33661143FE39}" type="datetime1">
              <a:rPr lang="de-DE" smtClean="0"/>
              <a:t>22.09.2021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KOMPETENZ.PRAXIS.ZUKUNFT.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2812-5B01-4C21-B2E4-0A605548DC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84456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2157E-C231-4089-ABFB-99AAE4BDBD6B}" type="datetime1">
              <a:rPr lang="de-DE" smtClean="0"/>
              <a:t>22.09.2021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KOMPETENZ.PRAXIS.ZUKUNFT.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2812-5B01-4C21-B2E4-0A605548DC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0039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1B60F-57E9-486B-B33E-48B08E0592A5}" type="datetime1">
              <a:rPr lang="de-DE" smtClean="0"/>
              <a:t>22.09.2021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KOMPETENZ.PRAXIS.ZUKUNFT.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A873C-EBD3-4EE9-8EC6-636A79C78A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22183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6225D-3443-439A-B9BB-CBC880E7CCC7}" type="datetime1">
              <a:rPr lang="de-DE" smtClean="0"/>
              <a:t>22.09.2021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KOMPETENZ.PRAXIS.ZUKUNFT.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2812-5B01-4C21-B2E4-0A605548DC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20125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EC259-3AB1-4CC2-A3B9-E991EB407B97}" type="datetime1">
              <a:rPr lang="de-DE" smtClean="0"/>
              <a:t>22.09.2021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KOMPETENZ.PRAXIS.ZUKUNFT.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2812-5B01-4C21-B2E4-0A605548DC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0296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E43E-151C-464A-B6B2-F539F49EC975}" type="datetime1">
              <a:rPr lang="de-DE" smtClean="0"/>
              <a:t>22.09.2021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KOMPETENZ.PRAXIS.ZUKUNFT.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2812-5B01-4C21-B2E4-0A605548DC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39732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A9CD2-B2AC-488A-8A86-66EF75C629EB}" type="datetime1">
              <a:rPr lang="de-DE" smtClean="0"/>
              <a:t>22.09.2021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KOMPETENZ.PRAXIS.ZUKUNFT.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2812-5B01-4C21-B2E4-0A605548DC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74028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CA87-B9D5-426C-9577-0D602DF5CB76}" type="datetime1">
              <a:rPr lang="de-DE" smtClean="0"/>
              <a:t>22.09.2021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KOMPETENZ.PRAXIS.ZUKUNFT.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770E-923E-4EE8-89B9-6A40D375CE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47118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2DAFF-1BA4-46D2-8C47-7A8CD0B58896}" type="datetime1">
              <a:rPr lang="de-DE" smtClean="0"/>
              <a:t>22.09.2021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KOMPETENZ.PRAXIS.ZUKUNFT.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770E-923E-4EE8-89B9-6A40D375CE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55685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B9BA6-CABE-47B4-9D10-39BAB1EFBADB}" type="datetime1">
              <a:rPr lang="de-DE" smtClean="0"/>
              <a:t>22.09.2021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KOMPETENZ.PRAXIS.ZUKUNFT.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770E-923E-4EE8-89B9-6A40D375CE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95103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B1BD9-1D1A-48CA-BC69-353A5406E419}" type="datetime1">
              <a:rPr lang="de-DE" smtClean="0"/>
              <a:t>22.09.2021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KOMPETENZ.PRAXIS.ZUKUNFT.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770E-923E-4EE8-89B9-6A40D375CE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76342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EAD9-1D3B-4DFA-868C-B6036F9C832A}" type="datetime1">
              <a:rPr lang="de-DE" smtClean="0"/>
              <a:t>22.09.2021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KOMPETENZ.PRAXIS.ZUKUNFT.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770E-923E-4EE8-89B9-6A40D375CE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12311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C0B7D-5237-4E6F-8962-6EF0BBD7A9EB}" type="datetime1">
              <a:rPr lang="de-DE" smtClean="0"/>
              <a:t>22.09.2021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KOMPETENZ.PRAXIS.ZUKUNFT.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770E-923E-4EE8-89B9-6A40D375CE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919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E0DF5-DA38-4274-A9BA-D31CAB8C35CD}" type="datetime1">
              <a:rPr lang="de-DE" smtClean="0"/>
              <a:t>22.09.2021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KOMPETENZ.PRAXIS.ZUKUNFT.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A873C-EBD3-4EE9-8EC6-636A79C78A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0012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2F123-787B-4FC0-9A85-FAA67FDA4C6A}" type="datetime1">
              <a:rPr lang="de-DE" smtClean="0"/>
              <a:t>22.09.2021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KOMPETENZ.PRAXIS.ZUKUNFT.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770E-923E-4EE8-89B9-6A40D375CE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4614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730DF-AD86-4147-9A8B-DEB76E31DE2A}" type="datetime1">
              <a:rPr lang="de-DE" smtClean="0"/>
              <a:t>22.09.2021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KOMPETENZ.PRAXIS.ZUKUNFT.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770E-923E-4EE8-89B9-6A40D375CE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81638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15F8-85E5-4463-BDE6-5EFC9A57CE95}" type="datetime1">
              <a:rPr lang="de-DE" smtClean="0"/>
              <a:t>22.09.2021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KOMPETENZ.PRAXIS.ZUKUNFT.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770E-923E-4EE8-89B9-6A40D375CE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9287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2E369-28D6-41A3-8142-51D703C000C7}" type="datetime1">
              <a:rPr lang="de-DE" smtClean="0"/>
              <a:t>22.09.2021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KOMPETENZ.PRAXIS.ZUKUNFT.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770E-923E-4EE8-89B9-6A40D375CE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77662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A8C0E-B972-4F48-AEEC-C960659F1DD7}" type="datetime1">
              <a:rPr lang="de-DE" smtClean="0"/>
              <a:t>22.09.2021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KOMPETENZ.PRAXIS.ZUKUNFT.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770E-923E-4EE8-89B9-6A40D375CE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0208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2D8D8-37BF-47D8-AABF-048C5679704B}" type="datetime1">
              <a:rPr lang="de-DE" smtClean="0"/>
              <a:t>22.09.2021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KOMPETENZ.PRAXIS.ZUKUNFT.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A873C-EBD3-4EE9-8EC6-636A79C78A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031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89C8-08FD-4F13-99D3-50CE64B92972}" type="datetime1">
              <a:rPr lang="de-DE" smtClean="0"/>
              <a:t>22.09.2021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KOMPETENZ.PRAXIS.ZUKUNFT.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A873C-EBD3-4EE9-8EC6-636A79C78A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106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64C7-E0BE-4C2D-BA4C-32E87252061A}" type="datetime1">
              <a:rPr lang="de-DE" smtClean="0"/>
              <a:t>22.09.2021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KOMPETENZ.PRAXIS.ZUKUNFT.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A873C-EBD3-4EE9-8EC6-636A79C78A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7435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5F1B-6F6B-46A2-83FD-2B91721140B3}" type="datetime1">
              <a:rPr lang="de-DE" smtClean="0"/>
              <a:t>22.09.2021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KOMPETENZ.PRAXIS.ZUKUNFT.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A873C-EBD3-4EE9-8EC6-636A79C78A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9107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4FF46-0C2F-47CE-840F-F9918E214D10}" type="datetime1">
              <a:rPr lang="de-DE" smtClean="0"/>
              <a:t>22.09.2021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KOMPETENZ.PRAXIS.ZUKUNFT.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A873C-EBD3-4EE9-8EC6-636A79C78A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9208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52713-6BEB-4EE6-B76E-9ECF721B318A}" type="datetime1">
              <a:rPr lang="de-DE" smtClean="0"/>
              <a:t>22.09.2021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KOMPETENZ.PRAXIS.ZUKUNFT.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A873C-EBD3-4EE9-8EC6-636A79C78A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9710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59606-9300-47C5-831F-51ACB1B2DEEF}" type="datetime1">
              <a:rPr lang="de-DE" smtClean="0"/>
              <a:t>22.09.2021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KOMPETENZ.PRAXIS.ZUKUNFT.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A873C-EBD3-4EE9-8EC6-636A79C78A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1902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FC7DD-9DAD-4E0A-9AB9-BF57FAD33AD1}" type="datetime1">
              <a:rPr lang="de-DE" smtClean="0"/>
              <a:t>22.09.2021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KOMPETENZ.PRAXIS.ZUKUNFT.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62812-5B01-4C21-B2E4-0A605548DC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0571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65810-5B51-4162-AA6D-B9725874BE6A}" type="datetime1">
              <a:rPr lang="de-DE" smtClean="0"/>
              <a:t>22.09.2021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KOMPETENZ.PRAXIS.ZUKUNFT.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6770E-923E-4EE8-89B9-6A40D375CE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1851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Relationship Id="rId5" Type="http://schemas.openxmlformats.org/officeDocument/2006/relationships/hyperlink" Target="https://www.rki.de/DE/Content/Infekt/EpidBull/Archiv/2018/Ausgaben/50_18.html;jsessionid=DAFC833E7F9151B1DAAF90A38E9F90F9.internet122" TargetMode="Externa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.png"/><Relationship Id="rId5" Type="http://schemas.openxmlformats.org/officeDocument/2006/relationships/hyperlink" Target="https://www.rki.de/DE/Content/Infekt/EpidBull/Archiv/2018/Ausgaben/50_18.html;jsessionid=DAFC833E7F9151B1DAAF90A38E9F90F9.internet122" TargetMode="Externa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ringermedizin.de/thoraxschmerzen/mit-thoraxschmerz-zum-hausarzt-was-dahinter-steckt/15304488?searchResult=8.thoraxschmerz&amp;searchBackButton=true&amp;fulltextView=true#CR1_source_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www.rki.de/DE/Content/Infekt/EpidBull/Archiv/2018/Ausgaben/50_18.html;jsessionid=DAFC833E7F9151B1DAAF90A38E9F90F9.internet122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2" t="-1" r="-70" b="-1"/>
          <a:stretch/>
        </p:blipFill>
        <p:spPr>
          <a:xfrm>
            <a:off x="-3984" y="-10983"/>
            <a:ext cx="9144001" cy="686898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274497"/>
            <a:ext cx="9150971" cy="1610887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267744" y="1700808"/>
            <a:ext cx="6624736" cy="5040560"/>
          </a:xfrm>
        </p:spPr>
        <p:txBody>
          <a:bodyPr>
            <a:noAutofit/>
          </a:bodyPr>
          <a:lstStyle/>
          <a:p>
            <a:pPr algn="r"/>
            <a:r>
              <a:rPr lang="de-DE" dirty="0">
                <a:solidFill>
                  <a:schemeClr val="tx1"/>
                </a:solidFill>
              </a:rPr>
              <a:t>Brustschmerz Teil 2</a:t>
            </a:r>
          </a:p>
          <a:p>
            <a:pPr algn="r"/>
            <a:endParaRPr lang="en-US" dirty="0">
              <a:solidFill>
                <a:schemeClr val="tx1"/>
              </a:solidFill>
            </a:endParaRPr>
          </a:p>
          <a:p>
            <a:pPr algn="r"/>
            <a:r>
              <a:rPr lang="en-US" dirty="0">
                <a:solidFill>
                  <a:schemeClr val="tx1"/>
                </a:solidFill>
              </a:rPr>
              <a:t>KOMPAS</a:t>
            </a:r>
            <a:endParaRPr lang="de-DE" dirty="0">
              <a:solidFill>
                <a:schemeClr val="tx1"/>
              </a:solidFill>
            </a:endParaRPr>
          </a:p>
          <a:p>
            <a:pPr algn="r"/>
            <a:endParaRPr lang="en-US" sz="2400" dirty="0">
              <a:solidFill>
                <a:schemeClr val="tx1"/>
              </a:solidFill>
            </a:endParaRPr>
          </a:p>
          <a:p>
            <a:pPr algn="r"/>
            <a:r>
              <a:rPr lang="en-US" sz="2400" b="1" dirty="0">
                <a:solidFill>
                  <a:schemeClr val="tx1"/>
                </a:solidFill>
              </a:rPr>
              <a:t>Freitag, 17.09.2021</a:t>
            </a:r>
          </a:p>
          <a:p>
            <a:pPr algn="r"/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27222"/>
            <a:ext cx="2160239" cy="640202"/>
          </a:xfrm>
          <a:prstGeom prst="rect">
            <a:avLst/>
          </a:prstGeom>
        </p:spPr>
      </p:pic>
      <p:sp>
        <p:nvSpPr>
          <p:cNvPr id="2" name="AutoShape 2" descr="980 Herz kostenlose clipart | Public Domain Vektor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" name="AutoShape 4" descr="980 Herz kostenlose clipart | Public Domain Vektore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2769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6512" y="5240681"/>
            <a:ext cx="9180512" cy="1617319"/>
          </a:xfrm>
          <a:prstGeom prst="rect">
            <a:avLst/>
          </a:prstGeom>
        </p:spPr>
      </p:pic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C4F407E1-8EE8-42DD-8DF0-4B389033B2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Klinik</a:t>
            </a:r>
            <a:endParaRPr lang="de-DE" baseline="30000" dirty="0"/>
          </a:p>
          <a:p>
            <a:pPr marL="857250" lvl="2" indent="0">
              <a:buNone/>
            </a:pPr>
            <a:r>
              <a:rPr lang="de-DE" dirty="0"/>
              <a:t>Abgeschlagenheit, auch Fieber</a:t>
            </a:r>
          </a:p>
          <a:p>
            <a:pPr marL="857250" lvl="2" indent="0">
              <a:buNone/>
            </a:pPr>
            <a:r>
              <a:rPr lang="de-DE" dirty="0"/>
              <a:t>Schmerzen im Dermatom</a:t>
            </a:r>
          </a:p>
          <a:p>
            <a:pPr marL="857250" lvl="2" indent="0">
              <a:buNone/>
            </a:pPr>
            <a:r>
              <a:rPr lang="de-DE" dirty="0"/>
              <a:t>Unilaterale, </a:t>
            </a:r>
            <a:r>
              <a:rPr lang="de-DE" dirty="0" err="1"/>
              <a:t>herpetiforme</a:t>
            </a:r>
            <a:r>
              <a:rPr lang="de-DE" dirty="0"/>
              <a:t> Bläschen auf Erythem innerhalb eines Dermatoms, teils konfluierend</a:t>
            </a:r>
          </a:p>
          <a:p>
            <a:pPr marL="357188" indent="-357188"/>
            <a:r>
              <a:rPr lang="de-DE" dirty="0"/>
              <a:t>Ansteckungsfähigkeit</a:t>
            </a:r>
            <a:r>
              <a:rPr lang="de-DE" baseline="30000" dirty="0"/>
              <a:t>1</a:t>
            </a:r>
            <a:endParaRPr lang="de-DE" sz="2000" baseline="30000" dirty="0"/>
          </a:p>
          <a:p>
            <a:pPr marL="800100" lvl="2" indent="0">
              <a:buNone/>
            </a:pPr>
            <a:r>
              <a:rPr lang="de-DE" dirty="0"/>
              <a:t>5-7 Tage nach </a:t>
            </a:r>
            <a:r>
              <a:rPr lang="de-DE" dirty="0" err="1"/>
              <a:t>Exanthembeginn</a:t>
            </a:r>
            <a:endParaRPr lang="de-DE" baseline="30000" dirty="0"/>
          </a:p>
          <a:p>
            <a:pPr marL="800100" lvl="2" indent="0">
              <a:buNone/>
            </a:pPr>
            <a:r>
              <a:rPr lang="de-DE" dirty="0"/>
              <a:t>nur Bläscheninhalt infektiös, anders als bei Varizellen</a:t>
            </a:r>
          </a:p>
          <a:p>
            <a:pPr marL="800100" lvl="2" indent="0">
              <a:buNone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EF477C3-1A91-48EA-9344-DF82B3387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Herpes Zoster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457200" y="6325980"/>
            <a:ext cx="3248000" cy="412750"/>
          </a:xfrm>
        </p:spPr>
        <p:txBody>
          <a:bodyPr/>
          <a:lstStyle/>
          <a:p>
            <a:pPr algn="l"/>
            <a:r>
              <a:rPr lang="de-DE" sz="1800" dirty="0">
                <a:solidFill>
                  <a:schemeClr val="bg1"/>
                </a:solidFill>
              </a:rPr>
              <a:t>KOMPETENZ.PRAXIS.ZUKUNFT.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0D3C6C7-9030-424D-8F1D-66E099AA2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A873C-EBD3-4EE9-8EC6-636A79C78AC7}" type="slidenum">
              <a:rPr lang="de-DE" smtClean="0"/>
              <a:t>10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EA2BC17-06FB-4BE0-AC4E-EFC3AF7111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492" y="404664"/>
            <a:ext cx="2160240" cy="640203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A6D6990C-1946-4727-B271-31E64BB33C6F}"/>
              </a:ext>
            </a:extLst>
          </p:cNvPr>
          <p:cNvSpPr txBox="1"/>
          <p:nvPr/>
        </p:nvSpPr>
        <p:spPr>
          <a:xfrm rot="10800000" flipH="1" flipV="1">
            <a:off x="3923928" y="6201002"/>
            <a:ext cx="48438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1 RKI  RKI-Ratgeber Windpocken, Gürtelrose</a:t>
            </a:r>
          </a:p>
        </p:txBody>
      </p:sp>
    </p:spTree>
    <p:extLst>
      <p:ext uri="{BB962C8B-B14F-4D97-AF65-F5344CB8AC3E}">
        <p14:creationId xmlns:p14="http://schemas.microsoft.com/office/powerpoint/2010/main" val="3156753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6512" y="5240681"/>
            <a:ext cx="9180512" cy="1617319"/>
          </a:xfrm>
          <a:prstGeom prst="rect">
            <a:avLst/>
          </a:prstGeom>
        </p:spPr>
      </p:pic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C4F407E1-8EE8-42DD-8DF0-4B389033B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663" y="155859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de-DE" dirty="0"/>
              <a:t>Komplikationen</a:t>
            </a:r>
            <a:endParaRPr lang="de-DE" baseline="30000" dirty="0"/>
          </a:p>
          <a:p>
            <a:pPr marL="857250" lvl="2" indent="0">
              <a:buNone/>
            </a:pPr>
            <a:r>
              <a:rPr lang="de-DE" dirty="0"/>
              <a:t>Postherpetische Neuralgie</a:t>
            </a:r>
          </a:p>
          <a:p>
            <a:pPr marL="857250" lvl="2" indent="0">
              <a:buNone/>
            </a:pPr>
            <a:r>
              <a:rPr lang="de-DE" dirty="0"/>
              <a:t>Bakterielle Superinfektionen</a:t>
            </a:r>
            <a:r>
              <a:rPr lang="de-DE" baseline="30000" dirty="0"/>
              <a:t> 2</a:t>
            </a:r>
          </a:p>
          <a:p>
            <a:pPr marL="857250" lvl="2" indent="0">
              <a:buNone/>
            </a:pPr>
            <a:r>
              <a:rPr lang="de-DE" dirty="0"/>
              <a:t>Erhöhtes Risiko kardiovaskulärer Ereignisse (v.a. TIA, Apoplex) </a:t>
            </a:r>
            <a:r>
              <a:rPr lang="de-DE" baseline="30000" dirty="0"/>
              <a:t>1</a:t>
            </a:r>
            <a:endParaRPr lang="de-DE" dirty="0"/>
          </a:p>
          <a:p>
            <a:pPr marL="857250" lvl="2" indent="0">
              <a:buNone/>
            </a:pPr>
            <a:r>
              <a:rPr lang="de-DE" dirty="0"/>
              <a:t>VZV Vaskulitis, Erythema </a:t>
            </a:r>
            <a:r>
              <a:rPr lang="de-DE" dirty="0" err="1"/>
              <a:t>exudative</a:t>
            </a:r>
            <a:r>
              <a:rPr lang="de-DE" dirty="0"/>
              <a:t>  multiforme, postherpetische Keloide </a:t>
            </a:r>
            <a:r>
              <a:rPr lang="de-DE" baseline="30000" dirty="0"/>
              <a:t>2</a:t>
            </a:r>
          </a:p>
          <a:p>
            <a:pPr marL="357188" indent="-357188"/>
            <a:r>
              <a:rPr lang="de-DE" dirty="0"/>
              <a:t>Diagnostik</a:t>
            </a:r>
            <a:endParaRPr lang="de-DE" baseline="30000" dirty="0"/>
          </a:p>
          <a:p>
            <a:pPr marL="800100" lvl="2" indent="0">
              <a:buNone/>
            </a:pPr>
            <a:r>
              <a:rPr lang="de-DE" dirty="0"/>
              <a:t>Klinische Diagnose!!</a:t>
            </a:r>
          </a:p>
          <a:p>
            <a:pPr marL="800100" lvl="2" indent="0">
              <a:buNone/>
            </a:pPr>
            <a:r>
              <a:rPr lang="de-DE" dirty="0"/>
              <a:t>(ggf. PCR aus Bläscheninhalt)</a:t>
            </a:r>
          </a:p>
          <a:p>
            <a:pPr marL="800100" lvl="2" indent="0">
              <a:buNone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EF477C3-1A91-48EA-9344-DF82B3387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Herpes Zoster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457200" y="6325980"/>
            <a:ext cx="3248000" cy="412750"/>
          </a:xfrm>
        </p:spPr>
        <p:txBody>
          <a:bodyPr/>
          <a:lstStyle/>
          <a:p>
            <a:pPr algn="l"/>
            <a:r>
              <a:rPr lang="de-DE" sz="1800" dirty="0">
                <a:solidFill>
                  <a:schemeClr val="bg1"/>
                </a:solidFill>
              </a:rPr>
              <a:t>KOMPETENZ.PRAXIS.ZUKUNFT.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0D3C6C7-9030-424D-8F1D-66E099AA2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A873C-EBD3-4EE9-8EC6-636A79C78AC7}" type="slidenum">
              <a:rPr lang="de-DE" smtClean="0"/>
              <a:t>11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EA2BC17-06FB-4BE0-AC4E-EFC3AF7111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492" y="404664"/>
            <a:ext cx="2160240" cy="640203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A6D6990C-1946-4727-B271-31E64BB33C6F}"/>
              </a:ext>
            </a:extLst>
          </p:cNvPr>
          <p:cNvSpPr txBox="1"/>
          <p:nvPr/>
        </p:nvSpPr>
        <p:spPr>
          <a:xfrm rot="10800000" flipH="1" flipV="1">
            <a:off x="3842928" y="6075142"/>
            <a:ext cx="4843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1 </a:t>
            </a:r>
            <a:r>
              <a:rPr lang="de-DE" sz="800" dirty="0">
                <a:effectLst/>
                <a:latin typeface="Arial" panose="020B0604020202020204" pitchFamily="34" charset="0"/>
              </a:rPr>
              <a:t>Patterson BJ, et (2019) et al  Analysis </a:t>
            </a:r>
            <a:r>
              <a:rPr lang="de-DE" sz="800" dirty="0" err="1">
                <a:effectLst/>
                <a:latin typeface="Arial" panose="020B0604020202020204" pitchFamily="34" charset="0"/>
              </a:rPr>
              <a:t>of</a:t>
            </a:r>
            <a:r>
              <a:rPr lang="de-DE" sz="800" dirty="0">
                <a:effectLst/>
                <a:latin typeface="Arial" panose="020B0604020202020204" pitchFamily="34" charset="0"/>
              </a:rPr>
              <a:t> </a:t>
            </a:r>
            <a:r>
              <a:rPr lang="de-DE" sz="800" dirty="0" err="1">
                <a:effectLst/>
                <a:latin typeface="Arial" panose="020B0604020202020204" pitchFamily="34" charset="0"/>
              </a:rPr>
              <a:t>vascular</a:t>
            </a:r>
            <a:r>
              <a:rPr lang="de-DE" sz="800" dirty="0">
                <a:effectLst/>
                <a:latin typeface="Arial" panose="020B0604020202020204" pitchFamily="34" charset="0"/>
              </a:rPr>
              <a:t> </a:t>
            </a:r>
            <a:r>
              <a:rPr lang="de-DE" sz="800" dirty="0" err="1">
                <a:effectLst/>
                <a:latin typeface="Arial" panose="020B0604020202020204" pitchFamily="34" charset="0"/>
              </a:rPr>
              <a:t>event</a:t>
            </a:r>
            <a:r>
              <a:rPr lang="de-DE" sz="800" dirty="0">
                <a:effectLst/>
                <a:latin typeface="Arial" panose="020B0604020202020204" pitchFamily="34" charset="0"/>
              </a:rPr>
              <a:t> </a:t>
            </a:r>
            <a:r>
              <a:rPr lang="de-DE" sz="800" dirty="0" err="1">
                <a:effectLst/>
                <a:latin typeface="Arial" panose="020B0604020202020204" pitchFamily="34" charset="0"/>
              </a:rPr>
              <a:t>risk</a:t>
            </a:r>
            <a:r>
              <a:rPr lang="de-DE" sz="800" dirty="0">
                <a:effectLst/>
                <a:latin typeface="Arial" panose="020B0604020202020204" pitchFamily="34" charset="0"/>
              </a:rPr>
              <a:t> after </a:t>
            </a:r>
            <a:r>
              <a:rPr lang="de-DE" sz="800" dirty="0" err="1">
                <a:effectLst/>
                <a:latin typeface="Arial" panose="020B0604020202020204" pitchFamily="34" charset="0"/>
              </a:rPr>
              <a:t>herpes</a:t>
            </a:r>
            <a:r>
              <a:rPr lang="de-DE" sz="800" dirty="0">
                <a:effectLst/>
                <a:latin typeface="Arial" panose="020B0604020202020204" pitchFamily="34" charset="0"/>
              </a:rPr>
              <a:t> </a:t>
            </a:r>
            <a:r>
              <a:rPr lang="de-DE" sz="800" dirty="0" err="1">
                <a:effectLst/>
                <a:latin typeface="Arial" panose="020B0604020202020204" pitchFamily="34" charset="0"/>
              </a:rPr>
              <a:t>zoster</a:t>
            </a:r>
            <a:r>
              <a:rPr lang="de-DE" sz="800" dirty="0">
                <a:effectLst/>
                <a:latin typeface="Arial" panose="020B0604020202020204" pitchFamily="34" charset="0"/>
              </a:rPr>
              <a:t> </a:t>
            </a:r>
            <a:r>
              <a:rPr lang="de-DE" sz="800" dirty="0" err="1">
                <a:effectLst/>
                <a:latin typeface="Arial" panose="020B0604020202020204" pitchFamily="34" charset="0"/>
              </a:rPr>
              <a:t>from</a:t>
            </a:r>
            <a:r>
              <a:rPr lang="de-DE" sz="800" dirty="0">
                <a:effectLst/>
                <a:latin typeface="Arial" panose="020B0604020202020204" pitchFamily="34" charset="0"/>
              </a:rPr>
              <a:t> 2007 </a:t>
            </a:r>
            <a:r>
              <a:rPr lang="de-DE" sz="800" dirty="0" err="1">
                <a:effectLst/>
                <a:latin typeface="Arial" panose="020B0604020202020204" pitchFamily="34" charset="0"/>
              </a:rPr>
              <a:t>to</a:t>
            </a:r>
            <a:r>
              <a:rPr lang="de-DE" sz="800" dirty="0">
                <a:effectLst/>
                <a:latin typeface="Arial" panose="020B0604020202020204" pitchFamily="34" charset="0"/>
              </a:rPr>
              <a:t> 2014 US </a:t>
            </a:r>
            <a:r>
              <a:rPr lang="de-DE" sz="800" dirty="0" err="1">
                <a:effectLst/>
                <a:latin typeface="Arial" panose="020B0604020202020204" pitchFamily="34" charset="0"/>
              </a:rPr>
              <a:t>insurance</a:t>
            </a:r>
            <a:r>
              <a:rPr lang="de-DE" sz="800" dirty="0">
                <a:effectLst/>
                <a:latin typeface="Arial" panose="020B0604020202020204" pitchFamily="34" charset="0"/>
              </a:rPr>
              <a:t> </a:t>
            </a:r>
            <a:r>
              <a:rPr lang="de-DE" sz="800" dirty="0" err="1">
                <a:effectLst/>
                <a:latin typeface="Arial" panose="020B0604020202020204" pitchFamily="34" charset="0"/>
              </a:rPr>
              <a:t>claims</a:t>
            </a:r>
            <a:r>
              <a:rPr lang="de-DE" sz="800" dirty="0">
                <a:effectLst/>
                <a:latin typeface="Arial" panose="020B0604020202020204" pitchFamily="34" charset="0"/>
              </a:rPr>
              <a:t> </a:t>
            </a:r>
            <a:r>
              <a:rPr lang="de-DE" sz="800" dirty="0" err="1">
                <a:effectLst/>
                <a:latin typeface="Arial" panose="020B0604020202020204" pitchFamily="34" charset="0"/>
              </a:rPr>
              <a:t>data</a:t>
            </a:r>
            <a:r>
              <a:rPr lang="de-DE" sz="800" dirty="0">
                <a:effectLst/>
                <a:latin typeface="Arial" panose="020B0604020202020204" pitchFamily="34" charset="0"/>
              </a:rPr>
              <a:t>. Mayo </a:t>
            </a:r>
            <a:r>
              <a:rPr lang="de-DE" sz="800" dirty="0" err="1">
                <a:effectLst/>
                <a:latin typeface="Arial" panose="020B0604020202020204" pitchFamily="34" charset="0"/>
              </a:rPr>
              <a:t>Clin</a:t>
            </a:r>
            <a:r>
              <a:rPr lang="de-DE" sz="800" dirty="0">
                <a:effectLst/>
                <a:latin typeface="Arial" panose="020B0604020202020204" pitchFamily="34" charset="0"/>
              </a:rPr>
              <a:t> Proc94(5):763–775</a:t>
            </a:r>
          </a:p>
          <a:p>
            <a:pPr algn="l"/>
            <a:r>
              <a:rPr lang="de-DE" sz="800" dirty="0">
                <a:latin typeface="Arial" panose="020B0604020202020204" pitchFamily="34" charset="0"/>
              </a:rPr>
              <a:t>2 </a:t>
            </a:r>
            <a:r>
              <a:rPr lang="de-DE" sz="800" dirty="0" err="1">
                <a:latin typeface="Arial" panose="020B0604020202020204" pitchFamily="34" charset="0"/>
              </a:rPr>
              <a:t>Wollina</a:t>
            </a:r>
            <a:r>
              <a:rPr lang="de-DE" sz="800" dirty="0">
                <a:latin typeface="Arial" panose="020B0604020202020204" pitchFamily="34" charset="0"/>
              </a:rPr>
              <a:t> U, Machetanz J (2016) HZ und </a:t>
            </a:r>
            <a:r>
              <a:rPr lang="de-DE" sz="800" dirty="0" err="1">
                <a:latin typeface="Arial" panose="020B0604020202020204" pitchFamily="34" charset="0"/>
              </a:rPr>
              <a:t>postzosterische</a:t>
            </a:r>
            <a:r>
              <a:rPr lang="de-DE" sz="800" dirty="0">
                <a:latin typeface="Arial" panose="020B0604020202020204" pitchFamily="34" charset="0"/>
              </a:rPr>
              <a:t> Neuralgie. Hautarzt67:653–665</a:t>
            </a:r>
          </a:p>
        </p:txBody>
      </p:sp>
    </p:spTree>
    <p:extLst>
      <p:ext uri="{BB962C8B-B14F-4D97-AF65-F5344CB8AC3E}">
        <p14:creationId xmlns:p14="http://schemas.microsoft.com/office/powerpoint/2010/main" val="465333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6512" y="5240681"/>
            <a:ext cx="9180512" cy="1617319"/>
          </a:xfrm>
          <a:prstGeom prst="rect">
            <a:avLst/>
          </a:prstGeom>
        </p:spPr>
      </p:pic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C4F407E1-8EE8-42DD-8DF0-4B389033B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663" y="155859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de-DE" dirty="0"/>
              <a:t>Therapie</a:t>
            </a:r>
            <a:endParaRPr lang="de-DE" baseline="30000" dirty="0"/>
          </a:p>
          <a:p>
            <a:pPr marL="857250" lvl="2" indent="0">
              <a:buNone/>
            </a:pPr>
            <a:r>
              <a:rPr lang="de-DE" dirty="0"/>
              <a:t>Medikamentös antiviral </a:t>
            </a:r>
            <a:r>
              <a:rPr lang="de-DE" baseline="30000" dirty="0"/>
              <a:t>1</a:t>
            </a:r>
          </a:p>
          <a:p>
            <a:pPr marL="857250" lvl="2" indent="0">
              <a:buNone/>
            </a:pPr>
            <a:r>
              <a:rPr lang="de-DE" dirty="0"/>
              <a:t>		</a:t>
            </a:r>
            <a:r>
              <a:rPr lang="de-DE" sz="2200" dirty="0"/>
              <a:t>Aciclovir </a:t>
            </a:r>
            <a:r>
              <a:rPr lang="de-DE" sz="2200" dirty="0" err="1"/>
              <a:t>i.v.</a:t>
            </a:r>
            <a:r>
              <a:rPr lang="de-DE" sz="2200" dirty="0"/>
              <a:t>, </a:t>
            </a:r>
            <a:r>
              <a:rPr lang="de-DE" sz="2200" dirty="0" err="1"/>
              <a:t>p.o</a:t>
            </a:r>
            <a:r>
              <a:rPr lang="de-DE" sz="2200" dirty="0"/>
              <a:t>., </a:t>
            </a:r>
            <a:r>
              <a:rPr lang="de-DE" sz="2200" dirty="0" err="1"/>
              <a:t>Brivudin</a:t>
            </a:r>
            <a:r>
              <a:rPr lang="de-DE" sz="2200" dirty="0"/>
              <a:t> </a:t>
            </a:r>
            <a:r>
              <a:rPr lang="de-DE" sz="2200" dirty="0" err="1"/>
              <a:t>p.o</a:t>
            </a:r>
            <a:r>
              <a:rPr lang="de-DE" sz="2200" dirty="0"/>
              <a:t>. (Cave 5 FU), Famciclovir, Valaciclovir</a:t>
            </a:r>
            <a:endParaRPr lang="de-DE" dirty="0"/>
          </a:p>
          <a:p>
            <a:pPr marL="857250" lvl="2" indent="0">
              <a:buNone/>
            </a:pPr>
            <a:r>
              <a:rPr lang="de-DE" dirty="0"/>
              <a:t>		bezüglich Haut gleichwertig</a:t>
            </a:r>
          </a:p>
          <a:p>
            <a:pPr marL="857250" lvl="2" indent="0">
              <a:buNone/>
            </a:pPr>
            <a:r>
              <a:rPr lang="de-DE" dirty="0"/>
              <a:t>		bezüglich Schmerz Famciclovir und </a:t>
            </a:r>
            <a:r>
              <a:rPr lang="de-DE" dirty="0" err="1"/>
              <a:t>Valacilcovir</a:t>
            </a:r>
            <a:r>
              <a:rPr lang="de-DE" dirty="0"/>
              <a:t> bezüglich 		Schmerz besser als Aciclovir</a:t>
            </a:r>
          </a:p>
          <a:p>
            <a:pPr marL="857250" lvl="2" indent="0">
              <a:buNone/>
            </a:pPr>
            <a:r>
              <a:rPr lang="de-DE" dirty="0"/>
              <a:t>Medikamentöse Schmerztherapie</a:t>
            </a:r>
          </a:p>
          <a:p>
            <a:pPr marL="857250" lvl="2" indent="0">
              <a:buNone/>
            </a:pPr>
            <a:r>
              <a:rPr lang="de-DE" dirty="0"/>
              <a:t>		Analgetika</a:t>
            </a:r>
          </a:p>
          <a:p>
            <a:pPr marL="857250" lvl="2" indent="0">
              <a:buNone/>
            </a:pPr>
            <a:r>
              <a:rPr lang="de-DE" dirty="0"/>
              <a:t>		Antikonvulsiva </a:t>
            </a:r>
            <a:r>
              <a:rPr lang="de-DE" baseline="30000" dirty="0"/>
              <a:t>2</a:t>
            </a:r>
          </a:p>
          <a:p>
            <a:pPr marL="857250" lvl="2" indent="0">
              <a:buNone/>
            </a:pPr>
            <a:r>
              <a:rPr lang="de-DE" dirty="0"/>
              <a:t>			Pregabalin bis 600 mg/Tag,</a:t>
            </a:r>
          </a:p>
          <a:p>
            <a:pPr marL="857250" lvl="2" indent="0">
              <a:buNone/>
            </a:pPr>
            <a:r>
              <a:rPr lang="de-DE" dirty="0"/>
              <a:t>			Gabapentin bis 3600 mg/Tag</a:t>
            </a:r>
          </a:p>
          <a:p>
            <a:pPr marL="857250" lvl="2" indent="0">
              <a:buNone/>
            </a:pPr>
            <a:r>
              <a:rPr lang="de-DE" dirty="0"/>
              <a:t>			Cave: Dosisanpassung bei Niereninsuffizienz, </a:t>
            </a:r>
          </a:p>
          <a:p>
            <a:pPr marL="857250" lvl="2" indent="0">
              <a:buNone/>
            </a:pPr>
            <a:r>
              <a:rPr lang="de-DE" dirty="0"/>
              <a:t>			UAW: Müdigkeit, Schwindel, Übelkeit, Erbrechen</a:t>
            </a:r>
          </a:p>
          <a:p>
            <a:pPr marL="857250" lvl="2" indent="0">
              <a:buNone/>
            </a:pPr>
            <a:endParaRPr lang="de-DE" dirty="0"/>
          </a:p>
          <a:p>
            <a:pPr marL="857250" lvl="2" indent="0">
              <a:buNone/>
            </a:pPr>
            <a:r>
              <a:rPr lang="de-DE" baseline="30000" dirty="0"/>
              <a:t>2</a:t>
            </a:r>
          </a:p>
          <a:p>
            <a:pPr marL="800100" lvl="2" indent="0">
              <a:buNone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EF477C3-1A91-48EA-9344-DF82B3387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Herpes Zoster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457200" y="6325980"/>
            <a:ext cx="3248000" cy="412750"/>
          </a:xfrm>
        </p:spPr>
        <p:txBody>
          <a:bodyPr/>
          <a:lstStyle/>
          <a:p>
            <a:pPr algn="l"/>
            <a:r>
              <a:rPr lang="de-DE" sz="1800" dirty="0">
                <a:solidFill>
                  <a:schemeClr val="bg1"/>
                </a:solidFill>
              </a:rPr>
              <a:t>KOMPETENZ.PRAXIS.ZUKUNFT.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0D3C6C7-9030-424D-8F1D-66E099AA2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A873C-EBD3-4EE9-8EC6-636A79C78AC7}" type="slidenum">
              <a:rPr lang="de-DE" smtClean="0"/>
              <a:t>12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EA2BC17-06FB-4BE0-AC4E-EFC3AF7111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492" y="404664"/>
            <a:ext cx="2160240" cy="640203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A6D6990C-1946-4727-B271-31E64BB33C6F}"/>
              </a:ext>
            </a:extLst>
          </p:cNvPr>
          <p:cNvSpPr txBox="1"/>
          <p:nvPr/>
        </p:nvSpPr>
        <p:spPr>
          <a:xfrm rot="10800000" flipH="1" flipV="1">
            <a:off x="3842928" y="6136696"/>
            <a:ext cx="4843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1 </a:t>
            </a:r>
            <a:r>
              <a:rPr lang="de-DE" sz="800" dirty="0" err="1">
                <a:effectLst/>
                <a:latin typeface="Arial" panose="020B0604020202020204" pitchFamily="34" charset="0"/>
              </a:rPr>
              <a:t>Wutzler</a:t>
            </a:r>
            <a:r>
              <a:rPr lang="de-DE" sz="800" dirty="0">
                <a:effectLst/>
                <a:latin typeface="Arial" panose="020B0604020202020204" pitchFamily="34" charset="0"/>
              </a:rPr>
              <a:t> Antivirale Therapie des Herpes Zoster </a:t>
            </a:r>
            <a:r>
              <a:rPr lang="de-DE" sz="800" dirty="0" err="1">
                <a:effectLst/>
                <a:latin typeface="Arial" panose="020B0604020202020204" pitchFamily="34" charset="0"/>
              </a:rPr>
              <a:t>Dtsch</a:t>
            </a:r>
            <a:r>
              <a:rPr lang="de-DE" sz="800" dirty="0">
                <a:effectLst/>
                <a:latin typeface="Arial" panose="020B0604020202020204" pitchFamily="34" charset="0"/>
              </a:rPr>
              <a:t> </a:t>
            </a:r>
            <a:r>
              <a:rPr lang="de-DE" sz="800" dirty="0" err="1">
                <a:effectLst/>
                <a:latin typeface="Arial" panose="020B0604020202020204" pitchFamily="34" charset="0"/>
              </a:rPr>
              <a:t>Arztebl</a:t>
            </a:r>
            <a:r>
              <a:rPr lang="de-DE" sz="800" dirty="0">
                <a:effectLst/>
                <a:latin typeface="Arial" panose="020B0604020202020204" pitchFamily="34" charset="0"/>
              </a:rPr>
              <a:t> 1998; 95(3): A-95</a:t>
            </a:r>
          </a:p>
          <a:p>
            <a:pPr algn="l"/>
            <a:r>
              <a:rPr lang="de-DE" sz="800" dirty="0">
                <a:latin typeface="Arial" panose="020B0604020202020204" pitchFamily="34" charset="0"/>
              </a:rPr>
              <a:t>2 </a:t>
            </a:r>
            <a:r>
              <a:rPr lang="de-DE" sz="800" dirty="0" err="1">
                <a:latin typeface="Arial" panose="020B0604020202020204" pitchFamily="34" charset="0"/>
              </a:rPr>
              <a:t>Gosrau</a:t>
            </a:r>
            <a:r>
              <a:rPr lang="de-DE" sz="800" dirty="0">
                <a:latin typeface="Arial" panose="020B0604020202020204" pitchFamily="34" charset="0"/>
              </a:rPr>
              <a:t> G (2014) </a:t>
            </a:r>
            <a:r>
              <a:rPr lang="de-DE" sz="800" dirty="0" err="1">
                <a:latin typeface="Arial" panose="020B0604020202020204" pitchFamily="34" charset="0"/>
              </a:rPr>
              <a:t>Postzosterneuralgie</a:t>
            </a:r>
            <a:r>
              <a:rPr lang="de-DE" sz="800" dirty="0">
                <a:latin typeface="Arial" panose="020B0604020202020204" pitchFamily="34" charset="0"/>
              </a:rPr>
              <a:t>. Hautarzt65:461–472</a:t>
            </a:r>
          </a:p>
        </p:txBody>
      </p:sp>
    </p:spTree>
    <p:extLst>
      <p:ext uri="{BB962C8B-B14F-4D97-AF65-F5344CB8AC3E}">
        <p14:creationId xmlns:p14="http://schemas.microsoft.com/office/powerpoint/2010/main" val="861699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6512" y="5240681"/>
            <a:ext cx="9180512" cy="1617319"/>
          </a:xfrm>
          <a:prstGeom prst="rect">
            <a:avLst/>
          </a:prstGeom>
        </p:spPr>
      </p:pic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C4F407E1-8EE8-42DD-8DF0-4B389033B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663" y="1558590"/>
            <a:ext cx="8229600" cy="4525963"/>
          </a:xfrm>
        </p:spPr>
        <p:txBody>
          <a:bodyPr>
            <a:normAutofit/>
          </a:bodyPr>
          <a:lstStyle/>
          <a:p>
            <a:r>
              <a:rPr lang="de-DE" dirty="0"/>
              <a:t>Therapie</a:t>
            </a:r>
            <a:endParaRPr lang="de-DE" baseline="30000" dirty="0"/>
          </a:p>
          <a:p>
            <a:pPr marL="857250" lvl="2" indent="0">
              <a:buNone/>
            </a:pPr>
            <a:r>
              <a:rPr lang="de-DE" dirty="0"/>
              <a:t>Lokal</a:t>
            </a:r>
            <a:endParaRPr lang="de-DE" baseline="30000" dirty="0"/>
          </a:p>
          <a:p>
            <a:pPr marL="1314450" lvl="3" indent="0">
              <a:buNone/>
            </a:pPr>
            <a:r>
              <a:rPr lang="de-DE" sz="2400" dirty="0"/>
              <a:t>Zinkoxidlotionen</a:t>
            </a:r>
          </a:p>
          <a:p>
            <a:pPr marL="1314450" lvl="3" indent="0">
              <a:buNone/>
            </a:pPr>
            <a:r>
              <a:rPr lang="de-DE" sz="2400" dirty="0"/>
              <a:t>(</a:t>
            </a:r>
            <a:r>
              <a:rPr lang="de-DE" sz="2400" dirty="0" err="1"/>
              <a:t>antisepetische</a:t>
            </a:r>
            <a:r>
              <a:rPr lang="de-DE" sz="2400" dirty="0"/>
              <a:t>, antibiotische Externa)</a:t>
            </a:r>
          </a:p>
          <a:p>
            <a:pPr marL="1314450" lvl="3" indent="0">
              <a:buNone/>
            </a:pPr>
            <a:r>
              <a:rPr lang="de-DE" sz="2400" dirty="0"/>
              <a:t>Capsaicin-Pflaster (postherpetische Neuralgie)</a:t>
            </a:r>
          </a:p>
          <a:p>
            <a:pPr marL="1314450" lvl="3" indent="0">
              <a:buNone/>
            </a:pPr>
            <a:r>
              <a:rPr lang="de-DE" sz="2400" dirty="0"/>
              <a:t>Lidocain-Pflaster (postherpetische Neuralgie)</a:t>
            </a:r>
            <a:r>
              <a:rPr lang="de-DE" dirty="0"/>
              <a:t>		</a:t>
            </a:r>
          </a:p>
          <a:p>
            <a:pPr marL="857250" lvl="2" indent="0">
              <a:buNone/>
            </a:pPr>
            <a:endParaRPr lang="de-DE" dirty="0"/>
          </a:p>
          <a:p>
            <a:pPr marL="857250" lvl="2" indent="0">
              <a:buNone/>
            </a:pPr>
            <a:r>
              <a:rPr lang="de-DE" baseline="30000" dirty="0"/>
              <a:t>2</a:t>
            </a:r>
          </a:p>
          <a:p>
            <a:pPr marL="800100" lvl="2" indent="0">
              <a:buNone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EF477C3-1A91-48EA-9344-DF82B3387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Herpes Zoster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457200" y="6325980"/>
            <a:ext cx="3248000" cy="412750"/>
          </a:xfrm>
        </p:spPr>
        <p:txBody>
          <a:bodyPr/>
          <a:lstStyle/>
          <a:p>
            <a:pPr algn="l"/>
            <a:r>
              <a:rPr lang="de-DE" sz="1800" dirty="0">
                <a:solidFill>
                  <a:schemeClr val="bg1"/>
                </a:solidFill>
              </a:rPr>
              <a:t>KOMPETENZ.PRAXIS.ZUKUNFT.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0D3C6C7-9030-424D-8F1D-66E099AA2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A873C-EBD3-4EE9-8EC6-636A79C78AC7}" type="slidenum">
              <a:rPr lang="de-DE" smtClean="0"/>
              <a:t>13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EA2BC17-06FB-4BE0-AC4E-EFC3AF7111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492" y="404664"/>
            <a:ext cx="2160240" cy="640203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A6D6990C-1946-4727-B271-31E64BB33C6F}"/>
              </a:ext>
            </a:extLst>
          </p:cNvPr>
          <p:cNvSpPr txBox="1"/>
          <p:nvPr/>
        </p:nvSpPr>
        <p:spPr>
          <a:xfrm rot="10800000" flipH="1" flipV="1">
            <a:off x="3842928" y="6136696"/>
            <a:ext cx="4843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1 </a:t>
            </a:r>
            <a:r>
              <a:rPr lang="de-DE" sz="800" dirty="0" err="1">
                <a:effectLst/>
                <a:latin typeface="Arial" panose="020B0604020202020204" pitchFamily="34" charset="0"/>
              </a:rPr>
              <a:t>Wutzler</a:t>
            </a:r>
            <a:r>
              <a:rPr lang="de-DE" sz="800" dirty="0">
                <a:effectLst/>
                <a:latin typeface="Arial" panose="020B0604020202020204" pitchFamily="34" charset="0"/>
              </a:rPr>
              <a:t> Antivirale Therapie des Herpes Zoster </a:t>
            </a:r>
            <a:r>
              <a:rPr lang="de-DE" sz="800" dirty="0" err="1">
                <a:effectLst/>
                <a:latin typeface="Arial" panose="020B0604020202020204" pitchFamily="34" charset="0"/>
              </a:rPr>
              <a:t>Dtsch</a:t>
            </a:r>
            <a:r>
              <a:rPr lang="de-DE" sz="800" dirty="0">
                <a:effectLst/>
                <a:latin typeface="Arial" panose="020B0604020202020204" pitchFamily="34" charset="0"/>
              </a:rPr>
              <a:t> </a:t>
            </a:r>
            <a:r>
              <a:rPr lang="de-DE" sz="800" dirty="0" err="1">
                <a:effectLst/>
                <a:latin typeface="Arial" panose="020B0604020202020204" pitchFamily="34" charset="0"/>
              </a:rPr>
              <a:t>Arztebl</a:t>
            </a:r>
            <a:r>
              <a:rPr lang="de-DE" sz="800" dirty="0">
                <a:effectLst/>
                <a:latin typeface="Arial" panose="020B0604020202020204" pitchFamily="34" charset="0"/>
              </a:rPr>
              <a:t> 1998; 95(3): A-95</a:t>
            </a:r>
          </a:p>
          <a:p>
            <a:pPr algn="l"/>
            <a:r>
              <a:rPr lang="de-DE" sz="800" dirty="0">
                <a:latin typeface="Arial" panose="020B0604020202020204" pitchFamily="34" charset="0"/>
              </a:rPr>
              <a:t>2 </a:t>
            </a:r>
            <a:r>
              <a:rPr lang="de-DE" sz="800" dirty="0" err="1">
                <a:latin typeface="Arial" panose="020B0604020202020204" pitchFamily="34" charset="0"/>
              </a:rPr>
              <a:t>Gosrau</a:t>
            </a:r>
            <a:r>
              <a:rPr lang="de-DE" sz="800" dirty="0">
                <a:latin typeface="Arial" panose="020B0604020202020204" pitchFamily="34" charset="0"/>
              </a:rPr>
              <a:t> G (2014) </a:t>
            </a:r>
            <a:r>
              <a:rPr lang="de-DE" sz="800" dirty="0" err="1">
                <a:latin typeface="Arial" panose="020B0604020202020204" pitchFamily="34" charset="0"/>
              </a:rPr>
              <a:t>Postzosterneuralgie</a:t>
            </a:r>
            <a:r>
              <a:rPr lang="de-DE" sz="800" dirty="0">
                <a:latin typeface="Arial" panose="020B0604020202020204" pitchFamily="34" charset="0"/>
              </a:rPr>
              <a:t>. Hautarzt65:461–472</a:t>
            </a:r>
          </a:p>
        </p:txBody>
      </p:sp>
    </p:spTree>
    <p:extLst>
      <p:ext uri="{BB962C8B-B14F-4D97-AF65-F5344CB8AC3E}">
        <p14:creationId xmlns:p14="http://schemas.microsoft.com/office/powerpoint/2010/main" val="931628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6512" y="5240681"/>
            <a:ext cx="9180512" cy="1617319"/>
          </a:xfrm>
          <a:prstGeom prst="rect">
            <a:avLst/>
          </a:prstGeom>
        </p:spPr>
      </p:pic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C4F407E1-8EE8-42DD-8DF0-4B389033B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663" y="155859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de-DE" dirty="0"/>
              <a:t>Prophylaxe</a:t>
            </a:r>
          </a:p>
          <a:p>
            <a:pPr marL="857250" lvl="2" indent="0">
              <a:buNone/>
            </a:pPr>
            <a:endParaRPr lang="de-DE" baseline="30000" dirty="0"/>
          </a:p>
          <a:p>
            <a:pPr marL="457200" lvl="1" indent="0">
              <a:buNone/>
            </a:pPr>
            <a:r>
              <a:rPr lang="de-DE" sz="3200" dirty="0"/>
              <a:t>Impfung!!!!!!</a:t>
            </a:r>
          </a:p>
          <a:p>
            <a:pPr marL="857250" lvl="2" indent="0">
              <a:buNone/>
            </a:pPr>
            <a:r>
              <a:rPr lang="de-DE" b="1" dirty="0"/>
              <a:t>Herpes-zoster-</a:t>
            </a:r>
            <a:r>
              <a:rPr lang="de-DE" b="1" dirty="0" err="1"/>
              <a:t>subunit</a:t>
            </a:r>
            <a:r>
              <a:rPr lang="de-DE" b="1" dirty="0"/>
              <a:t>-(HZ/</a:t>
            </a:r>
            <a:r>
              <a:rPr lang="de-DE" b="1" dirty="0" err="1"/>
              <a:t>su</a:t>
            </a:r>
            <a:r>
              <a:rPr lang="de-DE" b="1" dirty="0"/>
              <a:t>)Totimpfstoff</a:t>
            </a:r>
            <a:r>
              <a:rPr lang="de-DE" dirty="0"/>
              <a:t> </a:t>
            </a:r>
            <a:endParaRPr lang="de-DE" sz="2800" dirty="0"/>
          </a:p>
          <a:p>
            <a:pPr marL="857250" lvl="2" indent="0">
              <a:buNone/>
            </a:pPr>
            <a:r>
              <a:rPr lang="de-DE" dirty="0"/>
              <a:t>alle Personen ab 60 Jahren</a:t>
            </a:r>
          </a:p>
          <a:p>
            <a:pPr marL="857250" lvl="2" indent="0">
              <a:buNone/>
            </a:pPr>
            <a:r>
              <a:rPr lang="de-DE" dirty="0"/>
              <a:t>immunsupprimierte ab 50 Jahren </a:t>
            </a:r>
          </a:p>
          <a:p>
            <a:pPr marL="857250" lvl="2" indent="0">
              <a:buNone/>
            </a:pPr>
            <a:r>
              <a:rPr lang="de-DE" dirty="0"/>
              <a:t>		HIV, rheumatoide Arthritis, SLE, CED, COPD, 			Asthma bronchiale, chronische </a:t>
            </a:r>
            <a:r>
              <a:rPr lang="de-DE" dirty="0" err="1"/>
              <a:t>Niereninsuff</a:t>
            </a:r>
            <a:r>
              <a:rPr lang="de-DE" dirty="0"/>
              <a:t>., 			Diabetes mellitus</a:t>
            </a:r>
          </a:p>
          <a:p>
            <a:pPr marL="857250" lvl="2" indent="0">
              <a:buNone/>
            </a:pPr>
            <a:r>
              <a:rPr lang="de-DE" dirty="0"/>
              <a:t>2 x im Abstand von 2-6 Monaten</a:t>
            </a:r>
          </a:p>
          <a:p>
            <a:pPr marL="857250" lvl="2" indent="0">
              <a:buNone/>
            </a:pPr>
            <a:r>
              <a:rPr lang="de-DE" dirty="0"/>
              <a:t>Achtung! Aufklärung! Lokalreaktion!!</a:t>
            </a:r>
          </a:p>
          <a:p>
            <a:pPr marL="857250" lvl="2" indent="0">
              <a:buNone/>
            </a:pPr>
            <a:endParaRPr lang="de-DE" baseline="30000" dirty="0"/>
          </a:p>
          <a:p>
            <a:pPr marL="800100" lvl="2" indent="0">
              <a:buNone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EF477C3-1A91-48EA-9344-DF82B3387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Herpes Zoster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457200" y="6325980"/>
            <a:ext cx="3248000" cy="412750"/>
          </a:xfrm>
        </p:spPr>
        <p:txBody>
          <a:bodyPr/>
          <a:lstStyle/>
          <a:p>
            <a:pPr algn="l"/>
            <a:r>
              <a:rPr lang="de-DE" sz="1800" dirty="0">
                <a:solidFill>
                  <a:schemeClr val="bg1"/>
                </a:solidFill>
              </a:rPr>
              <a:t>KOMPETENZ.PRAXIS.ZUKUNFT.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0D3C6C7-9030-424D-8F1D-66E099AA2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A873C-EBD3-4EE9-8EC6-636A79C78AC7}" type="slidenum">
              <a:rPr lang="de-DE" smtClean="0"/>
              <a:t>14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EA2BC17-06FB-4BE0-AC4E-EFC3AF7111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492" y="404664"/>
            <a:ext cx="2160240" cy="640203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A6D6990C-1946-4727-B271-31E64BB33C6F}"/>
              </a:ext>
            </a:extLst>
          </p:cNvPr>
          <p:cNvSpPr txBox="1"/>
          <p:nvPr/>
        </p:nvSpPr>
        <p:spPr>
          <a:xfrm rot="10800000" flipH="1" flipV="1">
            <a:off x="3842928" y="6190557"/>
            <a:ext cx="48438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1 RKI  RKI-Ratgeber Windpocken, Gürtelrose, /</a:t>
            </a:r>
            <a:r>
              <a:rPr lang="de-DE" sz="900" dirty="0" err="1">
                <a:hlinkClick r:id="rId5" tooltip="Epidemiologisches Bulletin 50/2018"/>
              </a:rPr>
              <a:t>Epid</a:t>
            </a:r>
            <a:r>
              <a:rPr lang="de-DE" sz="900" dirty="0">
                <a:hlinkClick r:id="rId5" tooltip="Epidemiologisches Bulletin 50/2018"/>
              </a:rPr>
              <a:t>. Bull. 50/2018</a:t>
            </a:r>
            <a:r>
              <a:rPr lang="de-DE" sz="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2567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6512" y="5240681"/>
            <a:ext cx="9180512" cy="1617319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7EF477C3-1A91-48EA-9344-DF82B3387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Herpes Zoster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457200" y="6325980"/>
            <a:ext cx="3248000" cy="412750"/>
          </a:xfrm>
        </p:spPr>
        <p:txBody>
          <a:bodyPr/>
          <a:lstStyle/>
          <a:p>
            <a:pPr algn="l"/>
            <a:r>
              <a:rPr lang="de-DE" sz="1800" dirty="0">
                <a:solidFill>
                  <a:schemeClr val="bg1"/>
                </a:solidFill>
              </a:rPr>
              <a:t>KOMPETENZ.PRAXIS.ZUKUNFT.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0D3C6C7-9030-424D-8F1D-66E099AA2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A873C-EBD3-4EE9-8EC6-636A79C78AC7}" type="slidenum">
              <a:rPr lang="de-DE" smtClean="0"/>
              <a:t>15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EA2BC17-06FB-4BE0-AC4E-EFC3AF7111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492" y="404664"/>
            <a:ext cx="2160240" cy="640203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253C26A7-01D4-48BF-814A-9DEA311C06B3}"/>
              </a:ext>
            </a:extLst>
          </p:cNvPr>
          <p:cNvSpPr txBox="1"/>
          <p:nvPr/>
        </p:nvSpPr>
        <p:spPr>
          <a:xfrm rot="10800000" flipH="1" flipV="1">
            <a:off x="3998131" y="5826123"/>
            <a:ext cx="48438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1 RKI  </a:t>
            </a:r>
            <a:r>
              <a:rPr lang="de-DE" sz="1200" dirty="0" err="1">
                <a:hlinkClick r:id="rId5" tooltip="Epidemiologisches Bulletin 50/2018"/>
              </a:rPr>
              <a:t>Epid</a:t>
            </a:r>
            <a:r>
              <a:rPr lang="de-DE" sz="1200" dirty="0">
                <a:hlinkClick r:id="rId5" tooltip="Epidemiologisches Bulletin 50/2018"/>
              </a:rPr>
              <a:t>. Bull. 50/2018</a:t>
            </a:r>
            <a:r>
              <a:rPr lang="de-DE" sz="1200" dirty="0"/>
              <a:t>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D620E83-A104-4123-8E16-5C8738119198}"/>
              </a:ext>
            </a:extLst>
          </p:cNvPr>
          <p:cNvSpPr txBox="1"/>
          <p:nvPr/>
        </p:nvSpPr>
        <p:spPr>
          <a:xfrm>
            <a:off x="899592" y="4936781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effectLst/>
                <a:latin typeface="Arial" panose="020B0604020202020204" pitchFamily="34" charset="0"/>
              </a:rPr>
              <a:t>Dauer der Wirksamkeit des HZ/</a:t>
            </a:r>
            <a:r>
              <a:rPr lang="de-DE" sz="1400" dirty="0" err="1">
                <a:effectLst/>
                <a:latin typeface="Arial" panose="020B0604020202020204" pitchFamily="34" charset="0"/>
              </a:rPr>
              <a:t>su</a:t>
            </a:r>
            <a:r>
              <a:rPr lang="de-DE" sz="1400" dirty="0">
                <a:effectLst/>
                <a:latin typeface="Arial" panose="020B0604020202020204" pitchFamily="34" charset="0"/>
              </a:rPr>
              <a:t>-Totimpfstoffes bei ≥ 70-Jährigen zur Verhinderung von HZ (ZOE50+ZOE70)</a:t>
            </a:r>
            <a:endParaRPr lang="de-DE" sz="1400" dirty="0"/>
          </a:p>
        </p:txBody>
      </p:sp>
      <p:pic>
        <p:nvPicPr>
          <p:cNvPr id="13" name="Inhaltsplatzhalter 12">
            <a:extLst>
              <a:ext uri="{FF2B5EF4-FFF2-40B4-BE49-F238E27FC236}">
                <a16:creationId xmlns:a16="http://schemas.microsoft.com/office/drawing/2014/main" id="{E43FF075-B51B-46A8-AAEC-B90D17257F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181" y="1233406"/>
            <a:ext cx="5953125" cy="3695700"/>
          </a:xfrm>
        </p:spPr>
      </p:pic>
    </p:spTree>
    <p:extLst>
      <p:ext uri="{BB962C8B-B14F-4D97-AF65-F5344CB8AC3E}">
        <p14:creationId xmlns:p14="http://schemas.microsoft.com/office/powerpoint/2010/main" val="2787403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9628362C-D262-42C5-9AD3-3341AFF67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Der Fall:</a:t>
            </a:r>
          </a:p>
          <a:p>
            <a:pPr lvl="1"/>
            <a:r>
              <a:rPr lang="de-DE" dirty="0"/>
              <a:t>Mann, Rückenschmerzen, 50 Jahre,</a:t>
            </a:r>
          </a:p>
          <a:p>
            <a:pPr lvl="1"/>
            <a:r>
              <a:rPr lang="de-DE" dirty="0"/>
              <a:t>HA: </a:t>
            </a:r>
            <a:r>
              <a:rPr lang="de-DE" dirty="0">
                <a:sym typeface="Wingdings" panose="05000000000000000000" pitchFamily="2" charset="2"/>
              </a:rPr>
              <a:t> 4 x </a:t>
            </a:r>
            <a:r>
              <a:rPr lang="de-DE" dirty="0" err="1">
                <a:sym typeface="Wingdings" panose="05000000000000000000" pitchFamily="2" charset="2"/>
              </a:rPr>
              <a:t>Solu-Decortin</a:t>
            </a:r>
            <a:r>
              <a:rPr lang="de-DE" dirty="0">
                <a:sym typeface="Wingdings" panose="05000000000000000000" pitchFamily="2" charset="2"/>
              </a:rPr>
              <a:t> und </a:t>
            </a:r>
            <a:r>
              <a:rPr lang="de-DE" dirty="0" err="1">
                <a:sym typeface="Wingdings" panose="05000000000000000000" pitchFamily="2" charset="2"/>
              </a:rPr>
              <a:t>Diclofenac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i.m</a:t>
            </a:r>
            <a:r>
              <a:rPr lang="de-DE" dirty="0">
                <a:sym typeface="Wingdings" panose="05000000000000000000" pitchFamily="2" charset="2"/>
              </a:rPr>
              <a:t>.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Kollaps, septischer Schock, 1 Jahr Therapie, Dauerbeatmung, ärztlich begleiteter Freitod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Klage auf Schmerzensgeld durch Familie </a:t>
            </a:r>
          </a:p>
          <a:p>
            <a:pPr lvl="2"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500.000,00 Euro zugesprochen </a:t>
            </a:r>
          </a:p>
          <a:p>
            <a:pPr marL="914400" lvl="2" indent="0">
              <a:buNone/>
            </a:pPr>
            <a:r>
              <a:rPr lang="de-DE" dirty="0">
                <a:sym typeface="Wingdings" panose="05000000000000000000" pitchFamily="2" charset="2"/>
              </a:rPr>
              <a:t>  </a:t>
            </a:r>
            <a:r>
              <a:rPr lang="de-DE" dirty="0"/>
              <a:t>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6512" y="5240681"/>
            <a:ext cx="9180512" cy="1617319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7EF477C3-1A91-48EA-9344-DF82B3387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 Gerichtsurteil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457200" y="6325980"/>
            <a:ext cx="3248000" cy="412750"/>
          </a:xfrm>
        </p:spPr>
        <p:txBody>
          <a:bodyPr/>
          <a:lstStyle/>
          <a:p>
            <a:pPr algn="l"/>
            <a:r>
              <a:rPr lang="de-DE" sz="1800" dirty="0">
                <a:solidFill>
                  <a:schemeClr val="bg1"/>
                </a:solidFill>
              </a:rPr>
              <a:t>KOMPETENZ.PRAXIS.ZUKUNFT.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0D3C6C7-9030-424D-8F1D-66E099AA2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A873C-EBD3-4EE9-8EC6-636A79C78AC7}" type="slidenum">
              <a:rPr lang="de-DE" smtClean="0"/>
              <a:t>16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EA2BC17-06FB-4BE0-AC4E-EFC3AF7111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492" y="404664"/>
            <a:ext cx="2160240" cy="640203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253C26A7-01D4-48BF-814A-9DEA311C06B3}"/>
              </a:ext>
            </a:extLst>
          </p:cNvPr>
          <p:cNvSpPr txBox="1"/>
          <p:nvPr/>
        </p:nvSpPr>
        <p:spPr>
          <a:xfrm rot="10800000" flipH="1" flipV="1">
            <a:off x="1869620" y="5264810"/>
            <a:ext cx="4843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LG Lüneburg Urteil (</a:t>
            </a:r>
            <a:r>
              <a:rPr lang="de-DE" sz="1200" dirty="0" err="1"/>
              <a:t>Az</a:t>
            </a:r>
            <a:r>
              <a:rPr lang="de-DE" sz="1200" dirty="0"/>
              <a:t> 2 O 157/16), OLG Celle Beschluss 10.08.2018 (Az. 1 U71/17), BGH Beschluss vom 12. März 2019 (Az. VI ZR 355/18)</a:t>
            </a:r>
          </a:p>
        </p:txBody>
      </p:sp>
    </p:spTree>
    <p:extLst>
      <p:ext uri="{BB962C8B-B14F-4D97-AF65-F5344CB8AC3E}">
        <p14:creationId xmlns:p14="http://schemas.microsoft.com/office/powerpoint/2010/main" val="1745309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278912"/>
            <a:ext cx="9180512" cy="1617319"/>
          </a:xfrm>
          <a:prstGeom prst="rect">
            <a:avLst/>
          </a:prstGeom>
        </p:spPr>
      </p:pic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9628362C-D262-42C5-9AD3-3341AFF67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0901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de-DE" dirty="0"/>
              <a:t>Warum: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/>
              <a:t>Bedenken gegen solche Injektionen gibt es schon lange</a:t>
            </a:r>
            <a:r>
              <a:rPr lang="de-DE" baseline="30000" dirty="0"/>
              <a:t>1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/>
              <a:t>Aufklärung, dass es auch andere Behandlungsmethoden gibt, reicht nicht, da die Gefahren durch die Behandlung zu groß sind und sich verbieten. </a:t>
            </a:r>
          </a:p>
          <a:p>
            <a:pPr lvl="2"/>
            <a:r>
              <a:rPr lang="de-DE" dirty="0" err="1"/>
              <a:t>Diclofenac</a:t>
            </a:r>
            <a:r>
              <a:rPr lang="de-DE" dirty="0"/>
              <a:t> lokaltoxisch</a:t>
            </a:r>
          </a:p>
          <a:p>
            <a:pPr lvl="2"/>
            <a:r>
              <a:rPr lang="de-DE" dirty="0" err="1"/>
              <a:t>Kortisonpräparate</a:t>
            </a:r>
            <a:r>
              <a:rPr lang="de-DE" dirty="0"/>
              <a:t> führen zu reduzierter Abwehrreaktion</a:t>
            </a:r>
          </a:p>
          <a:p>
            <a:pPr lvl="2"/>
            <a:r>
              <a:rPr lang="de-DE" dirty="0"/>
              <a:t>Kombinationen schon in den 80er vom Markt genommen</a:t>
            </a:r>
          </a:p>
          <a:p>
            <a:pPr lvl="1"/>
            <a:r>
              <a:rPr lang="de-DE" dirty="0" err="1"/>
              <a:t>Solu-Decortin</a:t>
            </a:r>
            <a:r>
              <a:rPr lang="de-DE" dirty="0"/>
              <a:t> </a:t>
            </a:r>
          </a:p>
          <a:p>
            <a:pPr lvl="2"/>
            <a:r>
              <a:rPr lang="de-DE" dirty="0"/>
              <a:t>Viele Indikationen für Anfangsbehandlung aber nicht für Lumbag</a:t>
            </a:r>
            <a:r>
              <a:rPr lang="de-DE" baseline="30000" dirty="0"/>
              <a:t>2</a:t>
            </a:r>
          </a:p>
          <a:p>
            <a:pPr marL="571500" indent="-457200"/>
            <a:r>
              <a:rPr lang="de-DE" dirty="0"/>
              <a:t>Es war eine nicht indizierte Behandlung!!!</a:t>
            </a:r>
          </a:p>
          <a:p>
            <a:pPr lvl="1"/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EF477C3-1A91-48EA-9344-DF82B3387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 Gerichtsurteil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457200" y="6325980"/>
            <a:ext cx="3248000" cy="412750"/>
          </a:xfrm>
        </p:spPr>
        <p:txBody>
          <a:bodyPr/>
          <a:lstStyle/>
          <a:p>
            <a:pPr algn="l"/>
            <a:r>
              <a:rPr lang="de-DE" sz="1800" dirty="0">
                <a:solidFill>
                  <a:schemeClr val="bg1"/>
                </a:solidFill>
              </a:rPr>
              <a:t>KOMPETENZ.PRAXIS.ZUKUNFT.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0D3C6C7-9030-424D-8F1D-66E099AA2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A873C-EBD3-4EE9-8EC6-636A79C78AC7}" type="slidenum">
              <a:rPr lang="de-DE" smtClean="0"/>
              <a:t>17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EA2BC17-06FB-4BE0-AC4E-EFC3AF7111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492" y="404664"/>
            <a:ext cx="2160240" cy="640203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253C26A7-01D4-48BF-814A-9DEA311C06B3}"/>
              </a:ext>
            </a:extLst>
          </p:cNvPr>
          <p:cNvSpPr txBox="1"/>
          <p:nvPr/>
        </p:nvSpPr>
        <p:spPr>
          <a:xfrm rot="10800000" flipH="1" flipV="1">
            <a:off x="3999013" y="5873698"/>
            <a:ext cx="4843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1 vgl. KBV, Verordnung Aktuell – Arzneimittel 13. Februar 2015</a:t>
            </a:r>
          </a:p>
          <a:p>
            <a:r>
              <a:rPr lang="de-DE" sz="1200" dirty="0"/>
              <a:t>2 So: Fallsammlung der norddeutschen Schlichtungsstelle, Ärzteblatt Sachsen-Anhalt, Recht 12/2013</a:t>
            </a:r>
          </a:p>
        </p:txBody>
      </p:sp>
    </p:spTree>
    <p:extLst>
      <p:ext uri="{BB962C8B-B14F-4D97-AF65-F5344CB8AC3E}">
        <p14:creationId xmlns:p14="http://schemas.microsoft.com/office/powerpoint/2010/main" val="119137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39025"/>
            <a:ext cx="6408712" cy="97147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de-DE" sz="3300" b="1" dirty="0">
                <a:solidFill>
                  <a:srgbClr val="FFCC00"/>
                </a:solidFill>
                <a:cs typeface="Arial" panose="020B0604020202020204" pitchFamily="34" charset="0"/>
              </a:rPr>
              <a:t>Und zum Schluss…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7009" y="1231962"/>
            <a:ext cx="8423428" cy="4357278"/>
          </a:xfrm>
        </p:spPr>
        <p:txBody>
          <a:bodyPr>
            <a:no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1" indent="0" algn="ctr">
              <a:buNone/>
            </a:pPr>
            <a:endParaRPr lang="de-DE" sz="2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1" indent="0" algn="ctr">
              <a:buNone/>
            </a:pPr>
            <a:endParaRPr lang="de-DE" sz="2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1" indent="0" algn="ctr">
              <a:buNone/>
            </a:pPr>
            <a:r>
              <a:rPr lang="de-DE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Vielen Dank für Ihre Aufmerksamkeit!</a:t>
            </a:r>
          </a:p>
          <a:p>
            <a:pPr marL="0" lvl="1" indent="0" algn="ctr">
              <a:buNone/>
            </a:pPr>
            <a:r>
              <a:rPr lang="de-DE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Bleiben Sie gesund!</a:t>
            </a:r>
          </a:p>
          <a:p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268065"/>
            <a:ext cx="9144000" cy="161731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492" y="404664"/>
            <a:ext cx="2160240" cy="640203"/>
          </a:xfrm>
          <a:prstGeom prst="rect">
            <a:avLst/>
          </a:prstGeom>
        </p:spPr>
      </p:pic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79512" y="6147656"/>
            <a:ext cx="3024336" cy="710344"/>
          </a:xfrm>
        </p:spPr>
        <p:txBody>
          <a:bodyPr/>
          <a:lstStyle/>
          <a:p>
            <a:pPr algn="l"/>
            <a:r>
              <a:rPr lang="de-DE" sz="1800" dirty="0">
                <a:solidFill>
                  <a:schemeClr val="bg1"/>
                </a:solidFill>
              </a:rPr>
              <a:t>KOMPETENZ.PRAXIS.ZUKUNFT.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9C17EAD-8EFE-4210-ACAC-454274AA3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A873C-EBD3-4EE9-8EC6-636A79C78AC7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0548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AFFA31C-19D6-447D-BA1B-A5163AB18C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240681"/>
            <a:ext cx="9180512" cy="161731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1EFF943-5FF5-4B9F-856C-9CE810537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577" y="349453"/>
            <a:ext cx="8438845" cy="861774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/>
              <a:t>Schicken wir zu viele Patienten mit Brustschmerz nach Hause?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B53BB47-2FD0-4032-80AC-D10AAC75D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2427" y="1222628"/>
            <a:ext cx="8299145" cy="424731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Belgische Studie mit 118 HA Praxen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22.294 Patientenkontakte </a:t>
            </a:r>
            <a:r>
              <a:rPr lang="de-DE" sz="2000" dirty="0">
                <a:sym typeface="Wingdings" panose="05000000000000000000" pitchFamily="2" charset="2"/>
              </a:rPr>
              <a:t> 281 x Brustschmerz (1,26%)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ym typeface="Wingdings" panose="05000000000000000000" pitchFamily="2" charset="2"/>
              </a:rPr>
              <a:t>40,2%  weitere Tests nach Überweisung/Einweisung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ym typeface="Wingdings" panose="05000000000000000000" pitchFamily="2" charset="2"/>
              </a:rPr>
              <a:t>17,7% V.a. lebensbedrohliche kardiale Erkrankung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ym typeface="Wingdings" panose="05000000000000000000" pitchFamily="2" charset="2"/>
              </a:rPr>
              <a:t>Bei nur 8,4% bestätigt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ym typeface="Wingdings" panose="05000000000000000000" pitchFamily="2" charset="2"/>
              </a:rPr>
              <a:t>Nur 2 x unterschätzt = 0,7% (VHF und Pneumonie statt KHK)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BA8FEB2-AFAB-4C6B-B23A-AF6B5B1B9C88}"/>
              </a:ext>
            </a:extLst>
          </p:cNvPr>
          <p:cNvSpPr txBox="1"/>
          <p:nvPr/>
        </p:nvSpPr>
        <p:spPr>
          <a:xfrm>
            <a:off x="4571999" y="5441751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hlinkClick r:id="rId3" tooltip="Zurück zum Zitat Hoorweg BB et al Heart 2017;103:1727-32 CrossRefPubMed"/>
              </a:rPr>
              <a:t>Hoorweg</a:t>
            </a:r>
            <a:r>
              <a:rPr lang="de-DE" dirty="0">
                <a:hlinkClick r:id="rId3" tooltip="Zurück zum Zitat Hoorweg BB et al Heart 2017;103:1727-32 CrossRefPubMed"/>
              </a:rPr>
              <a:t> BB et al Heart 2017;103:1727-32</a:t>
            </a:r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F0AD397E-80C1-4455-8205-D74951099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9512" y="6147656"/>
            <a:ext cx="3024336" cy="710344"/>
          </a:xfrm>
        </p:spPr>
        <p:txBody>
          <a:bodyPr/>
          <a:lstStyle/>
          <a:p>
            <a:pPr algn="l"/>
            <a:r>
              <a:rPr lang="de-DE" sz="1800" dirty="0">
                <a:solidFill>
                  <a:schemeClr val="bg1"/>
                </a:solidFill>
              </a:rPr>
              <a:t>KOMPETENZ.PRAXIS.ZUKUNFT.</a:t>
            </a:r>
          </a:p>
        </p:txBody>
      </p:sp>
    </p:spTree>
    <p:extLst>
      <p:ext uri="{BB962C8B-B14F-4D97-AF65-F5344CB8AC3E}">
        <p14:creationId xmlns:p14="http://schemas.microsoft.com/office/powerpoint/2010/main" val="2233306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240681"/>
            <a:ext cx="9180512" cy="1617319"/>
          </a:xfrm>
          <a:prstGeom prst="rect">
            <a:avLst/>
          </a:prstGeom>
        </p:spPr>
      </p:pic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79512" y="6147656"/>
            <a:ext cx="3024336" cy="710344"/>
          </a:xfrm>
        </p:spPr>
        <p:txBody>
          <a:bodyPr/>
          <a:lstStyle/>
          <a:p>
            <a:pPr algn="l"/>
            <a:r>
              <a:rPr lang="de-DE" sz="1800" dirty="0">
                <a:solidFill>
                  <a:schemeClr val="bg1"/>
                </a:solidFill>
              </a:rPr>
              <a:t>KOMPETENZ.PRAXIS.ZUKUNFT.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0D3C6C7-9030-424D-8F1D-66E099AA2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A873C-EBD3-4EE9-8EC6-636A79C78AC7}" type="slidenum">
              <a:rPr lang="de-DE" smtClean="0"/>
              <a:t>3</a:t>
            </a:fld>
            <a:endParaRPr lang="de-DE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89C73B09-0314-4815-9C0F-C088C1B7C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391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/>
              <a:t>Was löst denn noch Brustschmerz aus?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58E4D594-6EFB-4E81-83A9-E6E093AF3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721" y="1268760"/>
            <a:ext cx="4042792" cy="4525963"/>
          </a:xfrm>
        </p:spPr>
        <p:txBody>
          <a:bodyPr>
            <a:normAutofit fontScale="92500" lnSpcReduction="10000"/>
          </a:bodyPr>
          <a:lstStyle/>
          <a:p>
            <a:r>
              <a:rPr lang="de-DE" sz="2000" dirty="0"/>
              <a:t>Nicht akut lebensbedrohlich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/>
              <a:t>Brustwandsyndrome (46,6%)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/>
              <a:t>KHK (stabil AP) (11,1 %)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/>
              <a:t>Psychogene Störungen (9,5%)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/>
              <a:t>Infekte der oberen Atemwege (8,1%)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/>
              <a:t>Hypertonie (4,0%)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/>
              <a:t>Gastroösophagealer Reflux (3,5%)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/>
              <a:t>Trauma (3,2%)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/>
              <a:t>Benigne Magenerkrankungen (2,1%)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/>
              <a:t>Pneumonie (2,1%)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/>
              <a:t>COPD/Asthma (1,9)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/>
              <a:t>Andere: (4,3%)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sz="1600" dirty="0"/>
              <a:t>Arrhythmie, </a:t>
            </a:r>
            <a:r>
              <a:rPr lang="de-DE" sz="1600" dirty="0" err="1"/>
              <a:t>Myo</a:t>
            </a:r>
            <a:r>
              <a:rPr lang="de-DE" sz="1600" dirty="0"/>
              <a:t>/Perikarditis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sz="1600" dirty="0"/>
              <a:t>Thorakale Neoplasie, Pankreatitis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sz="1600" dirty="0"/>
              <a:t>Pneumothorax,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sz="1600" dirty="0"/>
              <a:t>Cholezystitis/</a:t>
            </a:r>
            <a:r>
              <a:rPr lang="de-DE" sz="1600" dirty="0" err="1"/>
              <a:t>lithiasis</a:t>
            </a:r>
            <a:r>
              <a:rPr lang="de-DE" sz="1600" dirty="0"/>
              <a:t>, Zoster,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sz="1600" dirty="0"/>
              <a:t>….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sz="1600" dirty="0"/>
          </a:p>
          <a:p>
            <a:pPr lvl="1"/>
            <a:endParaRPr lang="de-DE" dirty="0"/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152D0328-6E4A-44AA-B84F-42CB89AD3F71}"/>
              </a:ext>
            </a:extLst>
          </p:cNvPr>
          <p:cNvSpPr txBox="1">
            <a:spLocks/>
          </p:cNvSpPr>
          <p:nvPr/>
        </p:nvSpPr>
        <p:spPr>
          <a:xfrm>
            <a:off x="4713014" y="1268760"/>
            <a:ext cx="3977640" cy="20313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/>
              <a:t>Akut lebensbedrohlich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400" dirty="0">
                <a:latin typeface="Arial"/>
                <a:cs typeface="Arial"/>
              </a:rPr>
              <a:t>Akutes Koronarsyndrom (3,6%)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400" dirty="0">
                <a:latin typeface="Arial"/>
                <a:cs typeface="Arial"/>
              </a:rPr>
              <a:t>Akutes </a:t>
            </a:r>
            <a:r>
              <a:rPr lang="de-DE" sz="1400" dirty="0" err="1">
                <a:latin typeface="Arial"/>
                <a:cs typeface="Arial"/>
              </a:rPr>
              <a:t>Aortensyndrom</a:t>
            </a:r>
            <a:r>
              <a:rPr lang="de-DE" sz="1400" dirty="0">
                <a:latin typeface="Arial"/>
                <a:cs typeface="Arial"/>
              </a:rPr>
              <a:t> Lungenarterienembolie (0,2 – 0,3%)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400" dirty="0" err="1">
                <a:latin typeface="Arial"/>
                <a:cs typeface="Arial"/>
              </a:rPr>
              <a:t>Ösophagusruptur</a:t>
            </a:r>
            <a:endParaRPr lang="de-DE" sz="1400" dirty="0">
              <a:latin typeface="Arial"/>
              <a:cs typeface="Arial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400" dirty="0" err="1">
                <a:latin typeface="Arial"/>
                <a:cs typeface="Arial"/>
              </a:rPr>
              <a:t>Perikardtamponade</a:t>
            </a:r>
            <a:endParaRPr lang="de-DE" sz="1400" dirty="0">
              <a:latin typeface="Arial"/>
              <a:cs typeface="Arial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400" dirty="0">
                <a:latin typeface="Arial"/>
                <a:cs typeface="Arial"/>
              </a:rPr>
              <a:t>Spannungspneumothorax (0,0%)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de-DE" sz="1400" dirty="0">
              <a:latin typeface="Arial"/>
              <a:cs typeface="Arial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de-DE" sz="14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8163A9D7-A3F9-420D-8194-4A0BA62D3CA4}"/>
              </a:ext>
            </a:extLst>
          </p:cNvPr>
          <p:cNvSpPr txBox="1"/>
          <p:nvPr/>
        </p:nvSpPr>
        <p:spPr>
          <a:xfrm>
            <a:off x="4725110" y="3617525"/>
            <a:ext cx="40899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de-DE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ach </a:t>
            </a:r>
            <a:r>
              <a:rPr lang="de-DE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Bösner</a:t>
            </a:r>
            <a:r>
              <a:rPr lang="de-DE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S, et al</a:t>
            </a:r>
            <a:r>
              <a:rPr lang="de-DE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., </a:t>
            </a:r>
            <a:r>
              <a:rPr lang="de-DE"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Chest</a:t>
            </a:r>
            <a:r>
              <a:rPr lang="de-DE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pain</a:t>
            </a:r>
            <a:r>
              <a:rPr lang="de-DE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de-DE"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primary</a:t>
            </a:r>
            <a:r>
              <a:rPr lang="de-DE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 care: </a:t>
            </a:r>
            <a:r>
              <a:rPr lang="de-DE"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Epidemiology</a:t>
            </a:r>
            <a:r>
              <a:rPr lang="de-DE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de-DE"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pre-work-up</a:t>
            </a:r>
            <a:r>
              <a:rPr lang="de-DE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probabilities</a:t>
            </a:r>
            <a:r>
              <a:rPr lang="de-DE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.  European Journal </a:t>
            </a:r>
            <a:r>
              <a:rPr lang="de-DE"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DE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 Practice. 2009;15(3):141–6</a:t>
            </a:r>
          </a:p>
          <a:p>
            <a:pPr algn="l"/>
            <a:r>
              <a:rPr lang="en-U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Loewe C (2008) Acute chest pain: a purely clinical</a:t>
            </a:r>
          </a:p>
          <a:p>
            <a:pPr algn="l"/>
            <a:r>
              <a:rPr lang="en-U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problem or a question for radiology? </a:t>
            </a:r>
            <a:r>
              <a:rPr lang="en-US"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Radiologe</a:t>
            </a:r>
            <a:endParaRPr lang="en-US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de-DE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48:448–456</a:t>
            </a:r>
          </a:p>
          <a:p>
            <a:pPr algn="l"/>
            <a:r>
              <a:rPr lang="de-DE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Verdon F, et al. , </a:t>
            </a:r>
            <a:r>
              <a:rPr lang="de-DE"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Chest</a:t>
            </a:r>
            <a:r>
              <a:rPr lang="de-DE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pain</a:t>
            </a:r>
            <a:r>
              <a:rPr lang="de-DE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de-DE"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daily</a:t>
            </a:r>
            <a:r>
              <a:rPr lang="de-DE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practice</a:t>
            </a:r>
            <a:r>
              <a:rPr lang="de-DE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de-DE"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occurrence</a:t>
            </a:r>
            <a:r>
              <a:rPr lang="de-DE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causes</a:t>
            </a:r>
            <a:r>
              <a:rPr lang="de-DE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de-DE"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management</a:t>
            </a:r>
            <a:r>
              <a:rPr lang="de-DE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. </a:t>
            </a:r>
            <a:br>
              <a:rPr lang="de-DE" sz="14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Swiss Medical Weekly 2008; 138(23-24):340-7.</a:t>
            </a:r>
          </a:p>
        </p:txBody>
      </p:sp>
    </p:spTree>
    <p:extLst>
      <p:ext uri="{BB962C8B-B14F-4D97-AF65-F5344CB8AC3E}">
        <p14:creationId xmlns:p14="http://schemas.microsoft.com/office/powerpoint/2010/main" val="2299245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240681"/>
            <a:ext cx="9180512" cy="1617319"/>
          </a:xfrm>
          <a:prstGeom prst="rect">
            <a:avLst/>
          </a:prstGeom>
        </p:spPr>
      </p:pic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79512" y="6147656"/>
            <a:ext cx="3024336" cy="710344"/>
          </a:xfrm>
        </p:spPr>
        <p:txBody>
          <a:bodyPr/>
          <a:lstStyle/>
          <a:p>
            <a:pPr algn="l"/>
            <a:r>
              <a:rPr lang="de-DE" sz="1800" dirty="0">
                <a:solidFill>
                  <a:schemeClr val="bg1"/>
                </a:solidFill>
              </a:rPr>
              <a:t>KOMPETENZ.PRAXIS.ZUKUNFT.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0D3C6C7-9030-424D-8F1D-66E099AA2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A873C-EBD3-4EE9-8EC6-636A79C78AC7}" type="slidenum">
              <a:rPr lang="de-DE" smtClean="0"/>
              <a:t>4</a:t>
            </a:fld>
            <a:endParaRPr lang="de-DE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06ABFBE1-7584-4631-8793-5EE9C961EF42}"/>
              </a:ext>
            </a:extLst>
          </p:cNvPr>
          <p:cNvSpPr txBox="1">
            <a:spLocks/>
          </p:cNvSpPr>
          <p:nvPr/>
        </p:nvSpPr>
        <p:spPr>
          <a:xfrm>
            <a:off x="422427" y="1222628"/>
            <a:ext cx="8299145" cy="443198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/>
              <a:t>Kostochondritis</a:t>
            </a:r>
            <a:r>
              <a:rPr lang="de-DE" dirty="0"/>
              <a:t> (&gt; 90%)</a:t>
            </a:r>
            <a:r>
              <a:rPr lang="de-DE" baseline="30000" dirty="0"/>
              <a:t>1</a:t>
            </a:r>
            <a:r>
              <a:rPr lang="de-DE" dirty="0"/>
              <a:t> </a:t>
            </a:r>
          </a:p>
          <a:p>
            <a:r>
              <a:rPr lang="de-DE" dirty="0"/>
              <a:t>Cyriax-Syndrom</a:t>
            </a:r>
          </a:p>
          <a:p>
            <a:r>
              <a:rPr lang="de-DE" dirty="0"/>
              <a:t>Tietze-Syndrom</a:t>
            </a:r>
          </a:p>
          <a:p>
            <a:r>
              <a:rPr lang="de-DE" dirty="0" err="1"/>
              <a:t>Xyphodynie</a:t>
            </a:r>
            <a:endParaRPr lang="de-DE" dirty="0"/>
          </a:p>
          <a:p>
            <a:r>
              <a:rPr lang="de-DE" dirty="0"/>
              <a:t>Rheumatologische Erkrankungen/Syndrome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dirty="0"/>
              <a:t>Fibromyalgie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dirty="0"/>
              <a:t>Rheumatoide Arthritis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dirty="0" err="1"/>
              <a:t>Sapho</a:t>
            </a:r>
            <a:r>
              <a:rPr lang="de-DE" dirty="0"/>
              <a:t> Syndrom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dirty="0"/>
              <a:t>Systemischer Lupus erythematodes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AA620330-77AB-4E6D-AFD0-2D5CBCB0DE35}"/>
              </a:ext>
            </a:extLst>
          </p:cNvPr>
          <p:cNvSpPr txBox="1"/>
          <p:nvPr/>
        </p:nvSpPr>
        <p:spPr>
          <a:xfrm flipH="1">
            <a:off x="3663569" y="5731064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600" baseline="30000" dirty="0"/>
              <a:t>1</a:t>
            </a:r>
            <a:r>
              <a:rPr lang="de-DE" sz="1600" b="0" i="0" u="none" strike="noStrike" baseline="0" dirty="0">
                <a:latin typeface="MyriadPro-SemiCn"/>
              </a:rPr>
              <a:t>Verdon F, et al.,</a:t>
            </a:r>
            <a:r>
              <a:rPr lang="en-US" sz="1600" b="0" i="0" u="none" strike="noStrike" baseline="0" dirty="0">
                <a:latin typeface="MyriadPro-SemiCn"/>
              </a:rPr>
              <a:t> (2007) Chest wall syndrome among </a:t>
            </a:r>
          </a:p>
          <a:p>
            <a:pPr algn="l"/>
            <a:r>
              <a:rPr lang="en-US" sz="1600" b="0" i="0" u="none" strike="noStrike" baseline="0" dirty="0">
                <a:latin typeface="MyriadPro-SemiCn"/>
              </a:rPr>
              <a:t>  primary care patients: a cohort study. BMC Fam </a:t>
            </a:r>
            <a:r>
              <a:rPr lang="de-DE" sz="1600" b="0" i="0" u="none" strike="noStrike" baseline="0" dirty="0">
                <a:latin typeface="MyriadPro-SemiCn"/>
              </a:rPr>
              <a:t>Pract8:51</a:t>
            </a:r>
            <a:endParaRPr lang="de-DE" sz="1600" baseline="30000" dirty="0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A7121998-A6C9-4664-A8F4-A25B1CB7B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577" y="349453"/>
            <a:ext cx="6379663" cy="430887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/>
              <a:t>Brustwandsyndrome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03ED06C5-C112-49B3-9550-5DC88D4072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492" y="404664"/>
            <a:ext cx="2160240" cy="64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41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240681"/>
            <a:ext cx="9180512" cy="1617319"/>
          </a:xfrm>
          <a:prstGeom prst="rect">
            <a:avLst/>
          </a:prstGeom>
        </p:spPr>
      </p:pic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79512" y="6147656"/>
            <a:ext cx="3024336" cy="710344"/>
          </a:xfrm>
        </p:spPr>
        <p:txBody>
          <a:bodyPr/>
          <a:lstStyle/>
          <a:p>
            <a:pPr algn="l"/>
            <a:r>
              <a:rPr lang="de-DE" sz="1800" dirty="0">
                <a:solidFill>
                  <a:schemeClr val="bg1"/>
                </a:solidFill>
              </a:rPr>
              <a:t>KOMPETENZ.PRAXIS.ZUKUNFT.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0D3C6C7-9030-424D-8F1D-66E099AA2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A873C-EBD3-4EE9-8EC6-636A79C78AC7}" type="slidenum">
              <a:rPr lang="de-DE" smtClean="0"/>
              <a:t>5</a:t>
            </a:fld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C1C44A0-0130-4C65-8549-A94EABFDE6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0"/>
            <a:ext cx="8153400" cy="6358156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CB956E87-D00B-467D-9CFA-D9F35FE73F9F}"/>
              </a:ext>
            </a:extLst>
          </p:cNvPr>
          <p:cNvSpPr txBox="1"/>
          <p:nvPr/>
        </p:nvSpPr>
        <p:spPr>
          <a:xfrm>
            <a:off x="4277511" y="6287384"/>
            <a:ext cx="43944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dirty="0" err="1">
                <a:latin typeface="MyriadPro-SemiCn"/>
              </a:rPr>
              <a:t>Fakundiny</a:t>
            </a:r>
            <a:r>
              <a:rPr lang="en-US" sz="1100" dirty="0">
                <a:latin typeface="MyriadPro-SemiCn"/>
              </a:rPr>
              <a:t> B,</a:t>
            </a:r>
            <a:r>
              <a:rPr lang="en-US" sz="1100" b="0" i="0" u="none" strike="noStrike" baseline="0" dirty="0">
                <a:latin typeface="MyriadPro-SemiCn"/>
              </a:rPr>
              <a:t> </a:t>
            </a:r>
            <a:r>
              <a:rPr lang="en-US" sz="1100" b="0" i="0" u="none" strike="noStrike" baseline="0" dirty="0" err="1">
                <a:latin typeface="MyriadPro-SemiCn"/>
              </a:rPr>
              <a:t>Osteokartilaginäre</a:t>
            </a:r>
            <a:r>
              <a:rPr lang="en-US" sz="1100" b="0" i="0" u="none" strike="noStrike" baseline="0" dirty="0">
                <a:latin typeface="MyriadPro-SemiCn"/>
              </a:rPr>
              <a:t> </a:t>
            </a:r>
            <a:r>
              <a:rPr lang="en-US" sz="1100" b="0" i="0" u="none" strike="noStrike" baseline="0" dirty="0" err="1">
                <a:latin typeface="MyriadPro-SemiCn"/>
              </a:rPr>
              <a:t>Ursachen</a:t>
            </a:r>
            <a:r>
              <a:rPr lang="en-US" sz="1100" b="0" i="0" u="none" strike="noStrike" baseline="0" dirty="0">
                <a:latin typeface="MyriadPro-SemiCn"/>
              </a:rPr>
              <a:t> </a:t>
            </a:r>
            <a:r>
              <a:rPr lang="en-US" sz="1100" b="0" i="0" u="none" strike="noStrike" baseline="0" dirty="0" err="1">
                <a:latin typeface="MyriadPro-SemiCn"/>
              </a:rPr>
              <a:t>für</a:t>
            </a:r>
            <a:r>
              <a:rPr lang="en-US" sz="1100" b="0" i="0" u="none" strike="noStrike" baseline="0" dirty="0">
                <a:latin typeface="MyriadPro-SemiCn"/>
              </a:rPr>
              <a:t> </a:t>
            </a:r>
            <a:r>
              <a:rPr lang="en-US" sz="1100" b="0" i="0" u="none" strike="noStrike" baseline="0" dirty="0" err="1">
                <a:latin typeface="MyriadPro-SemiCn"/>
              </a:rPr>
              <a:t>thorakale</a:t>
            </a:r>
            <a:r>
              <a:rPr lang="en-US" sz="1100" b="0" i="0" u="none" strike="noStrike" baseline="0" dirty="0">
                <a:latin typeface="MyriadPro-SemiCn"/>
              </a:rPr>
              <a:t> </a:t>
            </a:r>
            <a:r>
              <a:rPr lang="en-US" sz="1100" b="0" i="0" u="none" strike="noStrike" baseline="0" dirty="0" err="1">
                <a:latin typeface="MyriadPro-SemiCn"/>
              </a:rPr>
              <a:t>Schmezsyndrome</a:t>
            </a:r>
            <a:r>
              <a:rPr lang="en-US" sz="1100" b="0" i="0" u="none" strike="noStrike" baseline="0" dirty="0">
                <a:latin typeface="MyriadPro-SemiCn"/>
              </a:rPr>
              <a:t>. </a:t>
            </a:r>
          </a:p>
          <a:p>
            <a:pPr algn="l"/>
            <a:r>
              <a:rPr lang="de-DE" sz="1100" b="0" i="0" u="none" strike="noStrike" baseline="0" dirty="0">
                <a:latin typeface="MyriadPro-SemiCn"/>
              </a:rPr>
              <a:t>Ärzteblatt Sachsen Anhalt 32 (2021)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73168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268065"/>
            <a:ext cx="9144000" cy="161731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492" y="404664"/>
            <a:ext cx="2160240" cy="640203"/>
          </a:xfrm>
          <a:prstGeom prst="rect">
            <a:avLst/>
          </a:prstGeom>
        </p:spPr>
      </p:pic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79512" y="6147656"/>
            <a:ext cx="3024336" cy="710344"/>
          </a:xfrm>
        </p:spPr>
        <p:txBody>
          <a:bodyPr/>
          <a:lstStyle/>
          <a:p>
            <a:pPr algn="l"/>
            <a:r>
              <a:rPr lang="de-DE" sz="1800" dirty="0">
                <a:solidFill>
                  <a:schemeClr val="bg1"/>
                </a:solidFill>
              </a:rPr>
              <a:t>KOMPETENZ.PRAXIS.ZUKUNFT.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9C17EAD-8EFE-4210-ACAC-454274AA3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A873C-EBD3-4EE9-8EC6-636A79C78AC7}" type="slidenum">
              <a:rPr lang="de-DE" smtClean="0"/>
              <a:t>6</a:t>
            </a:fld>
            <a:endParaRPr lang="de-DE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0C0C11C2-28D3-424F-BD2C-9A92565CE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823" y="153265"/>
            <a:ext cx="5842992" cy="1143000"/>
          </a:xfrm>
        </p:spPr>
        <p:txBody>
          <a:bodyPr/>
          <a:lstStyle/>
          <a:p>
            <a:r>
              <a:rPr lang="de-DE" dirty="0"/>
              <a:t>Brustwandsyndrome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792BBAD4-ED47-4DA2-9098-1A9CD6DCBC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23" y="1355933"/>
            <a:ext cx="8380353" cy="3444121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F3B0EC50-58C1-4000-A53B-DBE2F3BE98D6}"/>
              </a:ext>
            </a:extLst>
          </p:cNvPr>
          <p:cNvSpPr txBox="1"/>
          <p:nvPr/>
        </p:nvSpPr>
        <p:spPr>
          <a:xfrm>
            <a:off x="914400" y="475375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400" dirty="0"/>
              <a:t>Schema-Klinische Lokalisation </a:t>
            </a:r>
            <a:r>
              <a:rPr lang="de-DE" sz="1400" dirty="0" err="1"/>
              <a:t>osteokartilaginärer</a:t>
            </a:r>
            <a:r>
              <a:rPr lang="de-DE" sz="1400" dirty="0"/>
              <a:t> Schmerzsyndrome an der vorderen Brustwand. </a:t>
            </a:r>
          </a:p>
          <a:p>
            <a:pPr algn="l"/>
            <a:r>
              <a:rPr lang="de-DE" sz="1400" dirty="0"/>
              <a:t>Weiß: </a:t>
            </a:r>
            <a:r>
              <a:rPr lang="de-DE" sz="1400" dirty="0" err="1"/>
              <a:t>Costochondritis</a:t>
            </a:r>
            <a:r>
              <a:rPr lang="de-DE" sz="1400" dirty="0"/>
              <a:t> (auch </a:t>
            </a:r>
            <a:r>
              <a:rPr lang="de-DE" sz="1400" dirty="0" err="1"/>
              <a:t>multilokulär</a:t>
            </a:r>
            <a:r>
              <a:rPr lang="de-DE" sz="1400" dirty="0"/>
              <a:t>); Rot: Cyriax-Syndrom; </a:t>
            </a:r>
          </a:p>
          <a:p>
            <a:pPr algn="l"/>
            <a:r>
              <a:rPr lang="de-DE" sz="1400" dirty="0"/>
              <a:t>Weiß: </a:t>
            </a:r>
            <a:r>
              <a:rPr lang="de-DE" sz="1400" dirty="0" err="1"/>
              <a:t>Costochondritis</a:t>
            </a:r>
            <a:r>
              <a:rPr lang="de-DE" sz="1400" dirty="0"/>
              <a:t> (auch </a:t>
            </a:r>
            <a:r>
              <a:rPr lang="de-DE" sz="1400" dirty="0" err="1"/>
              <a:t>multilokulär</a:t>
            </a:r>
            <a:r>
              <a:rPr lang="de-DE" sz="1400" dirty="0"/>
              <a:t>); Gelb: Tietze-Syndrom (meist isoliert); Blau: </a:t>
            </a:r>
            <a:r>
              <a:rPr lang="de-DE" sz="1400" dirty="0" err="1"/>
              <a:t>Xyphodynie</a:t>
            </a:r>
            <a:r>
              <a:rPr lang="de-DE" sz="1400" dirty="0"/>
              <a:t>. (Fotos: Universitätsmedizin Magdeburg/Dr. Bastian </a:t>
            </a:r>
            <a:r>
              <a:rPr lang="de-DE" sz="1400" dirty="0" err="1"/>
              <a:t>Fakundiny</a:t>
            </a:r>
            <a:r>
              <a:rPr lang="de-DE" sz="1400" dirty="0"/>
              <a:t>)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B9E851B7-3805-421E-9447-27B038262010}"/>
              </a:ext>
            </a:extLst>
          </p:cNvPr>
          <p:cNvSpPr txBox="1"/>
          <p:nvPr/>
        </p:nvSpPr>
        <p:spPr>
          <a:xfrm>
            <a:off x="4716016" y="5855136"/>
            <a:ext cx="404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 err="1">
                <a:latin typeface="MyriadPro-SemiCn"/>
              </a:rPr>
              <a:t>Fakundiny</a:t>
            </a:r>
            <a:r>
              <a:rPr lang="en-US" sz="1200" dirty="0">
                <a:latin typeface="MyriadPro-SemiCn"/>
              </a:rPr>
              <a:t> B,</a:t>
            </a:r>
            <a:r>
              <a:rPr lang="en-US" sz="1200" b="0" i="0" u="none" strike="noStrike" baseline="0" dirty="0">
                <a:latin typeface="MyriadPro-SemiCn"/>
              </a:rPr>
              <a:t> </a:t>
            </a:r>
            <a:r>
              <a:rPr lang="en-US" sz="1200" b="0" i="0" u="none" strike="noStrike" baseline="0" dirty="0" err="1">
                <a:latin typeface="MyriadPro-SemiCn"/>
              </a:rPr>
              <a:t>Osteokartilaginäre</a:t>
            </a:r>
            <a:r>
              <a:rPr lang="en-US" sz="1200" b="0" i="0" u="none" strike="noStrike" baseline="0" dirty="0">
                <a:latin typeface="MyriadPro-SemiCn"/>
              </a:rPr>
              <a:t> </a:t>
            </a:r>
            <a:r>
              <a:rPr lang="en-US" sz="1200" b="0" i="0" u="none" strike="noStrike" baseline="0" dirty="0" err="1">
                <a:latin typeface="MyriadPro-SemiCn"/>
              </a:rPr>
              <a:t>Ursachen</a:t>
            </a:r>
            <a:r>
              <a:rPr lang="en-US" sz="1200" b="0" i="0" u="none" strike="noStrike" baseline="0" dirty="0">
                <a:latin typeface="MyriadPro-SemiCn"/>
              </a:rPr>
              <a:t> </a:t>
            </a:r>
            <a:r>
              <a:rPr lang="en-US" sz="1200" b="0" i="0" u="none" strike="noStrike" baseline="0" dirty="0" err="1">
                <a:latin typeface="MyriadPro-SemiCn"/>
              </a:rPr>
              <a:t>für</a:t>
            </a:r>
            <a:r>
              <a:rPr lang="en-US" sz="1200" b="0" i="0" u="none" strike="noStrike" baseline="0" dirty="0">
                <a:latin typeface="MyriadPro-SemiCn"/>
              </a:rPr>
              <a:t> </a:t>
            </a:r>
            <a:r>
              <a:rPr lang="en-US" sz="1200" b="0" i="0" u="none" strike="noStrike" baseline="0" dirty="0" err="1">
                <a:latin typeface="MyriadPro-SemiCn"/>
              </a:rPr>
              <a:t>thorakale</a:t>
            </a:r>
            <a:r>
              <a:rPr lang="en-US" sz="1200" b="0" i="0" u="none" strike="noStrike" baseline="0" dirty="0">
                <a:latin typeface="MyriadPro-SemiCn"/>
              </a:rPr>
              <a:t> </a:t>
            </a:r>
            <a:r>
              <a:rPr lang="en-US" sz="1200" b="0" i="0" u="none" strike="noStrike" baseline="0" dirty="0" err="1">
                <a:latin typeface="MyriadPro-SemiCn"/>
              </a:rPr>
              <a:t>Schmezsyndrome</a:t>
            </a:r>
            <a:r>
              <a:rPr lang="en-US" sz="1200" b="0" i="0" u="none" strike="noStrike" baseline="0" dirty="0">
                <a:latin typeface="MyriadPro-SemiCn"/>
              </a:rPr>
              <a:t>. </a:t>
            </a:r>
          </a:p>
          <a:p>
            <a:pPr algn="l"/>
            <a:r>
              <a:rPr lang="de-DE" sz="1200" b="0" i="0" u="none" strike="noStrike" baseline="0" dirty="0">
                <a:latin typeface="MyriadPro-SemiCn"/>
              </a:rPr>
              <a:t>Ärzteblatt Sachsen Anhalt 32 (2021)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917994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240681"/>
            <a:ext cx="9180512" cy="1617319"/>
          </a:xfrm>
          <a:prstGeom prst="rect">
            <a:avLst/>
          </a:prstGeom>
        </p:spPr>
      </p:pic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79512" y="6147656"/>
            <a:ext cx="3024336" cy="710344"/>
          </a:xfrm>
        </p:spPr>
        <p:txBody>
          <a:bodyPr/>
          <a:lstStyle/>
          <a:p>
            <a:pPr algn="l"/>
            <a:r>
              <a:rPr lang="de-DE" sz="1800" dirty="0">
                <a:solidFill>
                  <a:schemeClr val="bg1"/>
                </a:solidFill>
              </a:rPr>
              <a:t>KOMPETENZ.PRAXIS.ZUKUNFT.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0D3C6C7-9030-424D-8F1D-66E099AA2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A873C-EBD3-4EE9-8EC6-636A79C78AC7}" type="slidenum">
              <a:rPr lang="de-DE" smtClean="0"/>
              <a:t>7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EA2BC17-06FB-4BE0-AC4E-EFC3AF7111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492" y="404664"/>
            <a:ext cx="2160240" cy="64020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3CBD094-5A0F-4598-A014-36871A1F98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901" y="412169"/>
            <a:ext cx="6117299" cy="458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60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6512" y="5240681"/>
            <a:ext cx="9180512" cy="1617319"/>
          </a:xfrm>
          <a:prstGeom prst="rect">
            <a:avLst/>
          </a:prstGeom>
        </p:spPr>
      </p:pic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C4F407E1-8EE8-42DD-8DF0-4B389033B2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err="1"/>
              <a:t>Alterabhängige</a:t>
            </a:r>
            <a:r>
              <a:rPr lang="de-DE" dirty="0"/>
              <a:t> Inzidenz!!! </a:t>
            </a:r>
            <a:r>
              <a:rPr lang="de-DE" baseline="30000" dirty="0"/>
              <a:t>1,2</a:t>
            </a:r>
          </a:p>
          <a:p>
            <a:pPr marL="857250" lvl="2" indent="0">
              <a:buNone/>
            </a:pPr>
            <a:r>
              <a:rPr lang="de-DE" dirty="0"/>
              <a:t>Lebenszeitinzidenz 30%</a:t>
            </a:r>
          </a:p>
          <a:p>
            <a:pPr marL="857250" lvl="2" indent="0">
              <a:buNone/>
            </a:pPr>
            <a:r>
              <a:rPr lang="de-DE" dirty="0"/>
              <a:t>mit 85 Jahren Inzidenz 50%</a:t>
            </a:r>
          </a:p>
          <a:p>
            <a:pPr marL="357188" indent="-357188"/>
            <a:r>
              <a:rPr lang="de-DE" dirty="0"/>
              <a:t>Virusreaktivierung von </a:t>
            </a:r>
            <a:r>
              <a:rPr lang="de-DE" dirty="0" err="1"/>
              <a:t>Varizella</a:t>
            </a:r>
            <a:r>
              <a:rPr lang="de-DE" dirty="0"/>
              <a:t> Zoster (Windpocken)</a:t>
            </a:r>
            <a:endParaRPr lang="de-DE" sz="2400" dirty="0"/>
          </a:p>
          <a:p>
            <a:pPr marL="800100" lvl="2" indent="0">
              <a:buNone/>
            </a:pPr>
            <a:r>
              <a:rPr lang="de-DE" dirty="0"/>
              <a:t>Persistenz in sensorischen </a:t>
            </a:r>
            <a:r>
              <a:rPr lang="de-DE" dirty="0" err="1"/>
              <a:t>Hinterwurzel</a:t>
            </a:r>
            <a:r>
              <a:rPr lang="de-DE" dirty="0"/>
              <a:t>- und Hirnnervenganglien</a:t>
            </a:r>
          </a:p>
          <a:p>
            <a:pPr marL="800100" lvl="2" indent="0">
              <a:buNone/>
            </a:pPr>
            <a:r>
              <a:rPr lang="de-DE" dirty="0"/>
              <a:t>Thorakale </a:t>
            </a:r>
            <a:r>
              <a:rPr lang="de-DE" dirty="0" err="1"/>
              <a:t>Dermatome</a:t>
            </a:r>
            <a:r>
              <a:rPr lang="de-DE" dirty="0"/>
              <a:t> zu 55% betroffen, Trigeminus 20%, lumbal 13%, zervikal 11% </a:t>
            </a:r>
            <a:r>
              <a:rPr lang="de-DE" baseline="30000" dirty="0"/>
              <a:t>3</a:t>
            </a:r>
          </a:p>
          <a:p>
            <a:pPr marL="800100" lvl="2" indent="0">
              <a:buNone/>
            </a:pPr>
            <a:r>
              <a:rPr lang="de-DE" dirty="0"/>
              <a:t>Auch geimpfte Kinder (Lebendimpfstoff)können erkranken</a:t>
            </a:r>
          </a:p>
          <a:p>
            <a:pPr marL="800100" lvl="2" indent="0">
              <a:buNone/>
            </a:pPr>
            <a:r>
              <a:rPr lang="de-DE" dirty="0"/>
              <a:t>	3-12 x seltener </a:t>
            </a:r>
            <a:r>
              <a:rPr lang="de-DE" baseline="30000" dirty="0"/>
              <a:t>4</a:t>
            </a:r>
          </a:p>
          <a:p>
            <a:pPr marL="800100" lvl="2" indent="0">
              <a:buNone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EF477C3-1A91-48EA-9344-DF82B3387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Herpes Zoster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457200" y="6325980"/>
            <a:ext cx="3248000" cy="412750"/>
          </a:xfrm>
        </p:spPr>
        <p:txBody>
          <a:bodyPr/>
          <a:lstStyle/>
          <a:p>
            <a:pPr algn="l"/>
            <a:r>
              <a:rPr lang="de-DE" sz="1800" dirty="0">
                <a:solidFill>
                  <a:schemeClr val="bg1"/>
                </a:solidFill>
              </a:rPr>
              <a:t>KOMPETENZ.PRAXIS.ZUKUNFT.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0D3C6C7-9030-424D-8F1D-66E099AA2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A873C-EBD3-4EE9-8EC6-636A79C78AC7}" type="slidenum">
              <a:rPr lang="de-DE" smtClean="0"/>
              <a:t>8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EA2BC17-06FB-4BE0-AC4E-EFC3AF7111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492" y="404664"/>
            <a:ext cx="2160240" cy="640203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A6D6990C-1946-4727-B271-31E64BB33C6F}"/>
              </a:ext>
            </a:extLst>
          </p:cNvPr>
          <p:cNvSpPr txBox="1"/>
          <p:nvPr/>
        </p:nvSpPr>
        <p:spPr>
          <a:xfrm rot="10800000" flipH="1" flipV="1">
            <a:off x="3654488" y="5940852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1 Hope-Simpson RE (1975) HZ in </a:t>
            </a:r>
            <a:r>
              <a:rPr lang="de-DE" sz="800" dirty="0" err="1"/>
              <a:t>general</a:t>
            </a:r>
            <a:r>
              <a:rPr lang="de-DE" sz="800" dirty="0"/>
              <a:t> </a:t>
            </a:r>
            <a:r>
              <a:rPr lang="de-DE" sz="800" dirty="0" err="1"/>
              <a:t>practice</a:t>
            </a:r>
            <a:r>
              <a:rPr lang="de-DE" sz="800" dirty="0"/>
              <a:t>. </a:t>
            </a:r>
            <a:r>
              <a:rPr lang="de-DE" sz="800" dirty="0" err="1"/>
              <a:t>Postherpetic</a:t>
            </a:r>
            <a:r>
              <a:rPr lang="de-DE" sz="800" dirty="0"/>
              <a:t> </a:t>
            </a:r>
            <a:r>
              <a:rPr lang="de-DE" sz="800" dirty="0" err="1"/>
              <a:t>neuralgia</a:t>
            </a:r>
            <a:r>
              <a:rPr lang="de-DE" sz="800" dirty="0"/>
              <a:t>. JR Coll Gen </a:t>
            </a:r>
            <a:r>
              <a:rPr lang="de-DE" sz="800" dirty="0" err="1"/>
              <a:t>Pract</a:t>
            </a:r>
            <a:r>
              <a:rPr lang="de-DE" sz="800" dirty="0"/>
              <a:t> 25:571</a:t>
            </a:r>
          </a:p>
          <a:p>
            <a:r>
              <a:rPr lang="de-DE" sz="800" dirty="0"/>
              <a:t>2 Wulf H (1997) Gibt es eine Prophylaxe der </a:t>
            </a:r>
            <a:r>
              <a:rPr lang="de-DE" sz="800" dirty="0" err="1"/>
              <a:t>Postzosterneuralgie</a:t>
            </a:r>
            <a:r>
              <a:rPr lang="de-DE" sz="800" dirty="0"/>
              <a:t>? Schmerz 11:373-377</a:t>
            </a:r>
          </a:p>
          <a:p>
            <a:r>
              <a:rPr lang="de-DE" sz="800" dirty="0">
                <a:effectLst/>
                <a:latin typeface="Arial" panose="020B0604020202020204" pitchFamily="34" charset="0"/>
              </a:rPr>
              <a:t>3 Werner RN, </a:t>
            </a:r>
            <a:r>
              <a:rPr lang="de-DE" sz="800" dirty="0" err="1">
                <a:effectLst/>
                <a:latin typeface="Arial" panose="020B0604020202020204" pitchFamily="34" charset="0"/>
              </a:rPr>
              <a:t>Nikkels</a:t>
            </a:r>
            <a:r>
              <a:rPr lang="de-DE" sz="800" dirty="0">
                <a:effectLst/>
                <a:latin typeface="Arial" panose="020B0604020202020204" pitchFamily="34" charset="0"/>
              </a:rPr>
              <a:t> AF, </a:t>
            </a:r>
            <a:r>
              <a:rPr lang="de-DE" sz="800" dirty="0" err="1">
                <a:effectLst/>
                <a:latin typeface="Arial" panose="020B0604020202020204" pitchFamily="34" charset="0"/>
              </a:rPr>
              <a:t>Marinović</a:t>
            </a:r>
            <a:r>
              <a:rPr lang="de-DE" sz="800" dirty="0">
                <a:effectLst/>
                <a:latin typeface="Arial" panose="020B0604020202020204" pitchFamily="34" charset="0"/>
              </a:rPr>
              <a:t> B et al (2016) European</a:t>
            </a:r>
            <a:br>
              <a:rPr lang="de-DE" sz="800" dirty="0"/>
            </a:br>
            <a:r>
              <a:rPr lang="de-DE" sz="800" dirty="0" err="1">
                <a:effectLst/>
                <a:latin typeface="Arial" panose="020B0604020202020204" pitchFamily="34" charset="0"/>
              </a:rPr>
              <a:t>consensus-based</a:t>
            </a:r>
            <a:r>
              <a:rPr lang="de-DE" sz="800" dirty="0">
                <a:effectLst/>
                <a:latin typeface="Arial" panose="020B0604020202020204" pitchFamily="34" charset="0"/>
              </a:rPr>
              <a:t> (S2k) Guideline on </a:t>
            </a:r>
            <a:r>
              <a:rPr lang="de-DE" sz="800" dirty="0" err="1">
                <a:effectLst/>
                <a:latin typeface="Arial" panose="020B0604020202020204" pitchFamily="34" charset="0"/>
              </a:rPr>
              <a:t>the</a:t>
            </a:r>
            <a:r>
              <a:rPr lang="de-DE" sz="800" dirty="0">
                <a:effectLst/>
                <a:latin typeface="Arial" panose="020B0604020202020204" pitchFamily="34" charset="0"/>
              </a:rPr>
              <a:t> Management </a:t>
            </a:r>
            <a:r>
              <a:rPr lang="de-DE" sz="800" dirty="0" err="1">
                <a:effectLst/>
                <a:latin typeface="Arial" panose="020B0604020202020204" pitchFamily="34" charset="0"/>
              </a:rPr>
              <a:t>of</a:t>
            </a:r>
            <a:r>
              <a:rPr lang="de-DE" sz="800" dirty="0">
                <a:effectLst/>
                <a:latin typeface="Arial" panose="020B0604020202020204" pitchFamily="34" charset="0"/>
              </a:rPr>
              <a:t> Herpes Zoster—Part 1: </a:t>
            </a:r>
            <a:r>
              <a:rPr lang="de-DE" sz="800" dirty="0" err="1">
                <a:effectLst/>
                <a:latin typeface="Arial" panose="020B0604020202020204" pitchFamily="34" charset="0"/>
              </a:rPr>
              <a:t>Diagnosis.JEurAcadDermatolVenereol</a:t>
            </a:r>
            <a:r>
              <a:rPr lang="de-DE" sz="800" dirty="0">
                <a:effectLst/>
                <a:latin typeface="Arial" panose="020B0604020202020204" pitchFamily="34" charset="0"/>
              </a:rPr>
              <a:t> 31(1):9–19</a:t>
            </a:r>
          </a:p>
          <a:p>
            <a:r>
              <a:rPr lang="de-DE" sz="800" dirty="0">
                <a:latin typeface="Arial" panose="020B0604020202020204" pitchFamily="34" charset="0"/>
              </a:rPr>
              <a:t>4 </a:t>
            </a:r>
            <a:r>
              <a:rPr lang="nl-NL" sz="800" dirty="0"/>
              <a:t>Weinmann S, et al. 2013; Civen R, et al. 2009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3387400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6512" y="5240681"/>
            <a:ext cx="9180512" cy="1617319"/>
          </a:xfrm>
          <a:prstGeom prst="rect">
            <a:avLst/>
          </a:prstGeom>
        </p:spPr>
      </p:pic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D669AE0A-2FAC-4F93-AAC1-63BD485795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" b="8393"/>
          <a:stretch/>
        </p:blipFill>
        <p:spPr>
          <a:xfrm>
            <a:off x="478903" y="1556792"/>
            <a:ext cx="8207897" cy="3177433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7EF477C3-1A91-48EA-9344-DF82B3387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Herpes Zoster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457200" y="6325980"/>
            <a:ext cx="3248000" cy="412750"/>
          </a:xfrm>
        </p:spPr>
        <p:txBody>
          <a:bodyPr/>
          <a:lstStyle/>
          <a:p>
            <a:pPr algn="l"/>
            <a:r>
              <a:rPr lang="de-DE" sz="1800" dirty="0">
                <a:solidFill>
                  <a:schemeClr val="bg1"/>
                </a:solidFill>
              </a:rPr>
              <a:t>KOMPETENZ.PRAXIS.ZUKUNFT.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0D3C6C7-9030-424D-8F1D-66E099AA2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A873C-EBD3-4EE9-8EC6-636A79C78AC7}" type="slidenum">
              <a:rPr lang="de-DE" smtClean="0"/>
              <a:t>9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EA2BC17-06FB-4BE0-AC4E-EFC3AF7111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492" y="404664"/>
            <a:ext cx="2160240" cy="640203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253C26A7-01D4-48BF-814A-9DEA311C06B3}"/>
              </a:ext>
            </a:extLst>
          </p:cNvPr>
          <p:cNvSpPr txBox="1"/>
          <p:nvPr/>
        </p:nvSpPr>
        <p:spPr>
          <a:xfrm rot="10800000" flipH="1" flipV="1">
            <a:off x="3998131" y="5826123"/>
            <a:ext cx="48438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1 RKI  </a:t>
            </a:r>
            <a:r>
              <a:rPr lang="de-DE" sz="1200" dirty="0" err="1">
                <a:hlinkClick r:id="rId6" tooltip="Epidemiologisches Bulletin 50/2018"/>
              </a:rPr>
              <a:t>Epid</a:t>
            </a:r>
            <a:r>
              <a:rPr lang="de-DE" sz="1200" dirty="0">
                <a:hlinkClick r:id="rId6" tooltip="Epidemiologisches Bulletin 50/2018"/>
              </a:rPr>
              <a:t>. Bull. 50/2018</a:t>
            </a:r>
            <a:r>
              <a:rPr lang="de-DE" sz="1200" dirty="0"/>
              <a:t>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D620E83-A104-4123-8E16-5C8738119198}"/>
              </a:ext>
            </a:extLst>
          </p:cNvPr>
          <p:cNvSpPr txBox="1"/>
          <p:nvPr/>
        </p:nvSpPr>
        <p:spPr>
          <a:xfrm>
            <a:off x="881336" y="4863078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Inzidenz des Herpes Zoster (HZ) nach Alter und Geschlecht sowie Anteil der postherpetischen Neuralgie (PHN) an den HZ-Fällen in Deutschland  </a:t>
            </a:r>
          </a:p>
        </p:txBody>
      </p:sp>
    </p:spTree>
    <p:extLst>
      <p:ext uri="{BB962C8B-B14F-4D97-AF65-F5344CB8AC3E}">
        <p14:creationId xmlns:p14="http://schemas.microsoft.com/office/powerpoint/2010/main" val="2220028814"/>
      </p:ext>
    </p:extLst>
  </p:cSld>
  <p:clrMapOvr>
    <a:masterClrMapping/>
  </p:clrMapOvr>
</p:sld>
</file>

<file path=ppt/theme/theme1.xml><?xml version="1.0" encoding="utf-8"?>
<a:theme xmlns:a="http://schemas.openxmlformats.org/drawingml/2006/main" name="KOMPAS_VorlagePP_1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KOMPAS_VorlagePP_1</Template>
  <TotalTime>0</TotalTime>
  <Words>1288</Words>
  <Application>Microsoft Office PowerPoint</Application>
  <PresentationFormat>Bildschirmpräsentation (4:3)</PresentationFormat>
  <Paragraphs>218</Paragraphs>
  <Slides>18</Slides>
  <Notes>16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18</vt:i4>
      </vt:variant>
    </vt:vector>
  </HeadingPairs>
  <TitlesOfParts>
    <vt:vector size="27" baseType="lpstr">
      <vt:lpstr>Arial</vt:lpstr>
      <vt:lpstr>Calibri</vt:lpstr>
      <vt:lpstr>MyriadPro-SemiCn</vt:lpstr>
      <vt:lpstr>Symbol</vt:lpstr>
      <vt:lpstr>Times New Roman</vt:lpstr>
      <vt:lpstr>Wingdings</vt:lpstr>
      <vt:lpstr>KOMPAS_VorlagePP_1</vt:lpstr>
      <vt:lpstr>Benutzerdefiniertes Design</vt:lpstr>
      <vt:lpstr>1_Benutzerdefiniertes Design</vt:lpstr>
      <vt:lpstr>PowerPoint-Präsentation</vt:lpstr>
      <vt:lpstr>Schicken wir zu viele Patienten mit Brustschmerz nach Hause?</vt:lpstr>
      <vt:lpstr>Was löst denn noch Brustschmerz aus?</vt:lpstr>
      <vt:lpstr>Brustwandsyndrome</vt:lpstr>
      <vt:lpstr>PowerPoint-Präsentation</vt:lpstr>
      <vt:lpstr>Brustwandsyndrome</vt:lpstr>
      <vt:lpstr>PowerPoint-Präsentation</vt:lpstr>
      <vt:lpstr>Herpes Zoster</vt:lpstr>
      <vt:lpstr>Herpes Zoster</vt:lpstr>
      <vt:lpstr>Herpes Zoster</vt:lpstr>
      <vt:lpstr>Herpes Zoster</vt:lpstr>
      <vt:lpstr>Herpes Zoster</vt:lpstr>
      <vt:lpstr>Herpes Zoster</vt:lpstr>
      <vt:lpstr>Herpes Zoster</vt:lpstr>
      <vt:lpstr>Herpes Zoster</vt:lpstr>
      <vt:lpstr>Ein Gerichtsurteil</vt:lpstr>
      <vt:lpstr>Ein Gerichtsurteil</vt:lpstr>
      <vt:lpstr>Und zum Schluss…</vt:lpstr>
    </vt:vector>
  </TitlesOfParts>
  <Company>KVSA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Cathleen Irps</dc:creator>
  <cp:lastModifiedBy>Katrin Mensing</cp:lastModifiedBy>
  <cp:revision>401</cp:revision>
  <cp:lastPrinted>2020-11-13T08:51:47Z</cp:lastPrinted>
  <dcterms:created xsi:type="dcterms:W3CDTF">2018-01-05T09:44:28Z</dcterms:created>
  <dcterms:modified xsi:type="dcterms:W3CDTF">2021-09-22T06:27:10Z</dcterms:modified>
</cp:coreProperties>
</file>