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850" r:id="rId2"/>
    <p:sldId id="888" r:id="rId3"/>
    <p:sldId id="789" r:id="rId4"/>
    <p:sldId id="648" r:id="rId5"/>
    <p:sldId id="578" r:id="rId6"/>
    <p:sldId id="599" r:id="rId7"/>
    <p:sldId id="858" r:id="rId8"/>
    <p:sldId id="856" r:id="rId9"/>
    <p:sldId id="857" r:id="rId10"/>
    <p:sldId id="859" r:id="rId11"/>
    <p:sldId id="860" r:id="rId12"/>
    <p:sldId id="861" r:id="rId13"/>
    <p:sldId id="865" r:id="rId14"/>
    <p:sldId id="866" r:id="rId15"/>
    <p:sldId id="876" r:id="rId16"/>
    <p:sldId id="878" r:id="rId17"/>
    <p:sldId id="862" r:id="rId18"/>
    <p:sldId id="880" r:id="rId19"/>
    <p:sldId id="881" r:id="rId20"/>
    <p:sldId id="867" r:id="rId21"/>
    <p:sldId id="868" r:id="rId22"/>
    <p:sldId id="882" r:id="rId23"/>
    <p:sldId id="863" r:id="rId24"/>
    <p:sldId id="869" r:id="rId25"/>
    <p:sldId id="870" r:id="rId26"/>
    <p:sldId id="871" r:id="rId27"/>
    <p:sldId id="872" r:id="rId28"/>
    <p:sldId id="874" r:id="rId29"/>
    <p:sldId id="873" r:id="rId30"/>
    <p:sldId id="834" r:id="rId31"/>
    <p:sldId id="889" r:id="rId32"/>
    <p:sldId id="806" r:id="rId33"/>
    <p:sldId id="555" r:id="rId34"/>
    <p:sldId id="883" r:id="rId35"/>
    <p:sldId id="886" r:id="rId36"/>
    <p:sldId id="887" r:id="rId37"/>
    <p:sldId id="884" r:id="rId38"/>
  </p:sldIdLst>
  <p:sldSz cx="9144000" cy="6858000" type="screen4x3"/>
  <p:notesSz cx="6858000" cy="9144000"/>
  <p:custDataLst>
    <p:tags r:id="rId41"/>
  </p:custData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FF33"/>
    <a:srgbClr val="00CC00"/>
    <a:srgbClr val="4EA92E"/>
    <a:srgbClr val="33CC33"/>
    <a:srgbClr val="5C626A"/>
    <a:srgbClr val="BBC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28" autoAdjust="0"/>
  </p:normalViewPr>
  <p:slideViewPr>
    <p:cSldViewPr snapToGrid="0" snapToObjects="1">
      <p:cViewPr varScale="1">
        <p:scale>
          <a:sx n="68" d="100"/>
          <a:sy n="68" d="100"/>
        </p:scale>
        <p:origin x="15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210A5F6-1650-438D-97C3-E6C1AA5D8ECD}" type="datetimeFigureOut">
              <a:rPr lang="de-DE"/>
              <a:pPr>
                <a:defRPr/>
              </a:pPr>
              <a:t>22.09.2021</a:t>
            </a:fld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2FD37DA-0412-4EC3-97FE-1D20C5CE3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5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D9178F1-6D54-4BBF-A6E8-E6587E746B30}" type="datetimeFigureOut">
              <a:rPr lang="de-DE"/>
              <a:pPr>
                <a:defRPr/>
              </a:pPr>
              <a:t>22.09.2021</a:t>
            </a:fld>
            <a:endParaRPr lang="de-DE"/>
          </a:p>
        </p:txBody>
      </p:sp>
      <p:sp>
        <p:nvSpPr>
          <p:cNvPr id="194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6F037FA-D21D-496F-A5C1-4008A3694C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0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kipedia:IPA_for_French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AB5C73-BA11-40B6-91F2-65889A3A3CB8}" type="slidenum">
              <a:rPr lang="de-DE" altLang="de-DE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71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63706-8CF2-4886-B141-D381473F3464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37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62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66EE2F8-B4D1-40BF-B322-A19B2197C79E}" type="slidenum">
              <a:rPr lang="en-GB" altLang="de-DE" smtClean="0">
                <a:solidFill>
                  <a:srgbClr val="000000"/>
                </a:solidFill>
                <a:latin typeface="Times" pitchFamily="18" charset="0"/>
              </a:rPr>
              <a:pPr>
                <a:spcBef>
                  <a:spcPct val="0"/>
                </a:spcBef>
              </a:pPr>
              <a:t>2</a:t>
            </a:fld>
            <a:endParaRPr lang="en-GB" altLang="de-DE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3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FF1AFCB-9B27-42DE-916B-F6A13B0880E1}" type="slidenum">
              <a:rPr lang="de-DE" altLang="de-DE" sz="1200" smtClean="0">
                <a:solidFill>
                  <a:srgbClr val="000000"/>
                </a:solidFill>
              </a:rPr>
              <a:pPr/>
              <a:t>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Times New Roman" pitchFamily="18" charset="0"/>
              </a:rPr>
              <a:t>Aortentaschenklappen</a:t>
            </a:r>
          </a:p>
        </p:txBody>
      </p:sp>
      <p:sp>
        <p:nvSpPr>
          <p:cNvPr id="199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93CAC-24B4-48A1-8F75-BF6878CF4694}" type="slidenum">
              <a:rPr lang="en-GB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63706-8CF2-4886-B141-D381473F3464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30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63706-8CF2-4886-B141-D381473F3464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02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63706-8CF2-4886-B141-D381473F3464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35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377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b="1" dirty="0">
                <a:latin typeface="+mn-lt"/>
              </a:rPr>
              <a:t>Jeanne Louise </a:t>
            </a:r>
            <a:r>
              <a:rPr lang="de-DE" b="1" dirty="0" err="1">
                <a:latin typeface="+mn-lt"/>
              </a:rPr>
              <a:t>Calment</a:t>
            </a:r>
            <a:r>
              <a:rPr lang="de-DE" dirty="0">
                <a:latin typeface="+mn-lt"/>
              </a:rPr>
              <a:t> (French </a:t>
            </a:r>
            <a:r>
              <a:rPr lang="de-DE" dirty="0" err="1">
                <a:latin typeface="+mn-lt"/>
              </a:rPr>
              <a:t>pronunciation</a:t>
            </a:r>
            <a:r>
              <a:rPr lang="de-DE" dirty="0">
                <a:latin typeface="+mn-lt"/>
              </a:rPr>
              <a:t>: </a:t>
            </a:r>
            <a:r>
              <a:rPr lang="de-DE" dirty="0">
                <a:latin typeface="+mn-lt"/>
                <a:hlinkClick r:id="rId3"/>
              </a:rPr>
              <a:t>[ʒan lwiz kalmɑ̃]; February 21, 1875 – August 4, 1997)</a:t>
            </a:r>
            <a:endParaRPr lang="de-DE" dirty="0"/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163706-8CF2-4886-B141-D381473F3464}" type="slidenum">
              <a:rPr lang="de-DE" altLang="de-DE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de-DE" altLang="de-DE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6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/>
          </p:cNvSpPr>
          <p:nvPr userDrawn="1"/>
        </p:nvSpPr>
        <p:spPr>
          <a:xfrm>
            <a:off x="5727940" y="6324600"/>
            <a:ext cx="3208098" cy="5048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600"/>
              </a:lnSpc>
              <a:defRPr/>
            </a:pPr>
            <a:r>
              <a:rPr lang="de-DE" dirty="0">
                <a:cs typeface="Arial" charset="0"/>
              </a:rPr>
              <a:t>Vortrag KHK,</a:t>
            </a:r>
          </a:p>
          <a:p>
            <a:pPr algn="ctr">
              <a:lnSpc>
                <a:spcPts val="1600"/>
              </a:lnSpc>
              <a:defRPr/>
            </a:pPr>
            <a:r>
              <a:rPr lang="de-DE" dirty="0">
                <a:cs typeface="Arial" charset="0"/>
              </a:rPr>
              <a:t>Netzwerk Allgemeinmedizin</a:t>
            </a:r>
          </a:p>
        </p:txBody>
      </p:sp>
      <p:sp>
        <p:nvSpPr>
          <p:cNvPr id="3" name="Datumsplatzhalter 3"/>
          <p:cNvSpPr txBox="1">
            <a:spLocks/>
          </p:cNvSpPr>
          <p:nvPr userDrawn="1"/>
        </p:nvSpPr>
        <p:spPr>
          <a:xfrm>
            <a:off x="1003300" y="6523038"/>
            <a:ext cx="1676400" cy="3365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32F048-E513-4444-BAB9-B961AAADB169}" type="slidenum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49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888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43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 descr="Winkel_schmal2_gel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9225" y="6491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89A9FBEC-F97C-4F8B-97F5-6BA5F687AF90}" type="slidenum">
              <a:rPr lang="en-US" altLang="de-DE" sz="1000" smtClean="0">
                <a:solidFill>
                  <a:srgbClr val="9C9385"/>
                </a:solidFill>
              </a:rPr>
              <a:pPr algn="ctr" eaLnBrk="1" hangingPunct="1">
                <a:defRPr/>
              </a:pPr>
              <a:t>‹Nr.›</a:t>
            </a:fld>
            <a:endParaRPr lang="en-US" altLang="de-DE" sz="1000">
              <a:solidFill>
                <a:srgbClr val="9C9385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94640" y="180216"/>
            <a:ext cx="744587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96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479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Winkel_schmal2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9225" y="6491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0680932E-06C6-49C3-A06B-65E118CFA1FE}" type="slidenum">
              <a:rPr lang="en-US" altLang="de-DE" sz="1000" smtClean="0">
                <a:solidFill>
                  <a:srgbClr val="9C9385"/>
                </a:solidFill>
              </a:rPr>
              <a:pPr algn="ctr" eaLnBrk="1" hangingPunct="1">
                <a:defRPr/>
              </a:pPr>
              <a:t>‹Nr.›</a:t>
            </a:fld>
            <a:endParaRPr lang="en-US" altLang="de-DE" sz="1000">
              <a:solidFill>
                <a:srgbClr val="9C9385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94640" y="180216"/>
            <a:ext cx="744587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96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0756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Winkel_schmal2_hellr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9225" y="6491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F19AC3CB-36C6-46E4-A026-453F2C0BD75B}" type="slidenum">
              <a:rPr lang="en-US" altLang="de-DE" sz="1000" smtClean="0">
                <a:solidFill>
                  <a:srgbClr val="9C9385"/>
                </a:solidFill>
              </a:rPr>
              <a:pPr algn="ctr" eaLnBrk="1" hangingPunct="1">
                <a:defRPr/>
              </a:pPr>
              <a:t>‹Nr.›</a:t>
            </a:fld>
            <a:endParaRPr lang="en-US" altLang="de-DE" sz="1000">
              <a:solidFill>
                <a:srgbClr val="9C9385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94640" y="180216"/>
            <a:ext cx="744587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96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068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Winkel_schmal2_ro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9225" y="6491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F31E0665-BCA5-4726-A967-96F6C8148D31}" type="slidenum">
              <a:rPr lang="en-US" altLang="de-DE" sz="1000" smtClean="0">
                <a:solidFill>
                  <a:srgbClr val="9C9385"/>
                </a:solidFill>
              </a:rPr>
              <a:pPr algn="ctr" eaLnBrk="1" hangingPunct="1">
                <a:defRPr/>
              </a:pPr>
              <a:t>‹Nr.›</a:t>
            </a:fld>
            <a:endParaRPr lang="en-US" altLang="de-DE" sz="1000">
              <a:solidFill>
                <a:srgbClr val="9C9385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94640" y="180216"/>
            <a:ext cx="744587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96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08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Winkel_schmal2_m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 bwMode="auto">
          <a:xfrm>
            <a:off x="149225" y="6491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CC00E03-7652-4D12-ABFC-1B960A90D282}" type="slidenum">
              <a:rPr lang="en-US" altLang="de-DE" sz="1000" smtClean="0">
                <a:solidFill>
                  <a:srgbClr val="9C9385"/>
                </a:solidFill>
              </a:rPr>
              <a:pPr algn="ctr" eaLnBrk="1" hangingPunct="1">
                <a:defRPr/>
              </a:pPr>
              <a:t>‹Nr.›</a:t>
            </a:fld>
            <a:endParaRPr lang="en-US" altLang="de-DE" sz="1000">
              <a:solidFill>
                <a:srgbClr val="9C9385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94640" y="180216"/>
            <a:ext cx="744587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lnSpc>
                <a:spcPts val="296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091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>
            <a:spLocks noGrp="1"/>
          </p:cNvSpPr>
          <p:nvPr>
            <p:ph sz="quarter" idx="10"/>
          </p:nvPr>
        </p:nvSpPr>
        <p:spPr>
          <a:xfrm>
            <a:off x="728133" y="5295598"/>
            <a:ext cx="7687733" cy="74809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728134" y="1909472"/>
            <a:ext cx="7687733" cy="104131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>
              <a:lnSpc>
                <a:spcPts val="3600"/>
              </a:lnSpc>
              <a:defRPr sz="4000" cap="all" spc="300">
                <a:solidFill>
                  <a:srgbClr val="4EA92E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729192" y="2959250"/>
            <a:ext cx="7686675" cy="58525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1800"/>
              </a:lnSpc>
              <a:buNone/>
              <a:defRPr sz="1200"/>
            </a:lvl1pPr>
            <a:lvl2pPr algn="ctr">
              <a:buNone/>
              <a:defRPr sz="1200"/>
            </a:lvl2pPr>
            <a:lvl3pPr algn="ctr">
              <a:buNone/>
              <a:defRPr sz="1200"/>
            </a:lvl3pPr>
            <a:lvl4pPr algn="ctr">
              <a:buNone/>
              <a:defRPr sz="1200"/>
            </a:lvl4pPr>
            <a:lvl5pPr algn="ctr">
              <a:buNone/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93377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BC44E48-65BB-4F04-AA28-CA0A2AB8E7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25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D562D2-3956-4BA7-9FB3-E13508FBC0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71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>
            <a:spLocks noGrp="1"/>
          </p:cNvSpPr>
          <p:nvPr>
            <p:ph sz="quarter" idx="10"/>
          </p:nvPr>
        </p:nvSpPr>
        <p:spPr>
          <a:xfrm>
            <a:off x="728133" y="5295598"/>
            <a:ext cx="7687733" cy="74809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1"/>
          </p:nvPr>
        </p:nvSpPr>
        <p:spPr>
          <a:xfrm>
            <a:off x="729192" y="2959250"/>
            <a:ext cx="7686675" cy="585257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ts val="1800"/>
              </a:lnSpc>
              <a:buNone/>
              <a:defRPr sz="1200"/>
            </a:lvl1pPr>
            <a:lvl2pPr algn="ctr">
              <a:buNone/>
              <a:defRPr sz="1200"/>
            </a:lvl2pPr>
            <a:lvl3pPr algn="ctr">
              <a:buNone/>
              <a:defRPr sz="1200"/>
            </a:lvl3pPr>
            <a:lvl4pPr algn="ctr">
              <a:buNone/>
              <a:defRPr sz="1200"/>
            </a:lvl4pPr>
            <a:lvl5pPr algn="ctr">
              <a:buNone/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64492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/>
          </p:cNvSpPr>
          <p:nvPr userDrawn="1"/>
        </p:nvSpPr>
        <p:spPr>
          <a:xfrm>
            <a:off x="6327822" y="6227032"/>
            <a:ext cx="2471736" cy="53498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>
              <a:lnSpc>
                <a:spcPts val="1600"/>
              </a:lnSpc>
              <a:defRPr/>
            </a:pPr>
            <a:endParaRPr lang="de-DE" dirty="0">
              <a:cs typeface="Arial" charset="0"/>
            </a:endParaRPr>
          </a:p>
          <a:p>
            <a:pPr algn="ctr">
              <a:lnSpc>
                <a:spcPts val="1600"/>
              </a:lnSpc>
              <a:defRPr/>
            </a:pPr>
            <a:r>
              <a:rPr lang="de-DE" dirty="0">
                <a:cs typeface="Arial" charset="0"/>
              </a:rPr>
              <a:t>Vortrag Reha, Bewegung, Adhärenz, MD Herztage 2019 Axel Schlitt</a:t>
            </a:r>
          </a:p>
        </p:txBody>
      </p:sp>
      <p:sp>
        <p:nvSpPr>
          <p:cNvPr id="3" name="Datumsplatzhalter 3"/>
          <p:cNvSpPr txBox="1">
            <a:spLocks/>
          </p:cNvSpPr>
          <p:nvPr userDrawn="1"/>
        </p:nvSpPr>
        <p:spPr>
          <a:xfrm>
            <a:off x="1003300" y="6523038"/>
            <a:ext cx="1676400" cy="3365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DB52355-AFCF-4A82-9916-7982E58E3FDE}" type="slidenum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691CE19-6063-4D7B-9104-AD32392C0E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74463" y="50768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2215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K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19"/>
          <p:cNvSpPr>
            <a:spLocks noGrp="1"/>
          </p:cNvSpPr>
          <p:nvPr>
            <p:ph sz="quarter" idx="10"/>
          </p:nvPr>
        </p:nvSpPr>
        <p:spPr>
          <a:xfrm>
            <a:off x="685272" y="2396067"/>
            <a:ext cx="7687733" cy="4021666"/>
          </a:xfrm>
          <a:prstGeom prst="rect">
            <a:avLst/>
          </a:prstGeom>
        </p:spPr>
        <p:txBody>
          <a:bodyPr vert="horz" lIns="0" tIns="0" rIns="0" bIns="0"/>
          <a:lstStyle>
            <a:lvl1pPr indent="0">
              <a:buNone/>
              <a:defRPr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1"/>
          </p:nvPr>
        </p:nvSpPr>
        <p:spPr>
          <a:xfrm>
            <a:off x="685271" y="1566863"/>
            <a:ext cx="7687733" cy="498475"/>
          </a:xfrm>
          <a:prstGeom prst="rect">
            <a:avLst/>
          </a:prstGeom>
        </p:spPr>
        <p:txBody>
          <a:bodyPr vert="horz" lIns="0" tIns="0" rIns="0" bIns="0"/>
          <a:lstStyle>
            <a:lvl1pPr indent="0">
              <a:buFontTx/>
              <a:buNone/>
              <a:defRPr sz="2000" cap="all">
                <a:solidFill>
                  <a:srgbClr val="4EA92E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10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693737" y="2396067"/>
            <a:ext cx="8111596" cy="37507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>
              <a:spcBef>
                <a:spcPts val="0"/>
              </a:spcBef>
              <a:defRPr/>
            </a:lvl1pPr>
            <a:lvl4pPr marL="720000" indent="-180000"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2"/>
          <p:cNvSpPr>
            <a:spLocks noGrp="1"/>
          </p:cNvSpPr>
          <p:nvPr>
            <p:ph sz="quarter" idx="12"/>
          </p:nvPr>
        </p:nvSpPr>
        <p:spPr>
          <a:xfrm>
            <a:off x="685271" y="1566863"/>
            <a:ext cx="8120061" cy="498475"/>
          </a:xfrm>
          <a:prstGeom prst="rect">
            <a:avLst/>
          </a:prstGeom>
        </p:spPr>
        <p:txBody>
          <a:bodyPr vert="horz" lIns="0" tIns="0" rIns="0" bIns="0"/>
          <a:lstStyle>
            <a:lvl1pPr indent="0">
              <a:buFontTx/>
              <a:buNone/>
              <a:defRPr sz="2000" cap="all">
                <a:solidFill>
                  <a:srgbClr val="4EA92E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14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B816D5-3813-40F7-8F46-40DB9942C6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5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07A84E-3852-40E2-9158-1D63BFE318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60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FFF6F-03BE-446B-8945-9EE7B0F57D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309EEB-00B9-4D8D-9494-8676359CD2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581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umsplatzhalter 3"/>
          <p:cNvSpPr txBox="1">
            <a:spLocks/>
          </p:cNvSpPr>
          <p:nvPr userDrawn="1"/>
        </p:nvSpPr>
        <p:spPr bwMode="auto">
          <a:xfrm>
            <a:off x="4478338" y="6324600"/>
            <a:ext cx="4457700" cy="5048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600"/>
              </a:lnSpc>
              <a:defRPr/>
            </a:pPr>
            <a:r>
              <a:rPr lang="de-DE" sz="1000">
                <a:solidFill>
                  <a:schemeClr val="bg1"/>
                </a:solidFill>
                <a:cs typeface="Arial" charset="0"/>
              </a:rPr>
              <a:t>Patientenvortrag  Arterielle Hypertonie Bad Suderode</a:t>
            </a:r>
          </a:p>
        </p:txBody>
      </p:sp>
      <p:sp>
        <p:nvSpPr>
          <p:cNvPr id="16" name="Datumsplatzhalter 3"/>
          <p:cNvSpPr txBox="1">
            <a:spLocks/>
          </p:cNvSpPr>
          <p:nvPr userDrawn="1"/>
        </p:nvSpPr>
        <p:spPr>
          <a:xfrm>
            <a:off x="1003300" y="6523038"/>
            <a:ext cx="1676400" cy="3365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A6AEF3D-4C15-43A3-ABB3-5DD2C542B4CE}" type="slidenum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1935163" y="474663"/>
            <a:ext cx="6140450" cy="2714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Arterielle Hypertonie</a:t>
            </a:r>
          </a:p>
        </p:txBody>
      </p:sp>
      <p:sp>
        <p:nvSpPr>
          <p:cNvPr id="1029" name="Rectangle 3"/>
          <p:cNvSpPr txBox="1">
            <a:spLocks noChangeArrowheads="1"/>
          </p:cNvSpPr>
          <p:nvPr userDrawn="1"/>
        </p:nvSpPr>
        <p:spPr bwMode="auto">
          <a:xfrm>
            <a:off x="338138" y="2276475"/>
            <a:ext cx="8399462" cy="2146300"/>
          </a:xfrm>
          <a:prstGeom prst="rect">
            <a:avLst/>
          </a:prstGeom>
          <a:noFill/>
          <a:ln>
            <a:noFill/>
          </a:ln>
        </p:spPr>
        <p:txBody>
          <a:bodyPr lIns="90487" tIns="44450" rIns="90487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3600" b="1">
                <a:cs typeface="Arial" charset="0"/>
              </a:rPr>
              <a:t>PD Dr. med. Axel Schlitt</a:t>
            </a:r>
            <a:endParaRPr lang="de-DE" sz="3600" b="1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Symbol" pitchFamily="18" charset="2"/>
              <a:buChar char="-"/>
              <a:defRPr/>
            </a:pPr>
            <a:endParaRPr lang="de-DE" sz="2400" b="1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endParaRPr lang="de-DE" sz="2400" b="1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de-DE" sz="2400" b="1">
                <a:cs typeface="Arial" charset="0"/>
              </a:rPr>
              <a:t>Chefarzt Kardiologie, Pneumologie und Diabetes</a:t>
            </a:r>
          </a:p>
          <a:p>
            <a:pPr algn="ctr" eaLnBrk="1" hangingPunct="1">
              <a:lnSpc>
                <a:spcPct val="90000"/>
              </a:lnSpc>
              <a:buFont typeface="Symbol" pitchFamily="18" charset="2"/>
              <a:buChar char="-"/>
              <a:defRPr/>
            </a:pPr>
            <a:endParaRPr lang="de-DE" sz="2400" b="1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1" r:id="rId2"/>
    <p:sldLayoutId id="2147484422" r:id="rId3"/>
    <p:sldLayoutId id="2147484423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24" r:id="rId10"/>
    <p:sldLayoutId id="2147484425" r:id="rId11"/>
    <p:sldLayoutId id="2147484433" r:id="rId12"/>
    <p:sldLayoutId id="2147484434" r:id="rId13"/>
    <p:sldLayoutId id="2147484435" r:id="rId14"/>
    <p:sldLayoutId id="2147484436" r:id="rId15"/>
    <p:sldLayoutId id="2147484437" r:id="rId16"/>
    <p:sldLayoutId id="2147484426" r:id="rId17"/>
    <p:sldLayoutId id="2147484438" r:id="rId18"/>
    <p:sldLayoutId id="2147484440" r:id="rId19"/>
    <p:sldLayoutId id="2147484441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522288"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9750" indent="-179388"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719138" indent="-179388"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898525" indent="-179388" algn="l" defTabSz="457200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30239" y="1354357"/>
            <a:ext cx="7866062" cy="1595877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C0000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de-DE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Koronare Herzerkrankung</a:t>
            </a:r>
          </a:p>
          <a:p>
            <a:pPr algn="ctr">
              <a:lnSpc>
                <a:spcPct val="100000"/>
              </a:lnSpc>
              <a:defRPr/>
            </a:pPr>
            <a:r>
              <a:rPr lang="de-DE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(Chronisches Koronarsyndrom = CCS)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8F7AF0F9-562A-4601-BA6F-6BA44BFC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47" y="3546899"/>
            <a:ext cx="8786813" cy="27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Axel Schlitt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prstClr val="black"/>
              </a:solidFill>
              <a:latin typeface="Arial" charset="0"/>
            </a:endParaRPr>
          </a:p>
          <a:p>
            <a:pPr marL="0" indent="0"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Paracelsus-Harz-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</a:rPr>
              <a:t>Klinik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 Bad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</a:rPr>
              <a:t>Suderode</a:t>
            </a:r>
            <a:endParaRPr lang="en-US" sz="1600" b="1" dirty="0">
              <a:solidFill>
                <a:prstClr val="black"/>
              </a:solidFill>
              <a:latin typeface="Arial" charset="0"/>
            </a:endParaRPr>
          </a:p>
          <a:p>
            <a:pPr marL="0" indent="0"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Arial" charset="0"/>
              </a:rPr>
              <a:t>Medizinische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</a:rPr>
              <a:t>Fakultät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 der Martin Luther-Universität Halle-Wittenberg</a:t>
            </a:r>
          </a:p>
          <a:p>
            <a:pPr marL="0" indent="0"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Vizepräsident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der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Deutschen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Gesellschaft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für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Prävention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und Rehabilitation von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Herz-Kreislauferkrankungen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(DGPR)</a:t>
            </a:r>
          </a:p>
          <a:p>
            <a:pPr marL="0" indent="0" algn="ctr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Vorsitzender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des Vereins “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Herzblut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für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 Sachsen-Anhalt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  <a:cs typeface="Arial" pitchFamily="34" charset="0"/>
              </a:rPr>
              <a:t>e.V</a:t>
            </a:r>
            <a:r>
              <a:rPr lang="en-US" sz="1600" b="1" dirty="0">
                <a:solidFill>
                  <a:prstClr val="black"/>
                </a:solidFill>
                <a:latin typeface="Arial" charset="0"/>
                <a:cs typeface="Arial" pitchFamily="34" charset="0"/>
              </a:rPr>
              <a:t>.”</a:t>
            </a:r>
            <a:endParaRPr lang="en-US" sz="16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6488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6274707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Koronare Herzerkrankung </a:t>
            </a:r>
          </a:p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(KHK)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BD1F3D-32A9-46C4-AEF7-B9B5E364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2" y="1226200"/>
            <a:ext cx="7550339" cy="50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A96AF7F-0746-4B30-8296-791AC8C53D54}"/>
              </a:ext>
            </a:extLst>
          </p:cNvPr>
          <p:cNvCxnSpPr/>
          <p:nvPr/>
        </p:nvCxnSpPr>
        <p:spPr>
          <a:xfrm>
            <a:off x="5969162" y="1144588"/>
            <a:ext cx="0" cy="51604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9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711835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Wie manifestiert sich die Koronare Herzerkrankung (KHK)?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11D78F7-7A28-4A64-9446-F91E70CE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81464"/>
            <a:ext cx="8675461" cy="3937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endParaRPr lang="sv-SE" sz="2400" b="1" dirty="0">
              <a:latin typeface="Arial" charset="0"/>
            </a:endParaRPr>
          </a:p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r>
              <a:rPr lang="sv-SE" sz="2400" b="1" dirty="0">
                <a:latin typeface="Arial" charset="0"/>
              </a:rPr>
              <a:t>1. Akutes Koronarsyndrom (ACS) 60%</a:t>
            </a:r>
          </a:p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endParaRPr lang="en-US" sz="2400" b="1" dirty="0">
              <a:latin typeface="Arial" charset="0"/>
            </a:endParaRP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latin typeface="Arial" charset="0"/>
              </a:rPr>
              <a:t>Instabile</a:t>
            </a:r>
            <a:r>
              <a:rPr lang="en-US" sz="2000" b="1" dirty="0">
                <a:latin typeface="Arial" charset="0"/>
              </a:rPr>
              <a:t> Angina pectoris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latin typeface="Arial" charset="0"/>
              </a:rPr>
              <a:t>Nicht</a:t>
            </a:r>
            <a:r>
              <a:rPr lang="en-US" sz="2000" b="1" dirty="0">
                <a:latin typeface="Arial" charset="0"/>
              </a:rPr>
              <a:t>-ST-</a:t>
            </a:r>
            <a:r>
              <a:rPr lang="en-US" sz="2000" b="1" dirty="0" err="1">
                <a:latin typeface="Arial" charset="0"/>
              </a:rPr>
              <a:t>Hebungs</a:t>
            </a:r>
            <a:r>
              <a:rPr lang="en-US" sz="2000" b="1" dirty="0">
                <a:latin typeface="Arial" charset="0"/>
              </a:rPr>
              <a:t>-</a:t>
            </a:r>
            <a:r>
              <a:rPr lang="en-US" sz="2000" b="1" dirty="0" err="1">
                <a:latin typeface="Arial" charset="0"/>
              </a:rPr>
              <a:t>Infarkt</a:t>
            </a:r>
            <a:r>
              <a:rPr lang="en-US" sz="2000" b="1" dirty="0">
                <a:latin typeface="Arial" charset="0"/>
              </a:rPr>
              <a:t> (NSTEMI)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charset="0"/>
              </a:rPr>
              <a:t>ST-</a:t>
            </a:r>
            <a:r>
              <a:rPr lang="en-US" sz="2000" b="1" dirty="0" err="1">
                <a:latin typeface="Arial" charset="0"/>
              </a:rPr>
              <a:t>Hebungsinfarkt</a:t>
            </a:r>
            <a:r>
              <a:rPr lang="en-US" sz="2000" b="1" dirty="0">
                <a:latin typeface="Arial" charset="0"/>
              </a:rPr>
              <a:t> (STEMI)</a:t>
            </a:r>
          </a:p>
          <a:p>
            <a:pPr marL="342900" indent="-342900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Arial" charset="0"/>
              </a:rPr>
              <a:t>(</a:t>
            </a:r>
            <a:r>
              <a:rPr lang="en-US" sz="2000" b="1" dirty="0" err="1">
                <a:latin typeface="Arial" charset="0"/>
              </a:rPr>
              <a:t>Plötzlicher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Herztod</a:t>
            </a:r>
            <a:r>
              <a:rPr lang="en-US" sz="2000" b="1" dirty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17144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6570796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Das akute Koronarsyndrom ist pathophysiologisch durch die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Plaqueruptur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definiert!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7D786-31D7-45F0-BA4E-1ED0EC8D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004" y="1220093"/>
            <a:ext cx="7850142" cy="49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22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711835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Wie manifestiert sich die Koronare Herzerkrankung (KHK)?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11D78F7-7A28-4A64-9446-F91E70CE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43" y="1721392"/>
            <a:ext cx="8675461" cy="658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r>
              <a:rPr lang="sv-SE" sz="2800" b="1" dirty="0">
                <a:latin typeface="Arial" charset="0"/>
              </a:rPr>
              <a:t>2. Chronisches  Koronarsyndrom (CCS) 40%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33C2CAC-8269-41A3-941D-C51273DB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60" y="2957031"/>
            <a:ext cx="6378088" cy="3007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5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02344" y="36417"/>
            <a:ext cx="7118350" cy="102602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Chronisches Koronarsyndrom</a:t>
            </a:r>
          </a:p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(dynamischer Prozess)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10C24A-F6DF-4512-A230-F69D33765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55" y="1349826"/>
            <a:ext cx="6844950" cy="49010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E35384-36C3-42DC-AFE4-5CC3C3A97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4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02344" y="78068"/>
            <a:ext cx="6129691" cy="105360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Typische / Atypische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Angina </a:t>
            </a:r>
            <a:r>
              <a:rPr lang="de-DE" sz="32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4EA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2" descr="Slide15">
            <a:extLst>
              <a:ext uri="{FF2B5EF4-FFF2-40B4-BE49-F238E27FC236}">
                <a16:creationId xmlns:a16="http://schemas.microsoft.com/office/drawing/2014/main" id="{3AE5372B-30B9-4A18-803A-B1641FC6C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24501"/>
            <a:ext cx="8940800" cy="5029200"/>
          </a:xfrm>
          <a:prstGeom prst="rect">
            <a:avLst/>
          </a:prstGeom>
        </p:spPr>
      </p:pic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68379F44-B9A8-4ABD-92F3-BEE8E2852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91627"/>
              </p:ext>
            </p:extLst>
          </p:nvPr>
        </p:nvGraphicFramePr>
        <p:xfrm>
          <a:off x="234669" y="2363999"/>
          <a:ext cx="8650386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513">
                  <a:extLst>
                    <a:ext uri="{9D8B030D-6E8A-4147-A177-3AD203B41FA5}">
                      <a16:colId xmlns:a16="http://schemas.microsoft.com/office/drawing/2014/main" val="4294143287"/>
                    </a:ext>
                  </a:extLst>
                </a:gridCol>
                <a:gridCol w="5615873">
                  <a:extLst>
                    <a:ext uri="{9D8B030D-6E8A-4147-A177-3AD203B41FA5}">
                      <a16:colId xmlns:a16="http://schemas.microsoft.com/office/drawing/2014/main" val="118667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Typische Angina </a:t>
                      </a:r>
                      <a:r>
                        <a:rPr lang="de-DE" b="1" dirty="0" err="1"/>
                        <a:t>pectoris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b="1" dirty="0"/>
                        <a:t>Alle Kriterien erfüllt: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b="1" dirty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Einengende Beschwerden in der Brustvorderseite oder im Nacken, Kiefer, Schulter oder Arm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Beschwerden werden durch körperliche Anstrengung ausgelöst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Beschwerden werden durch Ruhe oder Nitrogabe innerhalb von 5 Minuten verbessert</a:t>
                      </a:r>
                    </a:p>
                    <a:p>
                      <a:pPr algn="just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43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Atypische Angina </a:t>
                      </a:r>
                      <a:r>
                        <a:rPr lang="de-DE" b="1" dirty="0" err="1"/>
                        <a:t>pectoris</a:t>
                      </a:r>
                      <a:endParaRPr lang="de-DE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Zwei Kriterien erfüllt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1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Nicht-anginöser Brustschmerz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Eines oder keines der Kriterien erfüllt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0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410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02344" y="149630"/>
            <a:ext cx="7118350" cy="7734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Chronisches Koronarsyndrom</a:t>
            </a:r>
          </a:p>
          <a:p>
            <a:pPr eaLnBrk="1" hangingPunct="1">
              <a:defRPr/>
            </a:pPr>
            <a:r>
              <a:rPr lang="de-DE" sz="20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CCS (Canadian </a:t>
            </a:r>
            <a:r>
              <a:rPr lang="de-DE" sz="20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Cardiovascular</a:t>
            </a:r>
            <a:r>
              <a:rPr lang="de-DE" sz="20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Society ) Klassifikation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1A4982-227C-4EC4-9793-E333C458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0" y="1277381"/>
            <a:ext cx="8719883" cy="490493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0089DE9-475B-4FCD-8998-B614F0B42F7F}"/>
              </a:ext>
            </a:extLst>
          </p:cNvPr>
          <p:cNvSpPr/>
          <p:nvPr/>
        </p:nvSpPr>
        <p:spPr>
          <a:xfrm>
            <a:off x="711482" y="4710799"/>
            <a:ext cx="7420397" cy="784310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60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02344" y="149630"/>
            <a:ext cx="7118350" cy="7734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8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CCS (Canadian </a:t>
            </a:r>
            <a:r>
              <a:rPr lang="de-DE" sz="28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Cardiovascular</a:t>
            </a:r>
            <a:r>
              <a:rPr lang="de-DE" sz="28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Society) </a:t>
            </a:r>
          </a:p>
          <a:p>
            <a:pPr eaLnBrk="1" hangingPunct="1">
              <a:defRPr/>
            </a:pPr>
            <a:r>
              <a:rPr lang="de-DE" sz="28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Klassifikation der Angina </a:t>
            </a:r>
            <a:r>
              <a:rPr lang="de-DE" sz="28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endParaRPr lang="de-DE" sz="2800" b="1" dirty="0">
              <a:solidFill>
                <a:srgbClr val="4EA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FECDD980-E4E2-4E42-9C55-0A996C3A2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1747519"/>
            <a:ext cx="8569325" cy="3878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3200" b="1" dirty="0">
                <a:latin typeface="Arial" pitchFamily="34" charset="0"/>
              </a:rPr>
              <a:t>CCS-Klassifikation</a:t>
            </a:r>
          </a:p>
          <a:p>
            <a:pPr>
              <a:defRPr/>
            </a:pPr>
            <a:endParaRPr lang="de-DE" sz="1400" b="1" dirty="0">
              <a:latin typeface="Arial" pitchFamily="34" charset="0"/>
            </a:endParaRPr>
          </a:p>
          <a:p>
            <a:pPr algn="ctr">
              <a:defRPr/>
            </a:pPr>
            <a:r>
              <a:rPr lang="de-DE" sz="2000" b="1" dirty="0">
                <a:latin typeface="Arial" pitchFamily="34" charset="0"/>
              </a:rPr>
              <a:t>(CCS 0:</a:t>
            </a:r>
            <a:r>
              <a:rPr lang="de-DE" sz="2000" b="1" dirty="0"/>
              <a:t> S</a:t>
            </a:r>
            <a:r>
              <a:rPr lang="de-DE" sz="2000" b="1" dirty="0">
                <a:latin typeface="Arial" pitchFamily="34" charset="0"/>
              </a:rPr>
              <a:t>tumme Ischämie)</a:t>
            </a:r>
          </a:p>
          <a:p>
            <a:pPr>
              <a:defRPr/>
            </a:pPr>
            <a:endParaRPr lang="de-DE" sz="2000" b="1" dirty="0">
              <a:latin typeface="Arial" pitchFamily="34" charset="0"/>
            </a:endParaRPr>
          </a:p>
          <a:p>
            <a:pPr>
              <a:defRPr/>
            </a:pPr>
            <a:r>
              <a:rPr lang="de-DE" sz="2000" b="1" dirty="0">
                <a:latin typeface="Arial" pitchFamily="34" charset="0"/>
              </a:rPr>
              <a:t>CCS I:	Angina </a:t>
            </a:r>
            <a:r>
              <a:rPr lang="de-DE" sz="2000" b="1" dirty="0" err="1">
                <a:latin typeface="Arial" pitchFamily="34" charset="0"/>
              </a:rPr>
              <a:t>pectoris</a:t>
            </a:r>
            <a:r>
              <a:rPr lang="de-DE" sz="2000" b="1" dirty="0">
                <a:latin typeface="Arial" pitchFamily="34" charset="0"/>
              </a:rPr>
              <a:t> nur bei schwerer, jedoch nicht bei 					alltäglicher Belastung</a:t>
            </a:r>
          </a:p>
          <a:p>
            <a:pPr>
              <a:defRPr/>
            </a:pPr>
            <a:endParaRPr lang="de-DE" sz="2000" b="1" dirty="0">
              <a:latin typeface="Arial" pitchFamily="34" charset="0"/>
            </a:endParaRPr>
          </a:p>
          <a:p>
            <a:pPr>
              <a:defRPr/>
            </a:pPr>
            <a:r>
              <a:rPr lang="de-DE" sz="2000" b="1" dirty="0">
                <a:latin typeface="Arial" pitchFamily="34" charset="0"/>
              </a:rPr>
              <a:t>CCS II:	Angina </a:t>
            </a:r>
            <a:r>
              <a:rPr lang="de-DE" sz="2000" b="1" dirty="0" err="1">
                <a:latin typeface="Arial" pitchFamily="34" charset="0"/>
              </a:rPr>
              <a:t>pectoris</a:t>
            </a:r>
            <a:r>
              <a:rPr lang="de-DE" sz="2000" b="1" dirty="0">
                <a:latin typeface="Arial" pitchFamily="34" charset="0"/>
              </a:rPr>
              <a:t> bei mittlerer Belastung (auch alltäglich)</a:t>
            </a:r>
          </a:p>
          <a:p>
            <a:pPr>
              <a:defRPr/>
            </a:pPr>
            <a:endParaRPr lang="de-DE" sz="2000" b="1" dirty="0">
              <a:latin typeface="Arial" pitchFamily="34" charset="0"/>
            </a:endParaRPr>
          </a:p>
          <a:p>
            <a:pPr>
              <a:defRPr/>
            </a:pPr>
            <a:r>
              <a:rPr lang="de-DE" sz="2000" b="1" dirty="0">
                <a:latin typeface="Arial" pitchFamily="34" charset="0"/>
              </a:rPr>
              <a:t>CCS III:	Angina </a:t>
            </a:r>
            <a:r>
              <a:rPr lang="de-DE" sz="2000" b="1" dirty="0" err="1">
                <a:latin typeface="Arial" pitchFamily="34" charset="0"/>
              </a:rPr>
              <a:t>pectoris</a:t>
            </a:r>
            <a:r>
              <a:rPr lang="de-DE" sz="2000" b="1" dirty="0">
                <a:latin typeface="Arial" pitchFamily="34" charset="0"/>
              </a:rPr>
              <a:t> bei leichter Belastung (jeden Tag)</a:t>
            </a:r>
          </a:p>
          <a:p>
            <a:pPr>
              <a:defRPr/>
            </a:pPr>
            <a:endParaRPr lang="de-DE" sz="2000" b="1" dirty="0">
              <a:latin typeface="Arial" pitchFamily="34" charset="0"/>
            </a:endParaRPr>
          </a:p>
          <a:p>
            <a:pPr>
              <a:defRPr/>
            </a:pPr>
            <a:r>
              <a:rPr lang="de-DE" sz="2000" b="1" dirty="0">
                <a:latin typeface="Arial" pitchFamily="34" charset="0"/>
              </a:rPr>
              <a:t>CCS IV: Angina </a:t>
            </a:r>
            <a:r>
              <a:rPr lang="de-DE" sz="2000" b="1" dirty="0" err="1">
                <a:latin typeface="Arial" pitchFamily="34" charset="0"/>
              </a:rPr>
              <a:t>pectoris</a:t>
            </a:r>
            <a:r>
              <a:rPr lang="de-DE" sz="2000" b="1" dirty="0">
                <a:latin typeface="Arial" pitchFamily="34" charset="0"/>
              </a:rPr>
              <a:t> in Ruhe / bei geringster Belastung</a:t>
            </a:r>
          </a:p>
        </p:txBody>
      </p:sp>
    </p:spTree>
    <p:extLst>
      <p:ext uri="{BB962C8B-B14F-4D97-AF65-F5344CB8AC3E}">
        <p14:creationId xmlns:p14="http://schemas.microsoft.com/office/powerpoint/2010/main" val="303686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80721" y="237834"/>
            <a:ext cx="7118350" cy="73864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Vortestwahrscheinlichkeit (%)  bei Patienten mit stabiler Brustschmerzsymptomatik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35384-36C3-42DC-AFE4-5CC3C3A9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CA263A-142E-4428-9F3A-49C20B9AF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8" y="1888304"/>
            <a:ext cx="8599580" cy="36290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6A5F8B3-A594-4893-A0C0-870F47737FE7}"/>
              </a:ext>
            </a:extLst>
          </p:cNvPr>
          <p:cNvSpPr/>
          <p:nvPr/>
        </p:nvSpPr>
        <p:spPr>
          <a:xfrm>
            <a:off x="7011742" y="2494476"/>
            <a:ext cx="1670704" cy="2194938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29AE2B-7342-49E9-8FA7-EE27C3E5D9A1}"/>
              </a:ext>
            </a:extLst>
          </p:cNvPr>
          <p:cNvSpPr/>
          <p:nvPr/>
        </p:nvSpPr>
        <p:spPr>
          <a:xfrm>
            <a:off x="660131" y="3971397"/>
            <a:ext cx="1525720" cy="674475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01B86A-C7A4-4CAE-8097-88CB9F974241}"/>
              </a:ext>
            </a:extLst>
          </p:cNvPr>
          <p:cNvSpPr/>
          <p:nvPr/>
        </p:nvSpPr>
        <p:spPr>
          <a:xfrm>
            <a:off x="5637080" y="2754525"/>
            <a:ext cx="824680" cy="1216872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3756843-0A1E-44BB-BBAE-8F5C5EE83753}"/>
              </a:ext>
            </a:extLst>
          </p:cNvPr>
          <p:cNvSpPr/>
          <p:nvPr/>
        </p:nvSpPr>
        <p:spPr>
          <a:xfrm>
            <a:off x="4748805" y="3656221"/>
            <a:ext cx="888275" cy="410684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9F1D74-290A-4497-91AD-F24DFF179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690" y="3656221"/>
            <a:ext cx="264115" cy="3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71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80721" y="237834"/>
            <a:ext cx="7118350" cy="73864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Diagnostischer Pfad bei Patienten mit (Verdacht auf) eine(r) KHK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E35384-36C3-42DC-AFE4-5CC3C3A9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562F0D7-52C8-40FA-9A1B-40CACFDBD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76" y="1185033"/>
            <a:ext cx="8124037" cy="5133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1360A0-D148-4235-AE37-4F91815374A5}"/>
              </a:ext>
            </a:extLst>
          </p:cNvPr>
          <p:cNvSpPr txBox="1"/>
          <p:nvPr/>
        </p:nvSpPr>
        <p:spPr>
          <a:xfrm>
            <a:off x="6143905" y="1219869"/>
            <a:ext cx="2390499" cy="12089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000" b="1" u="sng" dirty="0">
                <a:latin typeface="Arial"/>
                <a:cs typeface="Arial"/>
              </a:rPr>
              <a:t>Bevorzugt bei: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Hoher klinischer Wahrscheinlichkeit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Revaskularisation wahrscheinlich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Lokales Know-how und Verfügbarkeit auch bzgl. myokardialen Vitalitätsnachweises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70D3B6-F9D0-4407-8153-2E254F5EBA4B}"/>
              </a:ext>
            </a:extLst>
          </p:cNvPr>
          <p:cNvSpPr txBox="1"/>
          <p:nvPr/>
        </p:nvSpPr>
        <p:spPr>
          <a:xfrm>
            <a:off x="6117776" y="3217351"/>
            <a:ext cx="2390499" cy="264527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000" b="1" u="sng" dirty="0">
                <a:latin typeface="Arial"/>
                <a:cs typeface="Arial"/>
              </a:rPr>
              <a:t>Bevorzugt bei: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Hoher klinischer Wahrscheinlichkeit und schweren, therapierefraktären Symptomen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Typische Angina auf niedrigem Niveau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klinischer Bewertung einschließlich Belastungs-EKG, welche ein hohes Ereignisrisiko anzeigt.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LV Dysfunktion suggestiv für eine KHK (z.B. regionale Wandbewegungsstörungen im Echo)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3AD75B6-5284-40ED-936E-7410AFB2AB7A}"/>
              </a:ext>
            </a:extLst>
          </p:cNvPr>
          <p:cNvSpPr txBox="1"/>
          <p:nvPr/>
        </p:nvSpPr>
        <p:spPr>
          <a:xfrm>
            <a:off x="520087" y="2103789"/>
            <a:ext cx="2159727" cy="223490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000" b="1" u="sng" dirty="0">
                <a:latin typeface="Arial"/>
                <a:cs typeface="Arial"/>
              </a:rPr>
              <a:t>Bevorzugt bei: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Geringer klinischer Wahrscheinlichkeit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Patientenmerkmale deuten auf hohe Bildqualität hin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Lokales Know-how und Verfügbarkeit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Informationen zur Atherosklerose (Prognose) zusätzlich gewünscht.</a:t>
            </a:r>
          </a:p>
          <a:p>
            <a:pPr marL="171450" indent="-171450" algn="just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de-DE" sz="1000" b="1" dirty="0">
                <a:latin typeface="Arial"/>
                <a:cs typeface="Arial"/>
              </a:rPr>
              <a:t>Keine bekannte KHK</a:t>
            </a:r>
          </a:p>
        </p:txBody>
      </p:sp>
    </p:spTree>
    <p:extLst>
      <p:ext uri="{BB962C8B-B14F-4D97-AF65-F5344CB8AC3E}">
        <p14:creationId xmlns:p14="http://schemas.microsoft.com/office/powerpoint/2010/main" val="3077340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73" name="Rectangle 4"/>
          <p:cNvSpPr>
            <a:spLocks noChangeArrowheads="1"/>
          </p:cNvSpPr>
          <p:nvPr/>
        </p:nvSpPr>
        <p:spPr bwMode="auto">
          <a:xfrm>
            <a:off x="2020890" y="44456"/>
            <a:ext cx="63674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Interessenkonflikte</a:t>
            </a:r>
            <a:r>
              <a:rPr lang="en-US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Conflict of Interest - Disclosure</a:t>
            </a:r>
          </a:p>
        </p:txBody>
      </p:sp>
      <p:sp>
        <p:nvSpPr>
          <p:cNvPr id="1265675" name="Rectangle 11"/>
          <p:cNvSpPr>
            <a:spLocks noChangeArrowheads="1"/>
          </p:cNvSpPr>
          <p:nvPr/>
        </p:nvSpPr>
        <p:spPr bwMode="auto">
          <a:xfrm>
            <a:off x="0" y="1185869"/>
            <a:ext cx="9144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I have had a financial interest/arrangement or affiliation with the organizations listed below.</a:t>
            </a:r>
          </a:p>
          <a:p>
            <a:pPr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1.	</a:t>
            </a:r>
            <a:r>
              <a:rPr lang="en-GB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Honoraria for lectures: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			</a:t>
            </a:r>
          </a:p>
          <a:p>
            <a:pPr lvl="1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Actelion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Astra Zeneca©, Bayer-Vital©, Berlin-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Chemie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</a:t>
            </a:r>
            <a:r>
              <a:rPr lang="de-DE" dirty="0">
                <a:solidFill>
                  <a:prstClr val="black"/>
                </a:solidFill>
                <a:latin typeface="Arial" pitchFamily="34" charset="0"/>
              </a:rPr>
              <a:t>Bristol-Myers Squibb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Boehringer-Ingelheim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Daiichi Sankyo©, MSD Sharp &amp; Dohme©, Novartis©, Pfizer©, Sanofi-Aventis©, 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Servier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 </a:t>
            </a:r>
          </a:p>
          <a:p>
            <a:pPr marL="0" lvl="1"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2.	</a:t>
            </a:r>
            <a:r>
              <a:rPr lang="en-GB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Honoraria for advisory board activities:</a:t>
            </a: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		</a:t>
            </a:r>
          </a:p>
          <a:p>
            <a:pPr algn="just" eaLnBrk="0" hangingPunct="0">
              <a:spcBef>
                <a:spcPct val="20000"/>
              </a:spcBef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Astra Zeneca©, Boehringer-Ingelheim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©, Novartis©, Sanofi-Aventis©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3.	</a:t>
            </a:r>
            <a:r>
              <a:rPr lang="en-GB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Participation in clinical trials:</a:t>
            </a:r>
          </a:p>
          <a:p>
            <a:pPr algn="just" eaLnBrk="0" hangingPunct="0">
              <a:spcBef>
                <a:spcPct val="20000"/>
              </a:spcBef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Astra Zeneca©,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Bayer-Vital©, Bristol-Myers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Squibb©, Boehringer-Ingelheim©, 	Daiichi-	Sankyo©, Lilly©, Merck©, MSD Sharp &amp; Dohme©, Pfizer©, Roche©, 	Sanofi-Aventis©, Takeda©</a:t>
            </a:r>
          </a:p>
          <a:p>
            <a:pPr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4.	</a:t>
            </a:r>
            <a:r>
              <a:rPr lang="en-GB" u="sng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Research funding:</a:t>
            </a:r>
          </a:p>
          <a:p>
            <a:pPr algn="just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5000"/>
              <a:defRPr/>
            </a:pPr>
            <a:r>
              <a: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	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Actelion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Bayer-Vital©, 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Boehringer-Ingelheim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Daiichi-Sankyo©, Deutsche 	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Herzstiftung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Endotis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©, Novartis©, Sanofi-Aventis©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44844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6274707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Diagnostik der KHK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6B24350-4934-4B09-A7ED-FB3DEDD3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8" y="1805305"/>
            <a:ext cx="8120742" cy="3635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E41027D-4065-44AE-92D1-422E656DAB3D}"/>
              </a:ext>
            </a:extLst>
          </p:cNvPr>
          <p:cNvSpPr/>
          <p:nvPr/>
        </p:nvSpPr>
        <p:spPr>
          <a:xfrm>
            <a:off x="4362994" y="1770469"/>
            <a:ext cx="4328160" cy="149524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26E343-3487-4910-8DC0-610651EBCA59}"/>
              </a:ext>
            </a:extLst>
          </p:cNvPr>
          <p:cNvSpPr txBox="1"/>
          <p:nvPr/>
        </p:nvSpPr>
        <p:spPr>
          <a:xfrm>
            <a:off x="235131" y="2463807"/>
            <a:ext cx="8673738" cy="18591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latin typeface="Arial"/>
                <a:cs typeface="Arial"/>
              </a:rPr>
              <a:t>→	Ein Belastungs-EKG wird für die Risiko-Evaluation aber nicht mehr zur Diagnostik oder zum Ausschluss einer KHK empfohlen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6E5ED9-99C0-4D40-816F-CE188E73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6274707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Diagnostik der KHK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E7CEEF-A105-499B-98BE-7370ABD1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76" y="2089176"/>
            <a:ext cx="8619448" cy="346342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348B197-5A24-4BAD-8252-9AD364CE197D}"/>
              </a:ext>
            </a:extLst>
          </p:cNvPr>
          <p:cNvSpPr/>
          <p:nvPr/>
        </p:nvSpPr>
        <p:spPr>
          <a:xfrm>
            <a:off x="241523" y="2069943"/>
            <a:ext cx="8458340" cy="159351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EAF211-02A1-489B-806F-2B2DD5326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93B6437-5EA4-42CA-AD56-4187E00EE354}"/>
              </a:ext>
            </a:extLst>
          </p:cNvPr>
          <p:cNvSpPr txBox="1"/>
          <p:nvPr/>
        </p:nvSpPr>
        <p:spPr>
          <a:xfrm>
            <a:off x="160969" y="2290431"/>
            <a:ext cx="8619448" cy="25054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>
                <a:latin typeface="Arial"/>
                <a:cs typeface="Arial"/>
              </a:rPr>
              <a:t>→	Ein Belastungs-EKG wird für die Evaluation des Blutdrucks, der Symptome und potentieller auftretender Arrhythmien unter Belastung sowie der Belastungstoleranz empfohlen.</a:t>
            </a:r>
          </a:p>
        </p:txBody>
      </p:sp>
    </p:spTree>
    <p:extLst>
      <p:ext uri="{BB962C8B-B14F-4D97-AF65-F5344CB8AC3E}">
        <p14:creationId xmlns:p14="http://schemas.microsoft.com/office/powerpoint/2010/main" val="1347908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0387" y="140926"/>
            <a:ext cx="7012356" cy="93893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6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Welches Verfahren korreliert mit dem Nachweis einer KHK?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EAF211-02A1-489B-806F-2B2DD532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A94492E-8685-422C-AD7E-24610AAE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2" y="1293140"/>
            <a:ext cx="8708634" cy="47070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BF07298-D53F-402F-9B02-1B6465AF2C82}"/>
              </a:ext>
            </a:extLst>
          </p:cNvPr>
          <p:cNvSpPr txBox="1"/>
          <p:nvPr/>
        </p:nvSpPr>
        <p:spPr>
          <a:xfrm>
            <a:off x="4789713" y="2020391"/>
            <a:ext cx="888274" cy="18896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Herzkatheter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612C82-D12D-4CEA-802B-881F8E4EC743}"/>
              </a:ext>
            </a:extLst>
          </p:cNvPr>
          <p:cNvSpPr txBox="1"/>
          <p:nvPr/>
        </p:nvSpPr>
        <p:spPr>
          <a:xfrm>
            <a:off x="281257" y="1306282"/>
            <a:ext cx="1094693" cy="39414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b="1" dirty="0">
                <a:solidFill>
                  <a:srgbClr val="C00000"/>
                </a:solidFill>
                <a:latin typeface="Arial"/>
                <a:cs typeface="Arial"/>
              </a:rPr>
              <a:t>Nur Herzkatheter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C74D300-8650-47EB-AA5E-FDEECFFF41DD}"/>
              </a:ext>
            </a:extLst>
          </p:cNvPr>
          <p:cNvSpPr txBox="1"/>
          <p:nvPr/>
        </p:nvSpPr>
        <p:spPr>
          <a:xfrm>
            <a:off x="4602481" y="1408937"/>
            <a:ext cx="1094693" cy="18896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b="1" dirty="0">
                <a:solidFill>
                  <a:srgbClr val="C00000"/>
                </a:solidFill>
                <a:latin typeface="Arial"/>
                <a:cs typeface="Arial"/>
              </a:rPr>
              <a:t>FFR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6E59E2B-5360-4128-A7AB-A735E47607C4}"/>
              </a:ext>
            </a:extLst>
          </p:cNvPr>
          <p:cNvSpPr/>
          <p:nvPr/>
        </p:nvSpPr>
        <p:spPr>
          <a:xfrm>
            <a:off x="4685211" y="1293140"/>
            <a:ext cx="4238495" cy="47070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1C644F4-4D42-4344-96BC-429F0D5D54BF}"/>
              </a:ext>
            </a:extLst>
          </p:cNvPr>
          <p:cNvSpPr/>
          <p:nvPr/>
        </p:nvSpPr>
        <p:spPr>
          <a:xfrm>
            <a:off x="220295" y="1284349"/>
            <a:ext cx="4238495" cy="47070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5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6274707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Therapie des chronischen Koronarsyndroms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55D8DE-643D-4CD2-AD84-4024E8E00661}"/>
              </a:ext>
            </a:extLst>
          </p:cNvPr>
          <p:cNvSpPr txBox="1"/>
          <p:nvPr/>
        </p:nvSpPr>
        <p:spPr>
          <a:xfrm>
            <a:off x="258945" y="1172124"/>
            <a:ext cx="862611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Konservativ, konservativ, konservativ!!!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B67F99-A52A-4A7D-8327-0B82A92D35B2}"/>
              </a:ext>
            </a:extLst>
          </p:cNvPr>
          <p:cNvSpPr txBox="1"/>
          <p:nvPr/>
        </p:nvSpPr>
        <p:spPr>
          <a:xfrm>
            <a:off x="258945" y="1755738"/>
            <a:ext cx="8626110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cs typeface="Arial" pitchFamily="34" charset="0"/>
              </a:rPr>
              <a:t>Lebensstil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u="sng" dirty="0">
                <a:cs typeface="Arial" pitchFamily="34" charset="0"/>
              </a:rPr>
              <a:t>Körperliche Aktivität: </a:t>
            </a:r>
            <a:r>
              <a:rPr lang="de-DE" sz="1600" dirty="0">
                <a:cs typeface="Arial" pitchFamily="34" charset="0"/>
              </a:rPr>
              <a:t>30 Minuten körperliche Aktivität auf mittlerem Niveau an den meisten Tagen der Woche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u="sng" dirty="0">
                <a:cs typeface="Arial" pitchFamily="34" charset="0"/>
              </a:rPr>
              <a:t>Körpergewichtoptimierung</a:t>
            </a:r>
            <a:r>
              <a:rPr lang="de-DE" sz="1600" dirty="0">
                <a:cs typeface="Arial" pitchFamily="34" charset="0"/>
              </a:rPr>
              <a:t>: BMI im Normbereich &lt;25kg/m</a:t>
            </a:r>
            <a:r>
              <a:rPr lang="de-DE" sz="1600" baseline="30000" dirty="0">
                <a:cs typeface="Arial" pitchFamily="34" charset="0"/>
              </a:rPr>
              <a:t>2</a:t>
            </a:r>
            <a:r>
              <a:rPr lang="de-DE" sz="1600" dirty="0">
                <a:cs typeface="Arial" pitchFamily="34" charset="0"/>
              </a:rPr>
              <a:t>,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u="sng" dirty="0">
                <a:cs typeface="Arial" pitchFamily="34" charset="0"/>
              </a:rPr>
              <a:t>Gesunde Ernährung</a:t>
            </a:r>
            <a:r>
              <a:rPr lang="de-DE" sz="1600" dirty="0">
                <a:cs typeface="Arial" pitchFamily="34" charset="0"/>
              </a:rPr>
              <a:t>: Ballaststoffreich, vitaminreich mit vielen Früchten, Gemüse, Vollkornprodukten und wenig Alkohol (&lt;100g/Woche)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u="sng" dirty="0">
                <a:cs typeface="Arial" pitchFamily="34" charset="0"/>
              </a:rPr>
              <a:t>Absolute Nikotinkarenz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8DD18B7-85DC-4D47-B15A-65B8D55FB4CC}"/>
              </a:ext>
            </a:extLst>
          </p:cNvPr>
          <p:cNvSpPr/>
          <p:nvPr/>
        </p:nvSpPr>
        <p:spPr>
          <a:xfrm>
            <a:off x="258945" y="3609749"/>
            <a:ext cx="862610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cs typeface="Arial" pitchFamily="34" charset="0"/>
              </a:rPr>
              <a:t>Medikation</a:t>
            </a:r>
          </a:p>
          <a:p>
            <a:pPr algn="ctr">
              <a:defRPr/>
            </a:pPr>
            <a:r>
              <a:rPr lang="de-DE" sz="1600" dirty="0">
                <a:cs typeface="Arial" pitchFamily="34" charset="0"/>
              </a:rPr>
              <a:t>ASS oder Clopidogrel </a:t>
            </a:r>
          </a:p>
          <a:p>
            <a:pPr algn="ctr">
              <a:defRPr/>
            </a:pPr>
            <a:r>
              <a:rPr lang="de-DE" sz="1600" dirty="0">
                <a:cs typeface="Arial" pitchFamily="34" charset="0"/>
              </a:rPr>
              <a:t>(Hochrisiko ggf. zusätzlich </a:t>
            </a:r>
            <a:r>
              <a:rPr lang="de-DE" sz="1600" dirty="0" err="1">
                <a:cs typeface="Arial" pitchFamily="34" charset="0"/>
              </a:rPr>
              <a:t>Rivaroxaban</a:t>
            </a:r>
            <a:r>
              <a:rPr lang="de-DE" sz="1600" dirty="0">
                <a:cs typeface="Arial" pitchFamily="34" charset="0"/>
              </a:rPr>
              <a:t> 2x 2,5mg oder im Jahr nach ACS Ticagrelor 60mg)</a:t>
            </a:r>
          </a:p>
          <a:p>
            <a:pPr algn="ctr">
              <a:defRPr/>
            </a:pPr>
            <a:r>
              <a:rPr lang="de-DE" sz="1600" dirty="0">
                <a:highlight>
                  <a:srgbClr val="FF0000"/>
                </a:highlight>
                <a:cs typeface="Arial" pitchFamily="34" charset="0"/>
              </a:rPr>
              <a:t>Statine (Beachtung der neuen Zielwerte: LDL-Cholesterin &lt; 1,4mmol/l)</a:t>
            </a:r>
          </a:p>
          <a:p>
            <a:pPr algn="ctr">
              <a:defRPr/>
            </a:pPr>
            <a:r>
              <a:rPr lang="de-DE" sz="1600" dirty="0">
                <a:cs typeface="Arial" pitchFamily="34" charset="0"/>
              </a:rPr>
              <a:t>Betablocker, ACE-Hemmer (ARB)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D69676A-A54D-4385-8672-D1E40CE4E824}"/>
              </a:ext>
            </a:extLst>
          </p:cNvPr>
          <p:cNvSpPr/>
          <p:nvPr/>
        </p:nvSpPr>
        <p:spPr>
          <a:xfrm>
            <a:off x="258944" y="4941252"/>
            <a:ext cx="8626108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rgbClr val="009900"/>
                </a:solidFill>
                <a:cs typeface="Arial" pitchFamily="34" charset="0"/>
              </a:rPr>
              <a:t>Nachsorge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9900"/>
                </a:solidFill>
                <a:cs typeface="Arial" pitchFamily="34" charset="0"/>
              </a:rPr>
              <a:t>EKG 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9900"/>
                </a:solidFill>
                <a:cs typeface="Arial" pitchFamily="34" charset="0"/>
              </a:rPr>
              <a:t>Jährliche Vorstellungen Kardiologen/kardiologisch erfahrener Internist </a:t>
            </a:r>
          </a:p>
          <a:p>
            <a:pPr algn="ctr">
              <a:defRPr/>
            </a:pPr>
            <a:r>
              <a:rPr lang="de-DE" sz="1600" dirty="0">
                <a:solidFill>
                  <a:srgbClr val="009900"/>
                </a:solidFill>
                <a:cs typeface="Arial" pitchFamily="34" charset="0"/>
              </a:rPr>
              <a:t>(ggf. Ergometrie und TTE)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9900"/>
                </a:solidFill>
                <a:cs typeface="Arial" pitchFamily="34" charset="0"/>
              </a:rPr>
              <a:t>DMP KHK, Herzsportgruppe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6858A1-2435-4D4C-BFCB-75CCCCD8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47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791927" y="167053"/>
            <a:ext cx="7261685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stabiler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E994E1-3ECC-45E2-9105-31C9AA7EA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" y="1209266"/>
            <a:ext cx="8029097" cy="43523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41D276-A8ED-46CD-9C09-61EE90B6D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54" y="5571717"/>
            <a:ext cx="7619796" cy="7058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9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7075896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831FB-EC32-4243-8D52-9AAC3EF9A27C}"/>
              </a:ext>
            </a:extLst>
          </p:cNvPr>
          <p:cNvSpPr txBox="1"/>
          <p:nvPr/>
        </p:nvSpPr>
        <p:spPr>
          <a:xfrm>
            <a:off x="261257" y="1313122"/>
            <a:ext cx="8630193" cy="4317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latin typeface="Arial"/>
                <a:cs typeface="Arial"/>
              </a:rPr>
              <a:t>Standardtherapie*: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 oder Verapamil oder </a:t>
            </a:r>
            <a:r>
              <a:rPr lang="de-DE" sz="2400" dirty="0" err="1">
                <a:latin typeface="Arial"/>
                <a:cs typeface="Arial"/>
              </a:rPr>
              <a:t>Diltiazem</a:t>
            </a:r>
            <a:endParaRPr lang="de-DE" sz="2400" dirty="0">
              <a:latin typeface="Arial"/>
              <a:cs typeface="Arial"/>
            </a:endParaRPr>
          </a:p>
          <a:p>
            <a:pPr lvl="2" algn="ctr">
              <a:lnSpc>
                <a:spcPct val="200000"/>
              </a:lnSpc>
            </a:pPr>
            <a:r>
              <a:rPr lang="de-DE" sz="2400" dirty="0">
                <a:latin typeface="Arial"/>
                <a:cs typeface="Arial"/>
              </a:rPr>
              <a:t>(Herzfrequenz 55-60 Schläge/Minute in Ruhe)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 + </a:t>
            </a:r>
            <a:r>
              <a:rPr lang="de-DE" sz="2400" dirty="0" err="1">
                <a:latin typeface="Arial"/>
                <a:cs typeface="Arial"/>
              </a:rPr>
              <a:t>Dihydropyridin</a:t>
            </a:r>
            <a:r>
              <a:rPr lang="de-DE" sz="2400" dirty="0">
                <a:latin typeface="Arial"/>
                <a:cs typeface="Arial"/>
              </a:rPr>
              <a:t>-Calciumantagonisten (….</a:t>
            </a:r>
            <a:r>
              <a:rPr lang="de-DE" sz="2400" dirty="0" err="1">
                <a:latin typeface="Arial"/>
                <a:cs typeface="Arial"/>
              </a:rPr>
              <a:t>dipin</a:t>
            </a:r>
            <a:r>
              <a:rPr lang="de-DE" sz="2400" dirty="0">
                <a:latin typeface="Arial"/>
                <a:cs typeface="Arial"/>
              </a:rPr>
              <a:t>)</a:t>
            </a:r>
          </a:p>
          <a:p>
            <a:pPr marL="228600" indent="-228600" algn="ctr">
              <a:lnSpc>
                <a:spcPct val="200000"/>
              </a:lnSpc>
              <a:buFontTx/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 + </a:t>
            </a:r>
            <a:r>
              <a:rPr lang="de-DE" sz="2400" dirty="0" err="1">
                <a:latin typeface="Arial"/>
                <a:cs typeface="Arial"/>
              </a:rPr>
              <a:t>Dihydropyridin</a:t>
            </a:r>
            <a:r>
              <a:rPr lang="de-DE" sz="2400" dirty="0">
                <a:latin typeface="Arial"/>
                <a:cs typeface="Arial"/>
              </a:rPr>
              <a:t>-Calciumantagonisten (….</a:t>
            </a:r>
            <a:r>
              <a:rPr lang="de-DE" sz="2400" dirty="0" err="1">
                <a:latin typeface="Arial"/>
                <a:cs typeface="Arial"/>
              </a:rPr>
              <a:t>dipin</a:t>
            </a:r>
            <a:r>
              <a:rPr lang="de-DE" sz="2400" dirty="0">
                <a:latin typeface="Arial"/>
                <a:cs typeface="Arial"/>
              </a:rPr>
              <a:t>) + </a:t>
            </a:r>
            <a:r>
              <a:rPr lang="de-DE" sz="2400" dirty="0" err="1">
                <a:latin typeface="Arial"/>
                <a:cs typeface="Arial"/>
              </a:rPr>
              <a:t>Ranolazin</a:t>
            </a:r>
            <a:r>
              <a:rPr lang="de-DE" sz="2400" dirty="0">
                <a:latin typeface="Arial"/>
                <a:cs typeface="Arial"/>
              </a:rPr>
              <a:t> oder langwirksame Nitrate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3DD8A-2C8E-4A82-ABFD-63C2CB2117FB}"/>
              </a:ext>
            </a:extLst>
          </p:cNvPr>
          <p:cNvSpPr txBox="1"/>
          <p:nvPr/>
        </p:nvSpPr>
        <p:spPr>
          <a:xfrm>
            <a:off x="3187337" y="5945328"/>
            <a:ext cx="2769325" cy="18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*</a:t>
            </a:r>
            <a:r>
              <a:rPr lang="de-DE" sz="1200" dirty="0" err="1">
                <a:latin typeface="Arial"/>
                <a:cs typeface="Arial"/>
              </a:rPr>
              <a:t>Reevaluation</a:t>
            </a:r>
            <a:r>
              <a:rPr lang="de-DE" sz="1200" dirty="0">
                <a:latin typeface="Arial"/>
                <a:cs typeface="Arial"/>
              </a:rPr>
              <a:t> alle 4-6 Wochen</a:t>
            </a:r>
          </a:p>
        </p:txBody>
      </p:sp>
    </p:spTree>
    <p:extLst>
      <p:ext uri="{BB962C8B-B14F-4D97-AF65-F5344CB8AC3E}">
        <p14:creationId xmlns:p14="http://schemas.microsoft.com/office/powerpoint/2010/main" val="34518615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7075896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831FB-EC32-4243-8D52-9AAC3EF9A27C}"/>
              </a:ext>
            </a:extLst>
          </p:cNvPr>
          <p:cNvSpPr txBox="1"/>
          <p:nvPr/>
        </p:nvSpPr>
        <p:spPr>
          <a:xfrm>
            <a:off x="261257" y="1680656"/>
            <a:ext cx="8630193" cy="357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latin typeface="Arial"/>
                <a:cs typeface="Arial"/>
              </a:rPr>
              <a:t>Bei Herzfrequenz &gt;</a:t>
            </a:r>
            <a:r>
              <a:rPr lang="de-DE" sz="2400" dirty="0">
                <a:latin typeface="Arial"/>
                <a:cs typeface="Arial"/>
              </a:rPr>
              <a:t> </a:t>
            </a:r>
            <a:r>
              <a:rPr lang="de-DE" sz="2400" b="1" dirty="0">
                <a:latin typeface="Arial"/>
                <a:cs typeface="Arial"/>
              </a:rPr>
              <a:t>80 Schläge/Minute *: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 oder Verapamil oder </a:t>
            </a:r>
            <a:r>
              <a:rPr lang="de-DE" sz="2400" dirty="0" err="1">
                <a:latin typeface="Arial"/>
                <a:cs typeface="Arial"/>
              </a:rPr>
              <a:t>Diltiazem</a:t>
            </a:r>
            <a:r>
              <a:rPr lang="de-DE" sz="2400" dirty="0">
                <a:latin typeface="Arial"/>
                <a:cs typeface="Arial"/>
              </a:rPr>
              <a:t> </a:t>
            </a:r>
          </a:p>
          <a:p>
            <a:pPr lvl="2" algn="ctr">
              <a:lnSpc>
                <a:spcPct val="200000"/>
              </a:lnSpc>
            </a:pPr>
            <a:r>
              <a:rPr lang="de-DE" sz="2400" dirty="0">
                <a:latin typeface="Arial"/>
                <a:cs typeface="Arial"/>
              </a:rPr>
              <a:t>(Herzfrequenz 55-60 Schläge/Minute)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 + </a:t>
            </a:r>
            <a:r>
              <a:rPr lang="de-DE" sz="2400" dirty="0" err="1">
                <a:latin typeface="Arial"/>
                <a:cs typeface="Arial"/>
              </a:rPr>
              <a:t>Dihydropyridin</a:t>
            </a:r>
            <a:r>
              <a:rPr lang="de-DE" sz="2400" dirty="0">
                <a:latin typeface="Arial"/>
                <a:cs typeface="Arial"/>
              </a:rPr>
              <a:t>-Calciumantagonisten (….</a:t>
            </a:r>
            <a:r>
              <a:rPr lang="de-DE" sz="2400" dirty="0" err="1">
                <a:latin typeface="Arial"/>
                <a:cs typeface="Arial"/>
              </a:rPr>
              <a:t>dipin</a:t>
            </a:r>
            <a:r>
              <a:rPr lang="de-DE" sz="2400" dirty="0">
                <a:latin typeface="Arial"/>
                <a:cs typeface="Arial"/>
              </a:rPr>
              <a:t>)</a:t>
            </a:r>
          </a:p>
          <a:p>
            <a:pPr marL="228600" indent="-228600" algn="ctr">
              <a:lnSpc>
                <a:spcPct val="200000"/>
              </a:lnSpc>
              <a:buFontTx/>
              <a:buAutoNum type="arabicPeriod"/>
            </a:pPr>
            <a:r>
              <a:rPr lang="de-DE" sz="2400" dirty="0" err="1">
                <a:latin typeface="Arial"/>
                <a:cs typeface="Arial"/>
              </a:rPr>
              <a:t>Ivabradin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3DD8A-2C8E-4A82-ABFD-63C2CB2117FB}"/>
              </a:ext>
            </a:extLst>
          </p:cNvPr>
          <p:cNvSpPr txBox="1"/>
          <p:nvPr/>
        </p:nvSpPr>
        <p:spPr>
          <a:xfrm>
            <a:off x="3187337" y="5945328"/>
            <a:ext cx="2769325" cy="18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*</a:t>
            </a:r>
            <a:r>
              <a:rPr lang="de-DE" sz="1200" dirty="0" err="1">
                <a:latin typeface="Arial"/>
                <a:cs typeface="Arial"/>
              </a:rPr>
              <a:t>Reevaluation</a:t>
            </a:r>
            <a:r>
              <a:rPr lang="de-DE" sz="1200" dirty="0">
                <a:latin typeface="Arial"/>
                <a:cs typeface="Arial"/>
              </a:rPr>
              <a:t> alle 4-6 Wochen</a:t>
            </a:r>
          </a:p>
        </p:txBody>
      </p:sp>
    </p:spTree>
    <p:extLst>
      <p:ext uri="{BB962C8B-B14F-4D97-AF65-F5344CB8AC3E}">
        <p14:creationId xmlns:p14="http://schemas.microsoft.com/office/powerpoint/2010/main" val="85001687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7075896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831FB-EC32-4243-8D52-9AAC3EF9A27C}"/>
              </a:ext>
            </a:extLst>
          </p:cNvPr>
          <p:cNvSpPr txBox="1"/>
          <p:nvPr/>
        </p:nvSpPr>
        <p:spPr>
          <a:xfrm>
            <a:off x="261257" y="1680656"/>
            <a:ext cx="8630193" cy="2840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latin typeface="Arial"/>
                <a:cs typeface="Arial"/>
              </a:rPr>
              <a:t>Bei Herzfrequenz &lt; 50 Schläge/Minute *: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 err="1">
                <a:latin typeface="Arial"/>
                <a:cs typeface="Arial"/>
              </a:rPr>
              <a:t>Dihydropyridin</a:t>
            </a:r>
            <a:r>
              <a:rPr lang="de-DE" sz="2400" dirty="0">
                <a:latin typeface="Arial"/>
                <a:cs typeface="Arial"/>
              </a:rPr>
              <a:t>-Calciumantagonisten (….</a:t>
            </a:r>
            <a:r>
              <a:rPr lang="de-DE" sz="2400" dirty="0" err="1">
                <a:latin typeface="Arial"/>
                <a:cs typeface="Arial"/>
              </a:rPr>
              <a:t>dipin</a:t>
            </a:r>
            <a:r>
              <a:rPr lang="de-DE" sz="2400" dirty="0">
                <a:latin typeface="Arial"/>
                <a:cs typeface="Arial"/>
              </a:rPr>
              <a:t>)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Lang wirksame Nitrate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 err="1">
                <a:latin typeface="Arial"/>
                <a:cs typeface="Arial"/>
              </a:rPr>
              <a:t>Ranolazin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3DD8A-2C8E-4A82-ABFD-63C2CB2117FB}"/>
              </a:ext>
            </a:extLst>
          </p:cNvPr>
          <p:cNvSpPr txBox="1"/>
          <p:nvPr/>
        </p:nvSpPr>
        <p:spPr>
          <a:xfrm>
            <a:off x="3187337" y="5945328"/>
            <a:ext cx="2769325" cy="18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*</a:t>
            </a:r>
            <a:r>
              <a:rPr lang="de-DE" sz="1200" dirty="0" err="1">
                <a:latin typeface="Arial"/>
                <a:cs typeface="Arial"/>
              </a:rPr>
              <a:t>Reevaluation</a:t>
            </a:r>
            <a:r>
              <a:rPr lang="de-DE" sz="1200" dirty="0">
                <a:latin typeface="Arial"/>
                <a:cs typeface="Arial"/>
              </a:rPr>
              <a:t> alle 4-6 Wochen</a:t>
            </a:r>
          </a:p>
        </p:txBody>
      </p:sp>
    </p:spTree>
    <p:extLst>
      <p:ext uri="{BB962C8B-B14F-4D97-AF65-F5344CB8AC3E}">
        <p14:creationId xmlns:p14="http://schemas.microsoft.com/office/powerpoint/2010/main" val="3658541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7075896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831FB-EC32-4243-8D52-9AAC3EF9A27C}"/>
              </a:ext>
            </a:extLst>
          </p:cNvPr>
          <p:cNvSpPr txBox="1"/>
          <p:nvPr/>
        </p:nvSpPr>
        <p:spPr>
          <a:xfrm>
            <a:off x="256902" y="1275312"/>
            <a:ext cx="8630193" cy="357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latin typeface="Arial"/>
                <a:cs typeface="Arial"/>
              </a:rPr>
              <a:t>Bei niedrigem Blutdruck*: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Niedrig dosiert: Betablocker oder Verapamil oder </a:t>
            </a:r>
            <a:r>
              <a:rPr lang="de-DE" sz="2400" dirty="0" err="1">
                <a:latin typeface="Arial"/>
                <a:cs typeface="Arial"/>
              </a:rPr>
              <a:t>Diltiazem</a:t>
            </a:r>
            <a:endParaRPr lang="de-DE" sz="2400" dirty="0">
              <a:latin typeface="Arial"/>
              <a:cs typeface="Arial"/>
            </a:endParaRP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Niedrig dosierte, lang wirksame Nitrate 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 err="1">
                <a:latin typeface="Arial"/>
                <a:cs typeface="Arial"/>
              </a:rPr>
              <a:t>Ranolazin</a:t>
            </a:r>
            <a:r>
              <a:rPr lang="de-DE" sz="2400" dirty="0">
                <a:latin typeface="Arial"/>
                <a:cs typeface="Arial"/>
              </a:rPr>
              <a:t> oder </a:t>
            </a:r>
            <a:r>
              <a:rPr lang="de-DE" sz="2400" dirty="0" err="1">
                <a:latin typeface="Arial"/>
                <a:cs typeface="Arial"/>
              </a:rPr>
              <a:t>Ivabradin</a:t>
            </a:r>
            <a:endParaRPr lang="de-DE" sz="2400" dirty="0">
              <a:latin typeface="Arial"/>
              <a:cs typeface="Arial"/>
            </a:endParaRPr>
          </a:p>
          <a:p>
            <a:pPr marL="228600" indent="-228600" algn="ctr">
              <a:lnSpc>
                <a:spcPct val="200000"/>
              </a:lnSpc>
              <a:buAutoNum type="arabicPeriod"/>
            </a:pPr>
            <a:endParaRPr lang="de-DE" sz="2400" dirty="0"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3DD8A-2C8E-4A82-ABFD-63C2CB2117FB}"/>
              </a:ext>
            </a:extLst>
          </p:cNvPr>
          <p:cNvSpPr txBox="1"/>
          <p:nvPr/>
        </p:nvSpPr>
        <p:spPr>
          <a:xfrm>
            <a:off x="3187337" y="5945328"/>
            <a:ext cx="2769325" cy="18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*</a:t>
            </a:r>
            <a:r>
              <a:rPr lang="de-DE" sz="1200" dirty="0" err="1">
                <a:latin typeface="Arial"/>
                <a:cs typeface="Arial"/>
              </a:rPr>
              <a:t>Reevaluation</a:t>
            </a:r>
            <a:r>
              <a:rPr lang="de-DE" sz="1200" dirty="0">
                <a:latin typeface="Arial"/>
                <a:cs typeface="Arial"/>
              </a:rPr>
              <a:t> alle 2-4 Wochen</a:t>
            </a:r>
          </a:p>
        </p:txBody>
      </p:sp>
    </p:spTree>
    <p:extLst>
      <p:ext uri="{BB962C8B-B14F-4D97-AF65-F5344CB8AC3E}">
        <p14:creationId xmlns:p14="http://schemas.microsoft.com/office/powerpoint/2010/main" val="13271611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67053"/>
            <a:ext cx="7075896" cy="73836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Anti-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anginöseTherapie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des CCS bei Angina </a:t>
            </a:r>
            <a:r>
              <a:rPr lang="de-DE" sz="2400" b="1" dirty="0" err="1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pectoris</a:t>
            </a:r>
            <a:r>
              <a:rPr lang="de-DE" sz="24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-Symptomatik und/oder Dyspnoe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ACEAAB-40AC-4C73-9565-5FAFA85B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950" y="6429143"/>
            <a:ext cx="3835445" cy="3439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E831FB-EC32-4243-8D52-9AAC3EF9A27C}"/>
              </a:ext>
            </a:extLst>
          </p:cNvPr>
          <p:cNvSpPr txBox="1"/>
          <p:nvPr/>
        </p:nvSpPr>
        <p:spPr>
          <a:xfrm>
            <a:off x="256902" y="1275312"/>
            <a:ext cx="8630193" cy="357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400" b="1" dirty="0">
                <a:latin typeface="Arial"/>
                <a:cs typeface="Arial"/>
              </a:rPr>
              <a:t>Bei Herzinsuffizienz und/oder linksventrikulärer Dysfunktion*: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Betablocker</a:t>
            </a: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>
                <a:latin typeface="Arial"/>
                <a:cs typeface="Arial"/>
              </a:rPr>
              <a:t>Lang wirksame Nitrate oder </a:t>
            </a:r>
            <a:r>
              <a:rPr lang="de-DE" sz="2400" dirty="0" err="1">
                <a:latin typeface="Arial"/>
                <a:cs typeface="Arial"/>
              </a:rPr>
              <a:t>Ivabradin</a:t>
            </a:r>
            <a:endParaRPr lang="de-DE" sz="2400" dirty="0">
              <a:latin typeface="Arial"/>
              <a:cs typeface="Arial"/>
            </a:endParaRPr>
          </a:p>
          <a:p>
            <a:pPr marL="228600" indent="-228600" algn="ctr">
              <a:lnSpc>
                <a:spcPct val="200000"/>
              </a:lnSpc>
              <a:buAutoNum type="arabicPeriod"/>
            </a:pPr>
            <a:r>
              <a:rPr lang="de-DE" sz="2400" dirty="0" err="1">
                <a:latin typeface="Arial"/>
                <a:cs typeface="Arial"/>
              </a:rPr>
              <a:t>Ranolazin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13DD8A-2C8E-4A82-ABFD-63C2CB2117FB}"/>
              </a:ext>
            </a:extLst>
          </p:cNvPr>
          <p:cNvSpPr txBox="1"/>
          <p:nvPr/>
        </p:nvSpPr>
        <p:spPr>
          <a:xfrm>
            <a:off x="3187337" y="5945328"/>
            <a:ext cx="2769325" cy="188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200" dirty="0">
                <a:latin typeface="Arial"/>
                <a:cs typeface="Arial"/>
              </a:rPr>
              <a:t>*</a:t>
            </a:r>
            <a:r>
              <a:rPr lang="de-DE" sz="1200" dirty="0" err="1">
                <a:latin typeface="Arial"/>
                <a:cs typeface="Arial"/>
              </a:rPr>
              <a:t>Reevaluation</a:t>
            </a:r>
            <a:r>
              <a:rPr lang="de-DE" sz="1200" dirty="0">
                <a:latin typeface="Arial"/>
                <a:cs typeface="Arial"/>
              </a:rPr>
              <a:t> alle 4-6 Wochen</a:t>
            </a:r>
          </a:p>
        </p:txBody>
      </p:sp>
    </p:spTree>
    <p:extLst>
      <p:ext uri="{BB962C8B-B14F-4D97-AF65-F5344CB8AC3E}">
        <p14:creationId xmlns:p14="http://schemas.microsoft.com/office/powerpoint/2010/main" val="29789470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328983" y="6448380"/>
            <a:ext cx="35829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1000" b="1" dirty="0">
                <a:solidFill>
                  <a:srgbClr val="000000"/>
                </a:solidFill>
                <a:latin typeface="Arial" charset="0"/>
                <a:ea typeface="+mn-ea"/>
              </a:rPr>
              <a:t>http://www.supercentenarian.com/records.html</a:t>
            </a:r>
          </a:p>
        </p:txBody>
      </p:sp>
      <p:sp>
        <p:nvSpPr>
          <p:cNvPr id="43016" name="Text Box 3"/>
          <p:cNvSpPr txBox="1">
            <a:spLocks noChangeArrowheads="1"/>
          </p:cNvSpPr>
          <p:nvPr/>
        </p:nvSpPr>
        <p:spPr bwMode="auto">
          <a:xfrm>
            <a:off x="370742" y="1356211"/>
            <a:ext cx="46783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das aktenkundig von einem Menschen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erreicht wurde: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122 Jahre und 164 Tage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Jeanne Louise </a:t>
            </a:r>
            <a:r>
              <a:rPr lang="de-DE" altLang="de-DE" sz="3200" dirty="0" err="1">
                <a:solidFill>
                  <a:srgbClr val="000000"/>
                </a:solidFill>
              </a:rPr>
              <a:t>Calment</a:t>
            </a:r>
            <a:endParaRPr lang="de-DE" altLang="de-DE" sz="32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*  21.02.1875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000000"/>
                </a:solidFill>
              </a:rPr>
              <a:t>† 04.08.1997</a:t>
            </a:r>
          </a:p>
        </p:txBody>
      </p:sp>
      <p:pic>
        <p:nvPicPr>
          <p:cNvPr id="43017" name="Picture 4" descr="jeanne luise cal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01" y="1453662"/>
            <a:ext cx="3092511" cy="46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05354" y="235438"/>
            <a:ext cx="7338646" cy="6672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höchste Lebensalter, …</a:t>
            </a:r>
          </a:p>
        </p:txBody>
      </p:sp>
    </p:spTree>
    <p:extLst>
      <p:ext uri="{BB962C8B-B14F-4D97-AF65-F5344CB8AC3E}">
        <p14:creationId xmlns:p14="http://schemas.microsoft.com/office/powerpoint/2010/main" val="31664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84213" y="198438"/>
            <a:ext cx="7785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3541" name="Textfeld 2"/>
          <p:cNvSpPr txBox="1">
            <a:spLocks noChangeArrowheads="1"/>
          </p:cNvSpPr>
          <p:nvPr/>
        </p:nvSpPr>
        <p:spPr bwMode="auto">
          <a:xfrm>
            <a:off x="1687513" y="18415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Zusammenfassung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0E32597-393D-45EF-B86E-F5BD54F4DDC4}"/>
              </a:ext>
            </a:extLst>
          </p:cNvPr>
          <p:cNvSpPr/>
          <p:nvPr/>
        </p:nvSpPr>
        <p:spPr>
          <a:xfrm>
            <a:off x="217714" y="1250477"/>
            <a:ext cx="8691617" cy="2405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Der Begriff </a:t>
            </a:r>
            <a:r>
              <a:rPr lang="sv-SE" sz="2000" b="1" i="1" u="sng" dirty="0">
                <a:latin typeface="Arial" charset="0"/>
              </a:rPr>
              <a:t>stabile Angina pectoris </a:t>
            </a:r>
            <a:r>
              <a:rPr lang="sv-SE" sz="2000" b="1" dirty="0">
                <a:latin typeface="Arial" charset="0"/>
              </a:rPr>
              <a:t>ist durch den Begriff </a:t>
            </a:r>
            <a:r>
              <a:rPr lang="sv-SE" sz="2000" b="1" i="1" u="sng" dirty="0">
                <a:latin typeface="Arial" charset="0"/>
              </a:rPr>
              <a:t>Chronisches Koronarsyndrom (CCS) </a:t>
            </a:r>
            <a:r>
              <a:rPr lang="sv-SE" sz="2000" b="1" dirty="0">
                <a:latin typeface="Arial" charset="0"/>
              </a:rPr>
              <a:t>ersetzt worden.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Das diagnostische und therapeutische Vorgehen bei der (Verdachts-) Diagnose KHK ist abhängig von der Symptomatik, der Vortestwahrscheinlichkeit, u.a.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06724E2-5C8E-48F3-A62D-9BD855C6D0CB}"/>
              </a:ext>
            </a:extLst>
          </p:cNvPr>
          <p:cNvSpPr/>
          <p:nvPr/>
        </p:nvSpPr>
        <p:spPr>
          <a:xfrm>
            <a:off x="217714" y="3784891"/>
            <a:ext cx="8691616" cy="2405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Das Belastungs-EKG hat eine untergeordnete Rolle in der Ischämiediagnostik auf Grund geringer Sensitivität und Spezifität.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sv-SE" sz="2000" b="1" dirty="0">
                <a:latin typeface="Arial" charset="0"/>
              </a:rPr>
              <a:t>Zur anti-anginösen Therapie sind Betablocker und Kalziumantagonisten in erster Linie, langwirksame Nitrate und Ranolazin in zweiter Linie anzuwenden.</a:t>
            </a:r>
            <a:endParaRPr 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 sz="2400">
              <a:latin typeface="Times" pitchFamily="18" charset="0"/>
            </a:endParaRPr>
          </a:p>
        </p:txBody>
      </p:sp>
      <p:pic>
        <p:nvPicPr>
          <p:cNvPr id="13" name="Grafik 12" descr="C:\Users\Prof. Dr. Schlitt\Downloads\Neue Abbild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>
            <a:fillRect/>
          </a:stretch>
        </p:blipFill>
        <p:spPr bwMode="auto">
          <a:xfrm>
            <a:off x="689269" y="1207477"/>
            <a:ext cx="7722527" cy="5049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80786" y="100362"/>
            <a:ext cx="71159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26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Effekte der kardiovaskulären Rehabilitation (bei KHK und Herzinsuffizienz)</a:t>
            </a:r>
          </a:p>
        </p:txBody>
      </p:sp>
      <p:sp>
        <p:nvSpPr>
          <p:cNvPr id="16" name="Rechteck 15"/>
          <p:cNvSpPr/>
          <p:nvPr/>
        </p:nvSpPr>
        <p:spPr>
          <a:xfrm>
            <a:off x="1562100" y="6490311"/>
            <a:ext cx="3708400" cy="247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 err="1">
                <a:latin typeface="+mn-lt"/>
              </a:rPr>
              <a:t>Nach</a:t>
            </a:r>
            <a:r>
              <a:rPr lang="en-US" sz="1000" b="1" dirty="0">
                <a:latin typeface="+mn-lt"/>
              </a:rPr>
              <a:t> </a:t>
            </a:r>
            <a:r>
              <a:rPr lang="en-US" sz="1000" b="1" dirty="0" err="1">
                <a:latin typeface="+mn-lt"/>
              </a:rPr>
              <a:t>Gielen</a:t>
            </a:r>
            <a:r>
              <a:rPr lang="en-US" sz="1000" b="1" dirty="0">
                <a:latin typeface="+mn-lt"/>
              </a:rPr>
              <a:t> S et al. </a:t>
            </a:r>
            <a:r>
              <a:rPr lang="en-US" sz="1000" b="1" dirty="0" err="1">
                <a:latin typeface="+mn-lt"/>
              </a:rPr>
              <a:t>Prog</a:t>
            </a:r>
            <a:r>
              <a:rPr lang="en-US" sz="1000" b="1" dirty="0">
                <a:latin typeface="+mn-lt"/>
              </a:rPr>
              <a:t> </a:t>
            </a:r>
            <a:r>
              <a:rPr lang="en-US" sz="1000" b="1" dirty="0" err="1">
                <a:latin typeface="+mn-lt"/>
              </a:rPr>
              <a:t>Cardiovasc</a:t>
            </a:r>
            <a:r>
              <a:rPr lang="en-US" sz="1000" b="1" dirty="0">
                <a:latin typeface="+mn-lt"/>
              </a:rPr>
              <a:t> Dis. 2015; 57: 347-55.</a:t>
            </a:r>
            <a:endParaRPr lang="de-DE" sz="1000" b="1" dirty="0">
              <a:latin typeface="+mn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780786" y="1730171"/>
            <a:ext cx="2301357" cy="3425595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5487D4-3BCF-4EB0-A074-7B684DEB1BF9}"/>
              </a:ext>
            </a:extLst>
          </p:cNvPr>
          <p:cNvSpPr/>
          <p:nvPr/>
        </p:nvSpPr>
        <p:spPr>
          <a:xfrm>
            <a:off x="6111634" y="2977662"/>
            <a:ext cx="1772700" cy="2039815"/>
          </a:xfrm>
          <a:prstGeom prst="ellipse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3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828800" y="73104"/>
            <a:ext cx="6858000" cy="1120775"/>
          </a:xfrm>
          <a:prstGeom prst="rect">
            <a:avLst/>
          </a:prstGeom>
        </p:spPr>
        <p:txBody>
          <a:bodyPr/>
          <a:lstStyle/>
          <a:p>
            <a:pPr algn="ctr" defTabSz="457200" eaLnBrk="0" hangingPunct="0">
              <a:defRPr/>
            </a:pPr>
            <a:r>
              <a:rPr 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Fragen/Diskussion?</a:t>
            </a:r>
            <a:br>
              <a:rPr 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de-DE" sz="4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6" name="Picture 2" descr="Paracelsus-Harz-Klinik, Quedlinburg | Rehakliniken.de">
            <a:extLst>
              <a:ext uri="{FF2B5EF4-FFF2-40B4-BE49-F238E27FC236}">
                <a16:creationId xmlns:a16="http://schemas.microsoft.com/office/drawing/2014/main" id="{940E254E-BFC9-48B1-A310-DE83EFC8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4" y="1229988"/>
            <a:ext cx="4321036" cy="25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14D9956-7309-41AD-BFB8-A022993E3DE9}"/>
              </a:ext>
            </a:extLst>
          </p:cNvPr>
          <p:cNvSpPr txBox="1"/>
          <p:nvPr/>
        </p:nvSpPr>
        <p:spPr>
          <a:xfrm>
            <a:off x="251928" y="3834868"/>
            <a:ext cx="8649476" cy="24416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b="1" dirty="0">
                <a:latin typeface="Arial"/>
                <a:cs typeface="Arial"/>
              </a:rPr>
              <a:t>Paracelsus-Harz-Klinik Bad Suderode (Quedlinburg)</a:t>
            </a:r>
          </a:p>
          <a:p>
            <a:pPr algn="just">
              <a:lnSpc>
                <a:spcPct val="150000"/>
              </a:lnSpc>
            </a:pPr>
            <a:r>
              <a:rPr lang="de-DE" dirty="0">
                <a:latin typeface="Arial"/>
                <a:cs typeface="Arial"/>
              </a:rPr>
              <a:t>Fachklinik für stationäre und ambulante medizinische Rehabilitation und Anschlussheilbehandlung (AHB) </a:t>
            </a:r>
          </a:p>
          <a:p>
            <a:pPr algn="just">
              <a:lnSpc>
                <a:spcPct val="150000"/>
              </a:lnSpc>
            </a:pPr>
            <a:r>
              <a:rPr lang="de-DE" u="sng" dirty="0">
                <a:latin typeface="Arial"/>
                <a:cs typeface="Arial"/>
              </a:rPr>
              <a:t>Indikationen + Weiterbildungsermächtigung</a:t>
            </a:r>
            <a:r>
              <a:rPr lang="de-DE" dirty="0">
                <a:latin typeface="Arial"/>
                <a:cs typeface="Arial"/>
              </a:rPr>
              <a:t>:	Innere Medizin, Kardiologie, Onkologie, Pneumologie,	Diabetologie, Sozialmedizin, Physikalische und Rehabilitative Medizin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817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7"/>
          <p:cNvSpPr txBox="1">
            <a:spLocks/>
          </p:cNvSpPr>
          <p:nvPr/>
        </p:nvSpPr>
        <p:spPr>
          <a:xfrm>
            <a:off x="2024510" y="189149"/>
            <a:ext cx="5859858" cy="553998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445"/>
            <a:r>
              <a:rPr lang="de-DE" sz="3600" b="1" spc="-25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1" y="1219199"/>
            <a:ext cx="7529513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0087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84213" y="198438"/>
            <a:ext cx="7785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3541" name="Textfeld 2"/>
          <p:cNvSpPr txBox="1">
            <a:spLocks noChangeArrowheads="1"/>
          </p:cNvSpPr>
          <p:nvPr/>
        </p:nvSpPr>
        <p:spPr bwMode="auto">
          <a:xfrm>
            <a:off x="1687513" y="18415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Ganz aktuell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A9B1F87-6588-4889-9913-BB3ED8FB9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341542"/>
            <a:ext cx="8551818" cy="48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84213" y="198438"/>
            <a:ext cx="7785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3541" name="Textfeld 2"/>
          <p:cNvSpPr txBox="1">
            <a:spLocks noChangeArrowheads="1"/>
          </p:cNvSpPr>
          <p:nvPr/>
        </p:nvSpPr>
        <p:spPr bwMode="auto">
          <a:xfrm>
            <a:off x="1687513" y="18415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Ischemia</a:t>
            </a:r>
            <a:r>
              <a:rPr lang="de-DE" alt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-Studie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9D89F5E-A7C5-4602-A84D-D17D046A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5" y="1325652"/>
            <a:ext cx="8586658" cy="485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5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84213" y="198438"/>
            <a:ext cx="7785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3541" name="Textfeld 2"/>
          <p:cNvSpPr txBox="1">
            <a:spLocks noChangeArrowheads="1"/>
          </p:cNvSpPr>
          <p:nvPr/>
        </p:nvSpPr>
        <p:spPr bwMode="auto">
          <a:xfrm>
            <a:off x="1687513" y="18415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Ischemia</a:t>
            </a:r>
            <a:r>
              <a:rPr lang="de-DE" alt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-Studie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00A17C-4157-4362-923C-DC2D30B3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52" y="1228133"/>
            <a:ext cx="7164762" cy="3844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292B2B7-4F5A-4AC1-BF4D-C3549C3A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615" y="2386390"/>
            <a:ext cx="5710786" cy="3844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9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684213" y="198438"/>
            <a:ext cx="77851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3541" name="Textfeld 2"/>
          <p:cNvSpPr txBox="1">
            <a:spLocks noChangeArrowheads="1"/>
          </p:cNvSpPr>
          <p:nvPr/>
        </p:nvSpPr>
        <p:spPr bwMode="auto">
          <a:xfrm>
            <a:off x="1687513" y="18415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4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Ischemia</a:t>
            </a:r>
            <a:r>
              <a:rPr lang="de-DE" altLang="de-DE" sz="4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-Studie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F926DDD-60BB-4C14-B40B-FCC91B187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45" y="1288867"/>
            <a:ext cx="8634495" cy="48593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110084B-DBCF-4826-8367-A4D999D4B64C}"/>
              </a:ext>
            </a:extLst>
          </p:cNvPr>
          <p:cNvSpPr txBox="1"/>
          <p:nvPr/>
        </p:nvSpPr>
        <p:spPr>
          <a:xfrm>
            <a:off x="262746" y="1793972"/>
            <a:ext cx="8634494" cy="395755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 indent="-457200" algn="ctr">
              <a:lnSpc>
                <a:spcPct val="200000"/>
              </a:lnSpc>
              <a:buFont typeface="+mj-lt"/>
              <a:buAutoNum type="arabicPeriod"/>
            </a:pPr>
            <a:r>
              <a:rPr lang="de-DE" sz="2200" b="1" dirty="0">
                <a:latin typeface="Arial"/>
                <a:cs typeface="Arial"/>
              </a:rPr>
              <a:t>Bzgl. des primären Endpunktes sieht man erst nach zwei Jahren nicht-signifikante Unterschiede (CAVE: Cross-over)</a:t>
            </a:r>
          </a:p>
          <a:p>
            <a:pPr marL="457200" indent="-457200" algn="ctr">
              <a:lnSpc>
                <a:spcPct val="200000"/>
              </a:lnSpc>
              <a:buFont typeface="+mj-lt"/>
              <a:buAutoNum type="arabicPeriod"/>
            </a:pPr>
            <a:r>
              <a:rPr lang="de-DE" sz="2200" b="1" dirty="0">
                <a:latin typeface="Arial"/>
                <a:cs typeface="Arial"/>
              </a:rPr>
              <a:t>Im invasiven Arm hatte man mehr </a:t>
            </a:r>
            <a:r>
              <a:rPr lang="de-DE" sz="2200" b="1" dirty="0" err="1">
                <a:latin typeface="Arial"/>
                <a:cs typeface="Arial"/>
              </a:rPr>
              <a:t>peri</a:t>
            </a:r>
            <a:r>
              <a:rPr lang="de-DE" sz="2200" b="1" dirty="0">
                <a:latin typeface="Arial"/>
                <a:cs typeface="Arial"/>
              </a:rPr>
              <a:t>-prozedurale, im konservativen Arm mehr spontane Myokardinfarkte</a:t>
            </a:r>
          </a:p>
          <a:p>
            <a:pPr marL="457200" indent="-457200" algn="ctr">
              <a:lnSpc>
                <a:spcPct val="200000"/>
              </a:lnSpc>
              <a:buFont typeface="+mj-lt"/>
              <a:buAutoNum type="arabicPeriod"/>
            </a:pPr>
            <a:r>
              <a:rPr lang="de-DE" sz="2200" b="1" dirty="0">
                <a:latin typeface="Arial"/>
                <a:cs typeface="Arial"/>
              </a:rPr>
              <a:t>Die Gesamtmortalität und die Schlaganfallrate waren in beiden Gruppen sehr niedrig</a:t>
            </a:r>
          </a:p>
        </p:txBody>
      </p:sp>
    </p:spTree>
    <p:extLst>
      <p:ext uri="{BB962C8B-B14F-4D97-AF65-F5344CB8AC3E}">
        <p14:creationId xmlns:p14="http://schemas.microsoft.com/office/powerpoint/2010/main" val="21598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3247" y="-3969"/>
            <a:ext cx="6833351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 zehn häufigsten Todesursachen in Deutschland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6C0290-A9F0-4672-8602-59661D68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4" y="1173151"/>
            <a:ext cx="6833351" cy="51250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A2D9F561-F387-444B-BF50-4F9409433A56}"/>
              </a:ext>
            </a:extLst>
          </p:cNvPr>
          <p:cNvSpPr/>
          <p:nvPr/>
        </p:nvSpPr>
        <p:spPr>
          <a:xfrm>
            <a:off x="1410789" y="1488627"/>
            <a:ext cx="6305005" cy="1184904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 2" descr="Herz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022475"/>
            <a:ext cx="3611562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Bild 3" descr="Herz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147888"/>
            <a:ext cx="33956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Bild 4" descr="Wur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8289"/>
          <a:stretch>
            <a:fillRect/>
          </a:stretch>
        </p:blipFill>
        <p:spPr bwMode="auto">
          <a:xfrm>
            <a:off x="3171825" y="1503363"/>
            <a:ext cx="28797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tel 4"/>
          <p:cNvSpPr>
            <a:spLocks noGrp="1"/>
          </p:cNvSpPr>
          <p:nvPr>
            <p:ph type="title" idx="4294967295"/>
          </p:nvPr>
        </p:nvSpPr>
        <p:spPr bwMode="auto">
          <a:xfrm>
            <a:off x="1805354" y="197726"/>
            <a:ext cx="7069015" cy="799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de-DE" altLang="de-DE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Myokardperfusion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Rot="1" noChangeArrowheads="1"/>
          </p:cNvSpPr>
          <p:nvPr/>
        </p:nvSpPr>
        <p:spPr bwMode="auto">
          <a:xfrm>
            <a:off x="1951038" y="20638"/>
            <a:ext cx="6581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einer atherosklerotischen Läsion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4963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95288" y="4868863"/>
            <a:ext cx="2649537" cy="781050"/>
          </a:xfrm>
          <a:prstGeom prst="rect">
            <a:avLst/>
          </a:prstGeom>
          <a:solidFill>
            <a:srgbClr val="FF878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59113" y="4868863"/>
            <a:ext cx="2592387" cy="781050"/>
          </a:xfrm>
          <a:prstGeom prst="rect">
            <a:avLst/>
          </a:prstGeom>
          <a:solidFill>
            <a:srgbClr val="FF878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51500" y="4868863"/>
            <a:ext cx="2647950" cy="781050"/>
          </a:xfrm>
          <a:prstGeom prst="rect">
            <a:avLst/>
          </a:prstGeom>
          <a:solidFill>
            <a:srgbClr val="FF878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11188" y="4941888"/>
            <a:ext cx="22320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68275" indent="-168275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 dem 10.</a:t>
            </a:r>
          </a:p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Lebensjahr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203575" y="4941888"/>
            <a:ext cx="238918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68275" indent="-168275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 dem 30. </a:t>
            </a:r>
          </a:p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Lebensjahr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867400" y="4941888"/>
            <a:ext cx="23447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68275" indent="-168275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09638" eaLnBrk="0" hangingPunct="0"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tabLst>
                <a:tab pos="4859338" algn="l"/>
              </a:tabLs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 dem 40.</a:t>
            </a:r>
          </a:p>
          <a:p>
            <a:pPr algn="ctr">
              <a:lnSpc>
                <a:spcPct val="80000"/>
              </a:lnSpc>
            </a:pPr>
            <a:r>
              <a:rPr lang="en-US" altLang="de-DE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Lebensjahr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88678"/>
            <a:ext cx="7118350" cy="9389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40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Was ist Atherosklerose?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E87AF959-0652-4BE9-98A8-B7FF87C3CECF}"/>
              </a:ext>
            </a:extLst>
          </p:cNvPr>
          <p:cNvSpPr txBox="1">
            <a:spLocks noChangeArrowheads="1"/>
          </p:cNvSpPr>
          <p:nvPr/>
        </p:nvSpPr>
        <p:spPr>
          <a:xfrm>
            <a:off x="235131" y="1221283"/>
            <a:ext cx="8665029" cy="4525963"/>
          </a:xfrm>
          <a:prstGeom prst="rect">
            <a:avLst/>
          </a:prstGeom>
        </p:spPr>
        <p:txBody>
          <a:bodyPr/>
          <a:lstStyle>
            <a:lvl1pPr marL="342900" indent="-522288" algn="l" defTabSz="457200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9750" indent="-179388" algn="l" defTabSz="457200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9138" indent="-179388" algn="l" defTabSz="457200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8525" indent="-179388" algn="l" defTabSz="457200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62000" eaLnBrk="1" hangingPunct="1">
              <a:lnSpc>
                <a:spcPct val="150000"/>
              </a:lnSpc>
              <a:buNone/>
              <a:defRPr/>
            </a:pPr>
            <a:r>
              <a:rPr lang="de-DE" sz="2000" b="1" u="sng" dirty="0">
                <a:latin typeface="Arial" charset="0"/>
              </a:rPr>
              <a:t>Griechisch:</a:t>
            </a:r>
            <a:r>
              <a:rPr lang="de-DE" sz="2000" b="1" dirty="0">
                <a:latin typeface="Arial" charset="0"/>
              </a:rPr>
              <a:t>			„</a:t>
            </a:r>
            <a:r>
              <a:rPr lang="de-DE" sz="2000" b="1" dirty="0" err="1">
                <a:latin typeface="Arial" charset="0"/>
              </a:rPr>
              <a:t>Athero</a:t>
            </a:r>
            <a:r>
              <a:rPr lang="de-DE" sz="2000" b="1" dirty="0">
                <a:latin typeface="Arial" charset="0"/>
              </a:rPr>
              <a:t>“ = Schleim (Lipidkern)</a:t>
            </a:r>
            <a:br>
              <a:rPr lang="de-DE" sz="2000" b="1" dirty="0">
                <a:latin typeface="Arial" charset="0"/>
              </a:rPr>
            </a:br>
            <a:r>
              <a:rPr lang="de-DE" sz="2000" b="1" dirty="0">
                <a:latin typeface="Arial" charset="0"/>
              </a:rPr>
              <a:t>				„</a:t>
            </a:r>
            <a:r>
              <a:rPr lang="de-DE" sz="2000" b="1" dirty="0" err="1">
                <a:latin typeface="Arial" charset="0"/>
              </a:rPr>
              <a:t>Sclerosis</a:t>
            </a:r>
            <a:r>
              <a:rPr lang="de-DE" sz="2000" b="1" dirty="0">
                <a:latin typeface="Arial" charset="0"/>
              </a:rPr>
              <a:t>“ = Härte (fibröse Kappe)</a:t>
            </a:r>
          </a:p>
          <a:p>
            <a:pPr marL="0" indent="0" defTabSz="762000" eaLnBrk="1" hangingPunct="1">
              <a:lnSpc>
                <a:spcPct val="150000"/>
              </a:lnSpc>
              <a:buNone/>
              <a:defRPr/>
            </a:pPr>
            <a:r>
              <a:rPr lang="de-DE" sz="2000" b="1" u="sng" dirty="0">
                <a:latin typeface="Arial" charset="0"/>
              </a:rPr>
              <a:t>Umgangssprachlich</a:t>
            </a:r>
            <a:r>
              <a:rPr lang="de-DE" sz="2000" b="1" dirty="0">
                <a:latin typeface="Arial" charset="0"/>
              </a:rPr>
              <a:t>:	„Verkalkung/Verfettung der Blutgefäße“</a:t>
            </a:r>
          </a:p>
          <a:p>
            <a:pPr marL="0" indent="0" defTabSz="762000" eaLnBrk="1" hangingPunct="1">
              <a:lnSpc>
                <a:spcPct val="150000"/>
              </a:lnSpc>
              <a:buNone/>
              <a:defRPr/>
            </a:pPr>
            <a:r>
              <a:rPr lang="de-DE" sz="2000" b="1" u="sng" dirty="0">
                <a:latin typeface="Arial" charset="0"/>
              </a:rPr>
              <a:t>Medizinisch:</a:t>
            </a:r>
            <a:r>
              <a:rPr lang="de-DE" sz="2000" b="1" dirty="0">
                <a:latin typeface="Arial" charset="0"/>
              </a:rPr>
              <a:t>			Fokale chronische Entzündungsreaktion </a:t>
            </a:r>
            <a:br>
              <a:rPr lang="de-DE" sz="2000" b="1" dirty="0">
                <a:latin typeface="Arial" charset="0"/>
              </a:rPr>
            </a:br>
            <a:r>
              <a:rPr lang="de-DE" sz="2000" b="1" dirty="0">
                <a:latin typeface="Arial" charset="0"/>
              </a:rPr>
              <a:t>				des Endothels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7A546F2-DCDD-4B43-B668-3E297E58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352" y="3675017"/>
            <a:ext cx="4123296" cy="2540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707280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Rot="1" noChangeArrowheads="1"/>
          </p:cNvSpPr>
          <p:nvPr/>
        </p:nvSpPr>
        <p:spPr bwMode="auto">
          <a:xfrm>
            <a:off x="1951038" y="20638"/>
            <a:ext cx="65817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einer atherosklerotischen Läsion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DB702A4-2BC9-4F18-B8A5-3E594F53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4" y="1235324"/>
            <a:ext cx="7120482" cy="503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7A0B3F-1E2B-4901-9430-1D5CFB89C7CA}"/>
              </a:ext>
            </a:extLst>
          </p:cNvPr>
          <p:cNvSpPr/>
          <p:nvPr/>
        </p:nvSpPr>
        <p:spPr>
          <a:xfrm>
            <a:off x="1149069" y="3058789"/>
            <a:ext cx="4434436" cy="1246174"/>
          </a:xfrm>
          <a:prstGeom prst="rect">
            <a:avLst/>
          </a:prstGeom>
          <a:noFill/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78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5FF4BF-0CCA-4970-AAB8-25FD515585B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11350" y="1588"/>
            <a:ext cx="711835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Koronare Herzerkrankung </a:t>
            </a:r>
          </a:p>
          <a:p>
            <a:pPr eaLnBrk="1" hangingPunct="1">
              <a:defRPr/>
            </a:pPr>
            <a:r>
              <a:rPr lang="de-DE" sz="3200" b="1" dirty="0">
                <a:solidFill>
                  <a:srgbClr val="4EA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(KHK)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11D78F7-7A28-4A64-9446-F91E70CEB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81766"/>
            <a:ext cx="8675461" cy="4677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r>
              <a:rPr lang="en-US" sz="2400" b="1" dirty="0">
                <a:latin typeface="Arial" charset="0"/>
              </a:rPr>
              <a:t>Die </a:t>
            </a:r>
            <a:r>
              <a:rPr lang="en-US" sz="2400" b="1" dirty="0" err="1">
                <a:latin typeface="Arial" charset="0"/>
              </a:rPr>
              <a:t>koronare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Herzerkrankung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ist</a:t>
            </a:r>
            <a:r>
              <a:rPr lang="en-US" sz="2400" b="1" dirty="0">
                <a:latin typeface="Arial" charset="0"/>
              </a:rPr>
              <a:t> </a:t>
            </a:r>
          </a:p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r>
              <a:rPr lang="en-US" sz="2400" b="1" u="sng" dirty="0">
                <a:latin typeface="Arial" charset="0"/>
              </a:rPr>
              <a:t>die </a:t>
            </a:r>
            <a:r>
              <a:rPr lang="en-US" sz="2400" b="1" u="sng" dirty="0" err="1">
                <a:latin typeface="Arial" charset="0"/>
              </a:rPr>
              <a:t>koronare</a:t>
            </a:r>
            <a:r>
              <a:rPr lang="en-US" sz="2400" b="1" u="sng" dirty="0">
                <a:latin typeface="Arial" charset="0"/>
              </a:rPr>
              <a:t> Manifestation der </a:t>
            </a:r>
            <a:r>
              <a:rPr lang="en-US" sz="2400" b="1" u="sng" dirty="0" err="1">
                <a:latin typeface="Arial" charset="0"/>
              </a:rPr>
              <a:t>Atherosklerose</a:t>
            </a:r>
            <a:r>
              <a:rPr lang="en-US" sz="2400" b="1" dirty="0">
                <a:latin typeface="Arial" charset="0"/>
              </a:rPr>
              <a:t>.</a:t>
            </a:r>
          </a:p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endParaRPr lang="en-US" sz="2400" b="1" dirty="0">
              <a:latin typeface="Arial" charset="0"/>
            </a:endParaRPr>
          </a:p>
          <a:p>
            <a:pPr marL="290513" indent="-290513" algn="ctr"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Zapf Dingbats" pitchFamily="8" charset="2"/>
              <a:buNone/>
              <a:defRPr/>
            </a:pPr>
            <a:r>
              <a:rPr lang="en-US" sz="2400" b="1" dirty="0">
                <a:latin typeface="Arial" charset="0"/>
              </a:rPr>
              <a:t>Der </a:t>
            </a:r>
            <a:r>
              <a:rPr lang="en-US" sz="2400" b="1" dirty="0" err="1">
                <a:latin typeface="Arial" charset="0"/>
              </a:rPr>
              <a:t>Prozess</a:t>
            </a:r>
            <a:r>
              <a:rPr lang="en-US" sz="2400" b="1" dirty="0">
                <a:latin typeface="Arial" charset="0"/>
              </a:rPr>
              <a:t> der </a:t>
            </a:r>
            <a:r>
              <a:rPr lang="en-US" sz="2400" b="1" dirty="0" err="1">
                <a:latin typeface="Arial" charset="0"/>
              </a:rPr>
              <a:t>Atherosklerose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bedingt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eine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Verengung</a:t>
            </a:r>
            <a:r>
              <a:rPr lang="en-US" sz="2400" b="1" dirty="0">
                <a:latin typeface="Arial" charset="0"/>
              </a:rPr>
              <a:t> der </a:t>
            </a:r>
            <a:r>
              <a:rPr lang="en-US" sz="2400" b="1" dirty="0" err="1">
                <a:latin typeface="Arial" charset="0"/>
              </a:rPr>
              <a:t>Koronarien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welche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zu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einem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verminderten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Blutfluss</a:t>
            </a:r>
            <a:r>
              <a:rPr lang="en-US" sz="2400" b="1" dirty="0">
                <a:latin typeface="Arial" charset="0"/>
              </a:rPr>
              <a:t> und </a:t>
            </a:r>
            <a:r>
              <a:rPr lang="en-US" sz="2400" b="1" dirty="0" err="1">
                <a:latin typeface="Arial" charset="0"/>
              </a:rPr>
              <a:t>somit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zu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einem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Missverhältnis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zwischen</a:t>
            </a:r>
            <a:r>
              <a:rPr lang="en-US" sz="2400" b="1" dirty="0">
                <a:latin typeface="Arial" charset="0"/>
              </a:rPr>
              <a:t> dem </a:t>
            </a:r>
            <a:r>
              <a:rPr lang="en-US" sz="2400" b="1" dirty="0" err="1">
                <a:latin typeface="Arial" charset="0"/>
              </a:rPr>
              <a:t>Sauerstoffbedarf</a:t>
            </a:r>
            <a:r>
              <a:rPr lang="en-US" sz="2400" b="1" dirty="0">
                <a:latin typeface="Arial" charset="0"/>
              </a:rPr>
              <a:t> und dem </a:t>
            </a:r>
            <a:r>
              <a:rPr lang="en-US" sz="2400" b="1" dirty="0" err="1">
                <a:latin typeface="Arial" charset="0"/>
              </a:rPr>
              <a:t>Sauerstoffangebot</a:t>
            </a:r>
            <a:r>
              <a:rPr lang="en-US" sz="2400" b="1" dirty="0">
                <a:latin typeface="Arial" charset="0"/>
              </a:rPr>
              <a:t> des </a:t>
            </a:r>
            <a:r>
              <a:rPr lang="en-US" sz="2400" b="1" dirty="0" err="1">
                <a:latin typeface="Arial" charset="0"/>
              </a:rPr>
              <a:t>Herzmuskels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führen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kann</a:t>
            </a:r>
            <a:r>
              <a:rPr lang="en-US" sz="24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55044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  <p:tag name="TPSTANDARDS" val=""/>
  <p:tag name="EXPANDSHOWBAR" val="True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CK_Aufzähl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ctr">
          <a:lnSpc>
            <a:spcPts val="1600"/>
          </a:lnSpc>
          <a:defRPr sz="12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1422</Words>
  <Application>Microsoft Office PowerPoint</Application>
  <PresentationFormat>Bildschirmpräsentation (4:3)</PresentationFormat>
  <Paragraphs>202</Paragraphs>
  <Slides>37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Symbol</vt:lpstr>
      <vt:lpstr>Times</vt:lpstr>
      <vt:lpstr>Times New Roman</vt:lpstr>
      <vt:lpstr>Wingdings</vt:lpstr>
      <vt:lpstr>Zapf Dingbats</vt:lpstr>
      <vt:lpstr>PCK_Aufzählung</vt:lpstr>
      <vt:lpstr>PowerPoint-Präsentation</vt:lpstr>
      <vt:lpstr>PowerPoint-Präsentation</vt:lpstr>
      <vt:lpstr>PowerPoint-Präsentation</vt:lpstr>
      <vt:lpstr>Die zehn häufigsten Todesursachen in Deutschland</vt:lpstr>
      <vt:lpstr>Myokardperfusion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GUCC grafik film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... ...</dc:creator>
  <cp:lastModifiedBy>Katrin Mensing</cp:lastModifiedBy>
  <cp:revision>246</cp:revision>
  <dcterms:created xsi:type="dcterms:W3CDTF">2011-11-09T13:41:42Z</dcterms:created>
  <dcterms:modified xsi:type="dcterms:W3CDTF">2021-09-22T06:23:23Z</dcterms:modified>
</cp:coreProperties>
</file>