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 id="2147484734" r:id="rId2"/>
    <p:sldMasterId id="2147484752" r:id="rId3"/>
    <p:sldMasterId id="2147484769" r:id="rId4"/>
    <p:sldMasterId id="2147484801" r:id="rId5"/>
    <p:sldMasterId id="2147484809" r:id="rId6"/>
  </p:sldMasterIdLst>
  <p:notesMasterIdLst>
    <p:notesMasterId r:id="rId67"/>
  </p:notesMasterIdLst>
  <p:handoutMasterIdLst>
    <p:handoutMasterId r:id="rId68"/>
  </p:handoutMasterIdLst>
  <p:sldIdLst>
    <p:sldId id="2146847451" r:id="rId7"/>
    <p:sldId id="554" r:id="rId8"/>
    <p:sldId id="258" r:id="rId9"/>
    <p:sldId id="267" r:id="rId10"/>
    <p:sldId id="638" r:id="rId11"/>
    <p:sldId id="646" r:id="rId12"/>
    <p:sldId id="647" r:id="rId13"/>
    <p:sldId id="1092" r:id="rId14"/>
    <p:sldId id="2146847440" r:id="rId15"/>
    <p:sldId id="2146847441" r:id="rId16"/>
    <p:sldId id="2146847442" r:id="rId17"/>
    <p:sldId id="2146847444" r:id="rId18"/>
    <p:sldId id="2146847445" r:id="rId19"/>
    <p:sldId id="2146847465" r:id="rId20"/>
    <p:sldId id="2146847466" r:id="rId21"/>
    <p:sldId id="2146847467" r:id="rId22"/>
    <p:sldId id="2146847468" r:id="rId23"/>
    <p:sldId id="2146847469" r:id="rId24"/>
    <p:sldId id="2146847470" r:id="rId25"/>
    <p:sldId id="2146847471" r:id="rId26"/>
    <p:sldId id="2146847472" r:id="rId27"/>
    <p:sldId id="2146847473" r:id="rId28"/>
    <p:sldId id="2146847474" r:id="rId29"/>
    <p:sldId id="2146847446" r:id="rId30"/>
    <p:sldId id="1086" r:id="rId31"/>
    <p:sldId id="1088" r:id="rId32"/>
    <p:sldId id="2146847477" r:id="rId33"/>
    <p:sldId id="577" r:id="rId34"/>
    <p:sldId id="541" r:id="rId35"/>
    <p:sldId id="542" r:id="rId36"/>
    <p:sldId id="1087" r:id="rId37"/>
    <p:sldId id="1094" r:id="rId38"/>
    <p:sldId id="298" r:id="rId39"/>
    <p:sldId id="1091" r:id="rId40"/>
    <p:sldId id="1077" r:id="rId41"/>
    <p:sldId id="1078" r:id="rId42"/>
    <p:sldId id="1080" r:id="rId43"/>
    <p:sldId id="2146847447" r:id="rId44"/>
    <p:sldId id="2146847448" r:id="rId45"/>
    <p:sldId id="2146847452" r:id="rId46"/>
    <p:sldId id="2146847450" r:id="rId47"/>
    <p:sldId id="1881839997" r:id="rId48"/>
    <p:sldId id="2146847454" r:id="rId49"/>
    <p:sldId id="2146847453" r:id="rId50"/>
    <p:sldId id="2146847449" r:id="rId51"/>
    <p:sldId id="2146847455" r:id="rId52"/>
    <p:sldId id="2146847456" r:id="rId53"/>
    <p:sldId id="2146847457" r:id="rId54"/>
    <p:sldId id="2146847458" r:id="rId55"/>
    <p:sldId id="2146847459" r:id="rId56"/>
    <p:sldId id="2146847475" r:id="rId57"/>
    <p:sldId id="2146847460" r:id="rId58"/>
    <p:sldId id="2146847461" r:id="rId59"/>
    <p:sldId id="2146847476" r:id="rId60"/>
    <p:sldId id="2146847462" r:id="rId61"/>
    <p:sldId id="2146847463" r:id="rId62"/>
    <p:sldId id="2146847464" r:id="rId63"/>
    <p:sldId id="806" r:id="rId64"/>
    <p:sldId id="2146847443" r:id="rId65"/>
    <p:sldId id="857" r:id="rId66"/>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4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92E"/>
    <a:srgbClr val="5C626A"/>
    <a:srgbClr val="BBC2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3508" autoAdjust="0"/>
  </p:normalViewPr>
  <p:slideViewPr>
    <p:cSldViewPr snapToGrid="0" snapToObjects="1">
      <p:cViewPr varScale="1">
        <p:scale>
          <a:sx n="63" d="100"/>
          <a:sy n="63" d="100"/>
        </p:scale>
        <p:origin x="1380" y="56"/>
      </p:cViewPr>
      <p:guideLst>
        <p:guide orient="horz" pos="2160"/>
        <p:guide pos="54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70"/>
    </p:cViewPr>
  </p:sorterViewPr>
  <p:notesViewPr>
    <p:cSldViewPr snapToGrid="0" snapToObjects="1">
      <p:cViewPr varScale="1">
        <p:scale>
          <a:sx n="59" d="100"/>
          <a:sy n="59" d="100"/>
        </p:scale>
        <p:origin x="2517" y="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Tabelle1!$B$1</c:f>
              <c:strCache>
                <c:ptCount val="1"/>
                <c:pt idx="0">
                  <c:v>DAPA nach 2 Wochen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Tabelle1!$B$11:$B$15</c:f>
                <c:numCache>
                  <c:formatCode>General</c:formatCode>
                  <c:ptCount val="5"/>
                  <c:pt idx="0">
                    <c:v>12.33</c:v>
                  </c:pt>
                  <c:pt idx="1">
                    <c:v>11.12</c:v>
                  </c:pt>
                  <c:pt idx="2">
                    <c:v>10.63</c:v>
                  </c:pt>
                  <c:pt idx="3">
                    <c:v>10.54</c:v>
                  </c:pt>
                  <c:pt idx="4">
                    <c:v>13.26</c:v>
                  </c:pt>
                </c:numCache>
              </c:numRef>
            </c:plus>
            <c:minus>
              <c:numRef>
                <c:f>Tabelle1!$B$11:$B$15</c:f>
                <c:numCache>
                  <c:formatCode>General</c:formatCode>
                  <c:ptCount val="5"/>
                  <c:pt idx="0">
                    <c:v>12.33</c:v>
                  </c:pt>
                  <c:pt idx="1">
                    <c:v>11.12</c:v>
                  </c:pt>
                  <c:pt idx="2">
                    <c:v>10.63</c:v>
                  </c:pt>
                  <c:pt idx="3">
                    <c:v>10.54</c:v>
                  </c:pt>
                  <c:pt idx="4">
                    <c:v>13.26</c:v>
                  </c:pt>
                </c:numCache>
              </c:numRef>
            </c:minus>
            <c:spPr>
              <a:noFill/>
              <a:ln w="9525" cap="flat" cmpd="sng" algn="ctr">
                <a:solidFill>
                  <a:schemeClr val="bg1">
                    <a:lumMod val="65000"/>
                  </a:schemeClr>
                </a:solidFill>
                <a:round/>
              </a:ln>
              <a:effectLst/>
            </c:spPr>
          </c:errBars>
          <c:cat>
            <c:strRef>
              <c:f>Tabelle1!$A$2:$A$6</c:f>
              <c:strCache>
                <c:ptCount val="5"/>
                <c:pt idx="0">
                  <c:v>Alle Patienten</c:v>
                </c:pt>
                <c:pt idx="1">
                  <c:v>&lt;110 mmHg</c:v>
                </c:pt>
                <c:pt idx="2">
                  <c:v>≥110 bis &lt;120 mmHg</c:v>
                </c:pt>
                <c:pt idx="3">
                  <c:v>≥120 bis &lt;130 mmHg</c:v>
                </c:pt>
                <c:pt idx="4">
                  <c:v>≥130 mmHg</c:v>
                </c:pt>
              </c:strCache>
            </c:strRef>
          </c:cat>
          <c:val>
            <c:numRef>
              <c:f>Tabelle1!$B$2:$B$6</c:f>
              <c:numCache>
                <c:formatCode>General</c:formatCode>
                <c:ptCount val="5"/>
                <c:pt idx="0">
                  <c:v>-3.1</c:v>
                </c:pt>
                <c:pt idx="1">
                  <c:v>1.91</c:v>
                </c:pt>
                <c:pt idx="2">
                  <c:v>-1.02</c:v>
                </c:pt>
                <c:pt idx="3">
                  <c:v>-2.59</c:v>
                </c:pt>
                <c:pt idx="4">
                  <c:v>-8.94</c:v>
                </c:pt>
              </c:numCache>
            </c:numRef>
          </c:val>
          <c:extLst>
            <c:ext xmlns:c16="http://schemas.microsoft.com/office/drawing/2014/chart" uri="{C3380CC4-5D6E-409C-BE32-E72D297353CC}">
              <c16:uniqueId val="{00000003-ADB4-46ED-ACA9-39FBB37FB7D7}"/>
            </c:ext>
          </c:extLst>
        </c:ser>
        <c:ser>
          <c:idx val="1"/>
          <c:order val="1"/>
          <c:tx>
            <c:strRef>
              <c:f>Tabelle1!$C$1</c:f>
              <c:strCache>
                <c:ptCount val="1"/>
                <c:pt idx="0">
                  <c:v>DAPA nach 8 Monaten</c:v>
                </c:pt>
              </c:strCache>
            </c:strRef>
          </c:tx>
          <c:spPr>
            <a:solidFill>
              <a:srgbClr val="7FD7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Tabelle1!$C$11:$C$15</c:f>
                <c:numCache>
                  <c:formatCode>General</c:formatCode>
                  <c:ptCount val="5"/>
                  <c:pt idx="0">
                    <c:v>14.92</c:v>
                  </c:pt>
                  <c:pt idx="1">
                    <c:v>12.97</c:v>
                  </c:pt>
                  <c:pt idx="2">
                    <c:v>12.81</c:v>
                  </c:pt>
                  <c:pt idx="3">
                    <c:v>13.25</c:v>
                  </c:pt>
                  <c:pt idx="4">
                    <c:v>15.62</c:v>
                  </c:pt>
                </c:numCache>
              </c:numRef>
            </c:plus>
            <c:minus>
              <c:numRef>
                <c:f>Tabelle1!$C$11:$C$15</c:f>
                <c:numCache>
                  <c:formatCode>General</c:formatCode>
                  <c:ptCount val="5"/>
                  <c:pt idx="0">
                    <c:v>14.92</c:v>
                  </c:pt>
                  <c:pt idx="1">
                    <c:v>12.97</c:v>
                  </c:pt>
                  <c:pt idx="2">
                    <c:v>12.81</c:v>
                  </c:pt>
                  <c:pt idx="3">
                    <c:v>13.25</c:v>
                  </c:pt>
                  <c:pt idx="4">
                    <c:v>15.62</c:v>
                  </c:pt>
                </c:numCache>
              </c:numRef>
            </c:minus>
            <c:spPr>
              <a:noFill/>
              <a:ln w="9525" cap="flat" cmpd="sng" algn="ctr">
                <a:solidFill>
                  <a:schemeClr val="bg1">
                    <a:lumMod val="65000"/>
                  </a:schemeClr>
                </a:solidFill>
                <a:round/>
              </a:ln>
              <a:effectLst/>
            </c:spPr>
          </c:errBars>
          <c:cat>
            <c:strRef>
              <c:f>Tabelle1!$A$2:$A$6</c:f>
              <c:strCache>
                <c:ptCount val="5"/>
                <c:pt idx="0">
                  <c:v>Alle Patienten</c:v>
                </c:pt>
                <c:pt idx="1">
                  <c:v>&lt;110 mmHg</c:v>
                </c:pt>
                <c:pt idx="2">
                  <c:v>≥110 bis &lt;120 mmHg</c:v>
                </c:pt>
                <c:pt idx="3">
                  <c:v>≥120 bis &lt;130 mmHg</c:v>
                </c:pt>
                <c:pt idx="4">
                  <c:v>≥130 mmHg</c:v>
                </c:pt>
              </c:strCache>
            </c:strRef>
          </c:cat>
          <c:val>
            <c:numRef>
              <c:f>Tabelle1!$C$2:$C$6</c:f>
              <c:numCache>
                <c:formatCode>General</c:formatCode>
                <c:ptCount val="5"/>
                <c:pt idx="0">
                  <c:v>-1.92</c:v>
                </c:pt>
                <c:pt idx="1">
                  <c:v>5.28</c:v>
                </c:pt>
                <c:pt idx="2">
                  <c:v>1.22</c:v>
                </c:pt>
                <c:pt idx="3">
                  <c:v>-2.5299999999999998</c:v>
                </c:pt>
                <c:pt idx="4">
                  <c:v>-9.0299999999999994</c:v>
                </c:pt>
              </c:numCache>
            </c:numRef>
          </c:val>
          <c:extLst>
            <c:ext xmlns:c16="http://schemas.microsoft.com/office/drawing/2014/chart" uri="{C3380CC4-5D6E-409C-BE32-E72D297353CC}">
              <c16:uniqueId val="{00000005-ADB4-46ED-ACA9-39FBB37FB7D7}"/>
            </c:ext>
          </c:extLst>
        </c:ser>
        <c:ser>
          <c:idx val="2"/>
          <c:order val="2"/>
          <c:tx>
            <c:strRef>
              <c:f>Tabelle1!$D$1</c:f>
              <c:strCache>
                <c:ptCount val="1"/>
                <c:pt idx="0">
                  <c:v>PBO nach 2 Wochen</c:v>
                </c:pt>
              </c:strCache>
            </c:strRef>
          </c:tx>
          <c:spPr>
            <a:solidFill>
              <a:srgbClr val="98B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Tabelle1!$D$11:$D$15</c:f>
                <c:numCache>
                  <c:formatCode>General</c:formatCode>
                  <c:ptCount val="5"/>
                  <c:pt idx="0">
                    <c:v>11.95</c:v>
                  </c:pt>
                  <c:pt idx="1">
                    <c:v>10.210000000000001</c:v>
                  </c:pt>
                  <c:pt idx="2">
                    <c:v>10.51</c:v>
                  </c:pt>
                  <c:pt idx="3">
                    <c:v>11.97</c:v>
                  </c:pt>
                  <c:pt idx="4">
                    <c:v>13.01</c:v>
                  </c:pt>
                </c:numCache>
              </c:numRef>
            </c:plus>
            <c:minus>
              <c:numRef>
                <c:f>Tabelle1!$D$11:$D$15</c:f>
                <c:numCache>
                  <c:formatCode>General</c:formatCode>
                  <c:ptCount val="5"/>
                  <c:pt idx="0">
                    <c:v>11.95</c:v>
                  </c:pt>
                  <c:pt idx="1">
                    <c:v>10.210000000000001</c:v>
                  </c:pt>
                  <c:pt idx="2">
                    <c:v>10.51</c:v>
                  </c:pt>
                  <c:pt idx="3">
                    <c:v>11.97</c:v>
                  </c:pt>
                  <c:pt idx="4">
                    <c:v>13.01</c:v>
                  </c:pt>
                </c:numCache>
              </c:numRef>
            </c:minus>
            <c:spPr>
              <a:noFill/>
              <a:ln w="9525" cap="flat" cmpd="sng" algn="ctr">
                <a:solidFill>
                  <a:srgbClr val="FFFFFF">
                    <a:lumMod val="65000"/>
                  </a:srgbClr>
                </a:solidFill>
                <a:round/>
              </a:ln>
              <a:effectLst/>
            </c:spPr>
          </c:errBars>
          <c:cat>
            <c:strRef>
              <c:f>Tabelle1!$A$2:$A$6</c:f>
              <c:strCache>
                <c:ptCount val="5"/>
                <c:pt idx="0">
                  <c:v>Alle Patienten</c:v>
                </c:pt>
                <c:pt idx="1">
                  <c:v>&lt;110 mmHg</c:v>
                </c:pt>
                <c:pt idx="2">
                  <c:v>≥110 bis &lt;120 mmHg</c:v>
                </c:pt>
                <c:pt idx="3">
                  <c:v>≥120 bis &lt;130 mmHg</c:v>
                </c:pt>
                <c:pt idx="4">
                  <c:v>≥130 mmHg</c:v>
                </c:pt>
              </c:strCache>
            </c:strRef>
          </c:cat>
          <c:val>
            <c:numRef>
              <c:f>Tabelle1!$D$2:$D$6</c:f>
              <c:numCache>
                <c:formatCode>General</c:formatCode>
                <c:ptCount val="5"/>
                <c:pt idx="0">
                  <c:v>-0.49</c:v>
                </c:pt>
                <c:pt idx="1">
                  <c:v>3.46</c:v>
                </c:pt>
                <c:pt idx="2">
                  <c:v>0.74</c:v>
                </c:pt>
                <c:pt idx="3">
                  <c:v>-0.84</c:v>
                </c:pt>
                <c:pt idx="4">
                  <c:v>-4.62</c:v>
                </c:pt>
              </c:numCache>
            </c:numRef>
          </c:val>
          <c:extLst>
            <c:ext xmlns:c16="http://schemas.microsoft.com/office/drawing/2014/chart" uri="{C3380CC4-5D6E-409C-BE32-E72D297353CC}">
              <c16:uniqueId val="{00000007-ADB4-46ED-ACA9-39FBB37FB7D7}"/>
            </c:ext>
          </c:extLst>
        </c:ser>
        <c:ser>
          <c:idx val="3"/>
          <c:order val="3"/>
          <c:tx>
            <c:strRef>
              <c:f>Tabelle1!$E$1</c:f>
              <c:strCache>
                <c:ptCount val="1"/>
                <c:pt idx="0">
                  <c:v>PBO nach 8 Monaten</c:v>
                </c:pt>
              </c:strCache>
            </c:strRef>
          </c:tx>
          <c:spPr>
            <a:solidFill>
              <a:srgbClr val="CBDF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Tabelle1!$E$11:$E$15</c:f>
                <c:numCache>
                  <c:formatCode>General</c:formatCode>
                  <c:ptCount val="5"/>
                  <c:pt idx="0">
                    <c:v>15.27</c:v>
                  </c:pt>
                  <c:pt idx="1">
                    <c:v>13.33</c:v>
                  </c:pt>
                  <c:pt idx="2">
                    <c:v>1.46</c:v>
                  </c:pt>
                  <c:pt idx="3">
                    <c:v>14.38</c:v>
                  </c:pt>
                  <c:pt idx="4">
                    <c:v>15.2</c:v>
                  </c:pt>
                </c:numCache>
              </c:numRef>
            </c:plus>
            <c:minus>
              <c:numRef>
                <c:f>Tabelle1!$E$11:$E$15</c:f>
                <c:numCache>
                  <c:formatCode>General</c:formatCode>
                  <c:ptCount val="5"/>
                  <c:pt idx="0">
                    <c:v>15.27</c:v>
                  </c:pt>
                  <c:pt idx="1">
                    <c:v>13.33</c:v>
                  </c:pt>
                  <c:pt idx="2">
                    <c:v>1.46</c:v>
                  </c:pt>
                  <c:pt idx="3">
                    <c:v>14.38</c:v>
                  </c:pt>
                  <c:pt idx="4">
                    <c:v>15.2</c:v>
                  </c:pt>
                </c:numCache>
              </c:numRef>
            </c:minus>
            <c:spPr>
              <a:noFill/>
              <a:ln w="9525" cap="flat" cmpd="sng" algn="ctr">
                <a:solidFill>
                  <a:srgbClr val="FFFFFF">
                    <a:lumMod val="65000"/>
                  </a:srgbClr>
                </a:solidFill>
                <a:round/>
              </a:ln>
              <a:effectLst/>
            </c:spPr>
          </c:errBars>
          <c:cat>
            <c:strRef>
              <c:f>Tabelle1!$A$2:$A$6</c:f>
              <c:strCache>
                <c:ptCount val="5"/>
                <c:pt idx="0">
                  <c:v>Alle Patienten</c:v>
                </c:pt>
                <c:pt idx="1">
                  <c:v>&lt;110 mmHg</c:v>
                </c:pt>
                <c:pt idx="2">
                  <c:v>≥110 bis &lt;120 mmHg</c:v>
                </c:pt>
                <c:pt idx="3">
                  <c:v>≥120 bis &lt;130 mmHg</c:v>
                </c:pt>
                <c:pt idx="4">
                  <c:v>≥130 mmHg</c:v>
                </c:pt>
              </c:strCache>
            </c:strRef>
          </c:cat>
          <c:val>
            <c:numRef>
              <c:f>Tabelle1!$E$2:$E$6</c:f>
              <c:numCache>
                <c:formatCode>General</c:formatCode>
                <c:ptCount val="5"/>
                <c:pt idx="0">
                  <c:v>-0.38</c:v>
                </c:pt>
                <c:pt idx="1">
                  <c:v>6.05</c:v>
                </c:pt>
                <c:pt idx="2">
                  <c:v>2.73</c:v>
                </c:pt>
                <c:pt idx="3">
                  <c:v>-1.25</c:v>
                </c:pt>
                <c:pt idx="4">
                  <c:v>-7.48</c:v>
                </c:pt>
              </c:numCache>
            </c:numRef>
          </c:val>
          <c:extLst>
            <c:ext xmlns:c16="http://schemas.microsoft.com/office/drawing/2014/chart" uri="{C3380CC4-5D6E-409C-BE32-E72D297353CC}">
              <c16:uniqueId val="{00000008-ADB4-46ED-ACA9-39FBB37FB7D7}"/>
            </c:ext>
          </c:extLst>
        </c:ser>
        <c:dLbls>
          <c:dLblPos val="outEnd"/>
          <c:showLegendKey val="0"/>
          <c:showVal val="1"/>
          <c:showCatName val="0"/>
          <c:showSerName val="0"/>
          <c:showPercent val="0"/>
          <c:showBubbleSize val="0"/>
        </c:dLbls>
        <c:gapWidth val="219"/>
        <c:overlap val="-27"/>
        <c:axId val="557334912"/>
        <c:axId val="557335304"/>
      </c:barChart>
      <c:catAx>
        <c:axId val="557334912"/>
        <c:scaling>
          <c:orientation val="minMax"/>
        </c:scaling>
        <c:delete val="0"/>
        <c:axPos val="b"/>
        <c:numFmt formatCode="General" sourceLinked="1"/>
        <c:majorTickMark val="out"/>
        <c:minorTickMark val="none"/>
        <c:tickLblPos val="high"/>
        <c:spPr>
          <a:noFill/>
          <a:ln w="19050" cap="flat" cmpd="sng" algn="ctr">
            <a:solidFill>
              <a:srgbClr val="000000"/>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de-DE"/>
          </a:p>
        </c:txPr>
        <c:crossAx val="557335304"/>
        <c:crosses val="autoZero"/>
        <c:auto val="1"/>
        <c:lblAlgn val="ctr"/>
        <c:lblOffset val="100"/>
        <c:noMultiLvlLbl val="0"/>
      </c:catAx>
      <c:valAx>
        <c:axId val="557335304"/>
        <c:scaling>
          <c:orientation val="minMax"/>
        </c:scaling>
        <c:delete val="0"/>
        <c:axPos val="l"/>
        <c:numFmt formatCode="General" sourceLinked="1"/>
        <c:majorTickMark val="out"/>
        <c:minorTickMark val="none"/>
        <c:tickLblPos val="nextTo"/>
        <c:spPr>
          <a:noFill/>
          <a:ln w="19050">
            <a:solidFill>
              <a:srgbClr val="000000"/>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de-DE"/>
          </a:p>
        </c:txPr>
        <c:crossAx val="557334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de-DE"/>
          </a:p>
        </p:txBody>
      </p:sp>
      <p:sp>
        <p:nvSpPr>
          <p:cNvPr id="112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851EEDD1-2898-41E7-A488-2B9B930B80C3}" type="datetimeFigureOut">
              <a:rPr lang="de-DE"/>
              <a:pPr>
                <a:defRPr/>
              </a:pPr>
              <a:t>22.09.2021</a:t>
            </a:fld>
            <a:endParaRPr lang="de-DE"/>
          </a:p>
        </p:txBody>
      </p:sp>
      <p:sp>
        <p:nvSpPr>
          <p:cNvPr id="112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de-DE"/>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7807C20-A426-4375-BD01-97E5B40A9E1D}" type="slidenum">
              <a:rPr lang="de-DE" altLang="de-DE"/>
              <a:pPr/>
              <a:t>‹Nr.›</a:t>
            </a:fld>
            <a:endParaRPr lang="de-DE" altLang="de-DE"/>
          </a:p>
        </p:txBody>
      </p:sp>
    </p:spTree>
    <p:extLst>
      <p:ext uri="{BB962C8B-B14F-4D97-AF65-F5344CB8AC3E}">
        <p14:creationId xmlns:p14="http://schemas.microsoft.com/office/powerpoint/2010/main" val="4025454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de-DE"/>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D79316F-2839-4090-9D42-10E8A692BCB9}" type="datetimeFigureOut">
              <a:rPr lang="de-DE"/>
              <a:pPr>
                <a:defRPr/>
              </a:pPr>
              <a:t>22.09.2021</a:t>
            </a:fld>
            <a:endParaRPr lang="de-DE"/>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de-DE"/>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29BBF0B-947E-4C3B-96CC-EF37A3F8C7FB}" type="slidenum">
              <a:rPr lang="de-DE" altLang="de-DE"/>
              <a:pPr/>
              <a:t>‹Nr.›</a:t>
            </a:fld>
            <a:endParaRPr lang="de-DE" altLang="de-DE"/>
          </a:p>
        </p:txBody>
      </p:sp>
    </p:spTree>
    <p:extLst>
      <p:ext uri="{BB962C8B-B14F-4D97-AF65-F5344CB8AC3E}">
        <p14:creationId xmlns:p14="http://schemas.microsoft.com/office/powerpoint/2010/main" val="3900979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A66EE2F8-B4D1-40BF-B322-A19B2197C79E}" type="slidenum">
              <a:rPr lang="en-GB" altLang="de-DE" smtClean="0">
                <a:solidFill>
                  <a:srgbClr val="000000"/>
                </a:solidFill>
                <a:latin typeface="Times" pitchFamily="18" charset="0"/>
              </a:rPr>
              <a:pPr>
                <a:spcBef>
                  <a:spcPct val="0"/>
                </a:spcBef>
              </a:pPr>
              <a:t>2</a:t>
            </a:fld>
            <a:endParaRPr lang="en-GB" altLang="de-DE">
              <a:solidFill>
                <a:srgbClr val="000000"/>
              </a:solidFill>
              <a:latin typeface="Times" pitchFamily="18" charset="0"/>
            </a:endParaRPr>
          </a:p>
        </p:txBody>
      </p:sp>
      <p:sp>
        <p:nvSpPr>
          <p:cNvPr id="61443" name="Rectangle 2"/>
          <p:cNvSpPr>
            <a:spLocks noGrp="1" noRot="1" noChangeAspect="1" noChangeArrowheads="1" noTextEdit="1"/>
          </p:cNvSpPr>
          <p:nvPr>
            <p:ph type="sldImg"/>
          </p:nvPr>
        </p:nvSpPr>
        <p:spPr>
          <a:xfrm>
            <a:off x="1143000" y="685800"/>
            <a:ext cx="4572000" cy="342900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itchFamily="34" charset="0"/>
            </a:endParaRPr>
          </a:p>
        </p:txBody>
      </p:sp>
    </p:spTree>
    <p:extLst>
      <p:ext uri="{BB962C8B-B14F-4D97-AF65-F5344CB8AC3E}">
        <p14:creationId xmlns:p14="http://schemas.microsoft.com/office/powerpoint/2010/main" val="390243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BD2BB3-50DA-4ABC-8429-A671F277F734}" type="slidenum">
              <a:rPr lang="de-DE" altLang="de-DE" smtClean="0">
                <a:latin typeface="Arial" charset="0"/>
              </a:rPr>
              <a:pPr eaLnBrk="1" hangingPunct="1">
                <a:spcBef>
                  <a:spcPct val="0"/>
                </a:spcBef>
              </a:pPr>
              <a:t>5</a:t>
            </a:fld>
            <a:endParaRPr lang="de-DE" altLang="de-DE">
              <a:latin typeface="Arial" charset="0"/>
            </a:endParaRPr>
          </a:p>
        </p:txBody>
      </p:sp>
      <p:sp>
        <p:nvSpPr>
          <p:cNvPr id="64515" name="Rectangle 2"/>
          <p:cNvSpPr>
            <a:spLocks noGrp="1" noRot="1" noChangeAspect="1" noChangeArrowheads="1" noTextEdit="1"/>
          </p:cNvSpPr>
          <p:nvPr>
            <p:ph type="sldImg"/>
          </p:nvPr>
        </p:nvSpPr>
        <p:spPr>
          <a:xfrm>
            <a:off x="1292225" y="796925"/>
            <a:ext cx="4275138" cy="3206750"/>
          </a:xfrm>
          <a:ln/>
        </p:spPr>
      </p:sp>
      <p:sp>
        <p:nvSpPr>
          <p:cNvPr id="645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a:latin typeface="Arial" charset="0"/>
            </a:endParaRPr>
          </a:p>
        </p:txBody>
      </p:sp>
    </p:spTree>
    <p:extLst>
      <p:ext uri="{BB962C8B-B14F-4D97-AF65-F5344CB8AC3E}">
        <p14:creationId xmlns:p14="http://schemas.microsoft.com/office/powerpoint/2010/main" val="4248723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29BBF0B-947E-4C3B-96CC-EF37A3F8C7FB}"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208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a:xfrm>
            <a:off x="709771" y="4861166"/>
            <a:ext cx="5679779" cy="5373455"/>
          </a:xfrm>
          <a:noFill/>
          <a:ln/>
        </p:spPr>
        <p:txBody>
          <a:bodyPr>
            <a:noAutofit/>
          </a:bodyPr>
          <a:lstStyle/>
          <a:p>
            <a:pPr>
              <a:lnSpc>
                <a:spcPct val="110000"/>
              </a:lnSpc>
              <a:spcAft>
                <a:spcPts val="299"/>
              </a:spcAft>
            </a:pPr>
            <a:r>
              <a:rPr lang="en-GB" sz="900" b="1" dirty="0">
                <a:solidFill>
                  <a:srgbClr val="000000"/>
                </a:solidFill>
              </a:rPr>
              <a:t>PARADIGM-HF: study design</a:t>
            </a:r>
          </a:p>
          <a:p>
            <a:pPr>
              <a:lnSpc>
                <a:spcPct val="110000"/>
              </a:lnSpc>
              <a:spcAft>
                <a:spcPts val="299"/>
              </a:spcAft>
            </a:pPr>
            <a:r>
              <a:rPr lang="en-GB" sz="900" dirty="0">
                <a:solidFill>
                  <a:srgbClr val="000000"/>
                </a:solidFill>
              </a:rPr>
              <a:t>The effect of LCZ696 on heart failure (HF) outcomes was assessed in the ‘Prospective comparison of ARNI with ACEI to Determine Impact on Global Mortality and Morbidity in Heart Failure’ (PARADIGM-HF) study in patients with chronic HF (New York Heart Association [NYHA] II–IV) with reduced ejection fraction (</a:t>
            </a:r>
            <a:r>
              <a:rPr lang="en-GB" sz="900" dirty="0" err="1">
                <a:solidFill>
                  <a:srgbClr val="000000"/>
                </a:solidFill>
              </a:rPr>
              <a:t>HFrEF</a:t>
            </a:r>
            <a:r>
              <a:rPr lang="en-GB" sz="900" dirty="0">
                <a:solidFill>
                  <a:srgbClr val="000000"/>
                </a:solidFill>
              </a:rPr>
              <a:t>) (left ventricular ejection fraction [LVEF] ≤40%, lowered to ≤35%</a:t>
            </a:r>
            <a:r>
              <a:rPr lang="en-US" sz="900" dirty="0">
                <a:solidFill>
                  <a:srgbClr val="000000"/>
                </a:solidFill>
                <a:ea typeface="Arial Unicode MS" pitchFamily="34" charset="-128"/>
                <a:cs typeface="Arial Unicode MS" pitchFamily="34" charset="-128"/>
              </a:rPr>
              <a:t> in a protocol amendment</a:t>
            </a:r>
            <a:r>
              <a:rPr lang="en-GB" sz="900" dirty="0">
                <a:solidFill>
                  <a:srgbClr val="000000"/>
                </a:solidFill>
              </a:rPr>
              <a:t>) and elevated N-terminal pro-B-type </a:t>
            </a:r>
            <a:r>
              <a:rPr lang="en-GB" sz="900" dirty="0" err="1">
                <a:solidFill>
                  <a:srgbClr val="000000"/>
                </a:solidFill>
              </a:rPr>
              <a:t>natriuretic</a:t>
            </a:r>
            <a:r>
              <a:rPr lang="en-GB" sz="900" dirty="0">
                <a:solidFill>
                  <a:srgbClr val="000000"/>
                </a:solidFill>
              </a:rPr>
              <a:t> peptide (NT-</a:t>
            </a:r>
            <a:r>
              <a:rPr lang="en-GB" sz="900" dirty="0" err="1">
                <a:solidFill>
                  <a:srgbClr val="000000"/>
                </a:solidFill>
              </a:rPr>
              <a:t>proBNP</a:t>
            </a:r>
            <a:r>
              <a:rPr lang="en-GB" sz="900" dirty="0">
                <a:solidFill>
                  <a:srgbClr val="000000"/>
                </a:solidFill>
              </a:rPr>
              <a:t>) or B-type natriuretic peptide (BNP) levels. Patients  entered a single-blind run-in period where they received enalapril 10 mg twice daily (BID) for 2 weeks or, for those patients currently treated with angiotensin receptor blockers (ARBs) or lower doses of angiotensin-converting enzyme inhibitor (ACEIs), received enalapril 5 mg BID for 1–2 weeks followed by enalapril 10 mg BID. After receiving enalapril 10 mg for 2 weeks, patients received LCZ696 100 mg BID, which was up-titrated after 1–2 weeks to LCZ696 200 mg BID for 2–4 weeks. Patients who tolerated both enalapril 10 mg BID and LCZ696 200 mg BID for at least 2 weeks were then randomized to double-blind treatment with either LCZ696 200 mg BID or enalapril 10 mg BID in addition to optimal therapy for chronic HF. </a:t>
            </a:r>
          </a:p>
          <a:p>
            <a:pPr algn="l" fontAlgn="base">
              <a:spcBef>
                <a:spcPct val="0"/>
              </a:spcBef>
              <a:spcAft>
                <a:spcPct val="0"/>
              </a:spcAft>
              <a:buClr>
                <a:srgbClr val="0000FF"/>
              </a:buClr>
              <a:buFont typeface="Symbol" pitchFamily="18" charset="2"/>
              <a:buNone/>
            </a:pPr>
            <a:endParaRPr lang="en-GB" sz="900" dirty="0">
              <a:solidFill>
                <a:srgbClr val="000000"/>
              </a:solidFill>
              <a:cs typeface="Arial" charset="0"/>
            </a:endParaRPr>
          </a:p>
          <a:p>
            <a:pPr algn="l" fontAlgn="base">
              <a:spcBef>
                <a:spcPct val="0"/>
              </a:spcBef>
              <a:spcAft>
                <a:spcPct val="0"/>
              </a:spcAft>
              <a:buClr>
                <a:srgbClr val="0000FF"/>
              </a:buClr>
              <a:buFont typeface="Symbol" pitchFamily="18" charset="2"/>
              <a:buNone/>
            </a:pPr>
            <a:r>
              <a:rPr lang="en-GB" sz="900" dirty="0">
                <a:solidFill>
                  <a:srgbClr val="000000"/>
                </a:solidFill>
                <a:cs typeface="Arial" charset="0"/>
              </a:rPr>
              <a:t>The primary outcome was CV death or HF hospitalization and was event driven (2,410 patients with primary events).</a:t>
            </a:r>
            <a:endParaRPr lang="en-US" sz="900" dirty="0">
              <a:solidFill>
                <a:srgbClr val="000000"/>
              </a:solidFill>
              <a:cs typeface="Arial" charset="0"/>
            </a:endParaRPr>
          </a:p>
          <a:p>
            <a:pPr>
              <a:lnSpc>
                <a:spcPct val="110000"/>
              </a:lnSpc>
              <a:spcAft>
                <a:spcPts val="299"/>
              </a:spcAft>
            </a:pPr>
            <a:endParaRPr lang="en-GB" sz="900" dirty="0">
              <a:solidFill>
                <a:srgbClr val="000000"/>
              </a:solidFill>
            </a:endParaRPr>
          </a:p>
          <a:p>
            <a:pPr>
              <a:lnSpc>
                <a:spcPct val="110000"/>
              </a:lnSpc>
              <a:spcAft>
                <a:spcPts val="299"/>
              </a:spcAft>
            </a:pPr>
            <a:r>
              <a:rPr lang="en-GB" sz="900" dirty="0">
                <a:solidFill>
                  <a:srgbClr val="000000"/>
                </a:solidFill>
              </a:rPr>
              <a:t>The study was event-driven and was initially planned to complete when 2,410 patients achieved the primary composite endpoint of cardiovascular (CV) death or hospitalization for HF (expected to be approximately 34 months). </a:t>
            </a:r>
          </a:p>
          <a:p>
            <a:pPr>
              <a:lnSpc>
                <a:spcPct val="110000"/>
              </a:lnSpc>
              <a:spcAft>
                <a:spcPts val="299"/>
              </a:spcAft>
            </a:pPr>
            <a:endParaRPr lang="en-GB" sz="900" b="1" dirty="0">
              <a:solidFill>
                <a:srgbClr val="000000"/>
              </a:solidFill>
            </a:endParaRPr>
          </a:p>
          <a:p>
            <a:pPr>
              <a:lnSpc>
                <a:spcPct val="110000"/>
              </a:lnSpc>
              <a:spcAft>
                <a:spcPts val="299"/>
              </a:spcAft>
            </a:pPr>
            <a:r>
              <a:rPr lang="en-GB" sz="900" b="1" dirty="0">
                <a:solidFill>
                  <a:srgbClr val="000000"/>
                </a:solidFill>
              </a:rPr>
              <a:t>Abbreviations</a:t>
            </a:r>
          </a:p>
          <a:p>
            <a:pPr>
              <a:lnSpc>
                <a:spcPct val="110000"/>
              </a:lnSpc>
              <a:spcAft>
                <a:spcPts val="299"/>
              </a:spcAft>
            </a:pPr>
            <a:r>
              <a:rPr lang="en-GB" sz="900" dirty="0">
                <a:solidFill>
                  <a:srgbClr val="000000"/>
                </a:solidFill>
              </a:rPr>
              <a:t>ACEI=angiotensin-converting enzyme inhibitor; ARB=angiotensin receptor blocker; ARNI=angiotensin receptor neprilysin inhibitor; BID=twice daily; BNP=B-type natriuretic peptide; CV=cardiovascular; HF=heart failure; </a:t>
            </a:r>
            <a:r>
              <a:rPr lang="en-GB" sz="900" dirty="0" err="1">
                <a:solidFill>
                  <a:srgbClr val="000000"/>
                </a:solidFill>
              </a:rPr>
              <a:t>HFrEF</a:t>
            </a:r>
            <a:r>
              <a:rPr lang="en-GB" sz="900" dirty="0">
                <a:solidFill>
                  <a:srgbClr val="000000"/>
                </a:solidFill>
              </a:rPr>
              <a:t>=heart failure with reduced ejection fraction; LVEF=left ventricular ejection fraction; NYHA=New York Heart Association;  NT-</a:t>
            </a:r>
            <a:r>
              <a:rPr lang="en-GB" sz="900" dirty="0" err="1">
                <a:solidFill>
                  <a:srgbClr val="000000"/>
                </a:solidFill>
              </a:rPr>
              <a:t>proBNP</a:t>
            </a:r>
            <a:r>
              <a:rPr lang="en-GB" sz="900" dirty="0">
                <a:solidFill>
                  <a:srgbClr val="000000"/>
                </a:solidFill>
              </a:rPr>
              <a:t>=N-terminal pro-B-type natriuretic peptide; PARADIGM-HF=Prospective comparison of ARNI with ACEI to Determine Impact on Global Mortality and Morbidity in Heart Failure; </a:t>
            </a:r>
            <a:r>
              <a:rPr lang="en-GB" sz="900" dirty="0" err="1">
                <a:solidFill>
                  <a:srgbClr val="000000"/>
                </a:solidFill>
              </a:rPr>
              <a:t>TDD</a:t>
            </a:r>
            <a:r>
              <a:rPr lang="en-GB" sz="900" dirty="0">
                <a:solidFill>
                  <a:srgbClr val="000000"/>
                </a:solidFill>
              </a:rPr>
              <a:t>=total daily dose</a:t>
            </a:r>
          </a:p>
          <a:p>
            <a:pPr eaLnBrk="1" hangingPunct="1"/>
            <a:r>
              <a:rPr lang="en-GB" sz="900" b="1" dirty="0">
                <a:solidFill>
                  <a:srgbClr val="000000"/>
                </a:solidFill>
              </a:rPr>
              <a:t>References</a:t>
            </a:r>
          </a:p>
          <a:p>
            <a:pPr marL="238502" indent="-238502">
              <a:buFont typeface="+mj-lt"/>
              <a:buAutoNum type="arabicPeriod"/>
            </a:pPr>
            <a:r>
              <a:rPr lang="en-GB" sz="900" dirty="0">
                <a:solidFill>
                  <a:srgbClr val="000000"/>
                </a:solidFill>
              </a:rPr>
              <a:t>McMurray et al. </a:t>
            </a:r>
            <a:r>
              <a:rPr lang="en-GB" sz="900" dirty="0" err="1">
                <a:solidFill>
                  <a:srgbClr val="000000"/>
                </a:solidFill>
              </a:rPr>
              <a:t>Eur</a:t>
            </a:r>
            <a:r>
              <a:rPr lang="en-GB" sz="900" dirty="0">
                <a:solidFill>
                  <a:srgbClr val="000000"/>
                </a:solidFill>
              </a:rPr>
              <a:t> J Heart Fail. 2013;15:1062</a:t>
            </a:r>
            <a:r>
              <a:rPr lang="en-GB" sz="900" dirty="0">
                <a:solidFill>
                  <a:srgbClr val="000000"/>
                </a:solidFill>
                <a:sym typeface="Symbol"/>
              </a:rPr>
              <a:t></a:t>
            </a:r>
            <a:r>
              <a:rPr lang="en-GB" sz="900" dirty="0">
                <a:solidFill>
                  <a:srgbClr val="000000"/>
                </a:solidFill>
              </a:rPr>
              <a:t>73. </a:t>
            </a:r>
          </a:p>
          <a:p>
            <a:pPr marL="238502" indent="-238502">
              <a:buFont typeface="+mj-lt"/>
              <a:buAutoNum type="arabicPeriod"/>
            </a:pPr>
            <a:r>
              <a:rPr lang="en-GB" sz="900" dirty="0">
                <a:solidFill>
                  <a:srgbClr val="000000"/>
                </a:solidFill>
              </a:rPr>
              <a:t>McMurray et al. </a:t>
            </a:r>
            <a:r>
              <a:rPr lang="en-GB" sz="900" dirty="0" err="1">
                <a:solidFill>
                  <a:srgbClr val="000000"/>
                </a:solidFill>
              </a:rPr>
              <a:t>Eur</a:t>
            </a:r>
            <a:r>
              <a:rPr lang="en-GB" sz="900" dirty="0">
                <a:solidFill>
                  <a:srgbClr val="000000"/>
                </a:solidFill>
              </a:rPr>
              <a:t> J Heart Fail. 2014;16:817</a:t>
            </a:r>
            <a:r>
              <a:rPr lang="en-GB" sz="900" dirty="0">
                <a:solidFill>
                  <a:srgbClr val="000000"/>
                </a:solidFill>
                <a:sym typeface="Symbol"/>
              </a:rPr>
              <a:t>25</a:t>
            </a:r>
            <a:r>
              <a:rPr lang="en-GB" sz="900" dirty="0">
                <a:solidFill>
                  <a:srgbClr val="000000"/>
                </a:solidFill>
              </a:rPr>
              <a:t>. </a:t>
            </a:r>
          </a:p>
          <a:p>
            <a:pPr marL="238502" indent="-238502">
              <a:buFont typeface="+mj-lt"/>
              <a:buAutoNum type="arabicPeriod"/>
            </a:pPr>
            <a:r>
              <a:rPr lang="en-GB" sz="900" dirty="0">
                <a:solidFill>
                  <a:srgbClr val="000000"/>
                </a:solidFill>
              </a:rPr>
              <a:t>McMurray, et al. N </a:t>
            </a:r>
            <a:r>
              <a:rPr lang="en-GB" sz="900" dirty="0" err="1">
                <a:solidFill>
                  <a:srgbClr val="000000"/>
                </a:solidFill>
              </a:rPr>
              <a:t>Engl</a:t>
            </a:r>
            <a:r>
              <a:rPr lang="en-GB" sz="900" dirty="0">
                <a:solidFill>
                  <a:srgbClr val="000000"/>
                </a:solidFill>
              </a:rPr>
              <a:t> J Med 2014; </a:t>
            </a:r>
            <a:r>
              <a:rPr lang="en-GB" sz="900" dirty="0" err="1">
                <a:solidFill>
                  <a:srgbClr val="000000"/>
                </a:solidFill>
              </a:rPr>
              <a:t>ePub</a:t>
            </a:r>
            <a:r>
              <a:rPr lang="en-GB" sz="900" dirty="0">
                <a:solidFill>
                  <a:srgbClr val="000000"/>
                </a:solidFill>
              </a:rPr>
              <a:t> ahead of print: </a:t>
            </a:r>
            <a:r>
              <a:rPr lang="en-GB" sz="900" dirty="0" err="1">
                <a:solidFill>
                  <a:srgbClr val="000000"/>
                </a:solidFill>
              </a:rPr>
              <a:t>DOI</a:t>
            </a:r>
            <a:r>
              <a:rPr lang="en-GB" sz="900" dirty="0">
                <a:solidFill>
                  <a:srgbClr val="000000"/>
                </a:solidFill>
              </a:rPr>
              <a:t>: 10.1056/NEJMoa1409077</a:t>
            </a:r>
            <a:endParaRPr lang="en-GB" sz="900" b="1" dirty="0">
              <a:solidFill>
                <a:srgbClr val="000000"/>
              </a:solidFill>
            </a:endParaRPr>
          </a:p>
        </p:txBody>
      </p:sp>
      <p:sp>
        <p:nvSpPr>
          <p:cNvPr id="4" name="Slide Number Placeholder 3"/>
          <p:cNvSpPr>
            <a:spLocks noGrp="1"/>
          </p:cNvSpPr>
          <p:nvPr>
            <p:ph type="sldNum" sz="quarter" idx="5"/>
          </p:nvPr>
        </p:nvSpPr>
        <p:spPr>
          <a:xfrm>
            <a:off x="4021985" y="9720677"/>
            <a:ext cx="3075631" cy="512301"/>
          </a:xfrm>
          <a:prstGeom prst="rect">
            <a:avLst/>
          </a:prstGeom>
        </p:spPr>
        <p:txBody>
          <a:bodyPr lIns="91941" tIns="45971" rIns="91941" bIns="45971"/>
          <a:lstStyle/>
          <a:p>
            <a:pPr marL="0" marR="0" lvl="0" indent="0" algn="r" defTabSz="896260" rtl="0" eaLnBrk="1" fontAlgn="auto" latinLnBrk="0" hangingPunct="1">
              <a:lnSpc>
                <a:spcPct val="100000"/>
              </a:lnSpc>
              <a:spcBef>
                <a:spcPts val="0"/>
              </a:spcBef>
              <a:spcAft>
                <a:spcPts val="0"/>
              </a:spcAft>
              <a:buClrTx/>
              <a:buSzTx/>
              <a:buFontTx/>
              <a:buNone/>
              <a:tabLst/>
              <a:defRPr/>
            </a:pPr>
            <a:fld id="{51C694F7-FACA-4804-935A-D919CB9F65D3}" type="slidenum">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896260" rtl="0" eaLnBrk="1" fontAlgn="auto" latinLnBrk="0" hangingPunct="1">
                <a:lnSpc>
                  <a:spcPct val="100000"/>
                </a:lnSpc>
                <a:spcBef>
                  <a:spcPts val="0"/>
                </a:spcBef>
                <a:spcAft>
                  <a:spcPts val="0"/>
                </a:spcAft>
                <a:buClrTx/>
                <a:buSzTx/>
                <a:buFontTx/>
                <a:buNone/>
                <a:tabLst/>
                <a:defRPr/>
              </a:pPr>
              <a:t>29</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577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300" b="1" dirty="0"/>
              <a:t>Abkürzungen</a:t>
            </a:r>
          </a:p>
          <a:p>
            <a:r>
              <a:rPr lang="de-DE" dirty="0"/>
              <a:t>CI=</a:t>
            </a:r>
            <a:r>
              <a:rPr lang="de-DE" sz="1300" dirty="0">
                <a:solidFill>
                  <a:srgbClr val="000000"/>
                </a:solidFill>
              </a:rPr>
              <a:t>Konfidenzintervall;</a:t>
            </a:r>
            <a:r>
              <a:rPr lang="de-DE" dirty="0"/>
              <a:t> </a:t>
            </a:r>
            <a:r>
              <a:rPr lang="de-DE" i="0" dirty="0"/>
              <a:t>CV</a:t>
            </a:r>
            <a:r>
              <a:rPr lang="de-DE" sz="1300" dirty="0">
                <a:solidFill>
                  <a:srgbClr val="000000"/>
                </a:solidFill>
              </a:rPr>
              <a:t>=kardiovaskulär; NNT=</a:t>
            </a:r>
            <a:r>
              <a:rPr lang="de-DE" sz="1300" dirty="0" err="1">
                <a:solidFill>
                  <a:srgbClr val="000000"/>
                </a:solidFill>
              </a:rPr>
              <a:t>number</a:t>
            </a:r>
            <a:r>
              <a:rPr lang="de-DE" sz="1300" dirty="0">
                <a:solidFill>
                  <a:srgbClr val="000000"/>
                </a:solidFill>
              </a:rPr>
              <a:t> </a:t>
            </a:r>
            <a:r>
              <a:rPr lang="de-DE" sz="1300" dirty="0" err="1">
                <a:solidFill>
                  <a:srgbClr val="000000"/>
                </a:solidFill>
              </a:rPr>
              <a:t>needed</a:t>
            </a:r>
            <a:r>
              <a:rPr lang="de-DE" sz="1300" dirty="0">
                <a:solidFill>
                  <a:srgbClr val="000000"/>
                </a:solidFill>
              </a:rPr>
              <a:t> to </a:t>
            </a:r>
            <a:r>
              <a:rPr lang="de-DE" sz="1300" dirty="0" err="1">
                <a:solidFill>
                  <a:srgbClr val="000000"/>
                </a:solidFill>
              </a:rPr>
              <a:t>treat</a:t>
            </a:r>
            <a:r>
              <a:rPr lang="de-DE" sz="1300" dirty="0">
                <a:solidFill>
                  <a:srgbClr val="000000"/>
                </a:solidFill>
              </a:rPr>
              <a:t> (Anzahl der Patienten, die über die Studiendauer behandelt werden müssen, um ein Ereignis zu verhindern)</a:t>
            </a:r>
          </a:p>
          <a:p>
            <a:endParaRPr lang="en-GB" sz="1300" b="1" dirty="0">
              <a:solidFill>
                <a:srgbClr val="000000"/>
              </a:solidFill>
            </a:endParaRPr>
          </a:p>
          <a:p>
            <a:r>
              <a:rPr lang="en-GB" sz="1300" b="1" dirty="0" err="1">
                <a:solidFill>
                  <a:srgbClr val="000000"/>
                </a:solidFill>
              </a:rPr>
              <a:t>Referenzen</a:t>
            </a:r>
            <a:endParaRPr lang="en-GB" sz="1300" b="1" dirty="0">
              <a:solidFill>
                <a:srgbClr val="000000"/>
              </a:solidFill>
            </a:endParaRPr>
          </a:p>
          <a:p>
            <a:pPr defTabSz="954634">
              <a:defRPr/>
            </a:pPr>
            <a:r>
              <a:rPr lang="da-DK" sz="1300" dirty="0">
                <a:solidFill>
                  <a:srgbClr val="000000"/>
                </a:solidFill>
              </a:rPr>
              <a:t>McMurray et al. N </a:t>
            </a:r>
            <a:r>
              <a:rPr lang="da-DK" sz="1300" dirty="0" err="1">
                <a:solidFill>
                  <a:srgbClr val="000000"/>
                </a:solidFill>
              </a:rPr>
              <a:t>Engl</a:t>
            </a:r>
            <a:r>
              <a:rPr lang="da-DK" sz="1300" dirty="0">
                <a:solidFill>
                  <a:srgbClr val="000000"/>
                </a:solidFill>
              </a:rPr>
              <a:t> J Med 2014;371(11):993-1004</a:t>
            </a:r>
            <a:r>
              <a:rPr lang="en-GB" sz="1300" dirty="0">
                <a:solidFill>
                  <a:srgbClr val="000000"/>
                </a:solidFill>
              </a:rPr>
              <a:t>.</a:t>
            </a:r>
          </a:p>
          <a:p>
            <a:endParaRPr lang="de-DE" dirty="0"/>
          </a:p>
        </p:txBody>
      </p:sp>
      <p:sp>
        <p:nvSpPr>
          <p:cNvPr id="4" name="Slide Number Placeholder 3"/>
          <p:cNvSpPr>
            <a:spLocks noGrp="1"/>
          </p:cNvSpPr>
          <p:nvPr>
            <p:ph type="sldNum" sz="quarter" idx="10"/>
          </p:nvPr>
        </p:nvSpPr>
        <p:spPr/>
        <p:txBody>
          <a:bodyPr/>
          <a:lstStyle/>
          <a:p>
            <a:pPr marL="0" marR="0" lvl="0" indent="0" algn="r" defTabSz="896260" rtl="0" eaLnBrk="1" fontAlgn="auto" latinLnBrk="0" hangingPunct="1">
              <a:lnSpc>
                <a:spcPct val="100000"/>
              </a:lnSpc>
              <a:spcBef>
                <a:spcPts val="0"/>
              </a:spcBef>
              <a:spcAft>
                <a:spcPts val="0"/>
              </a:spcAft>
              <a:buClrTx/>
              <a:buSzTx/>
              <a:buFontTx/>
              <a:buNone/>
              <a:tabLst/>
              <a:defRPr/>
            </a:pPr>
            <a:fld id="{D8D5CF25-F849-4F50-9836-5F4CF5542A8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96260" rtl="0" eaLnBrk="1" fontAlgn="auto" latinLnBrk="0" hangingPunct="1">
                <a:lnSpc>
                  <a:spcPct val="100000"/>
                </a:lnSpc>
                <a:spcBef>
                  <a:spcPts val="0"/>
                </a:spcBef>
                <a:spcAft>
                  <a:spcPts val="0"/>
                </a:spcAft>
                <a:buClrTx/>
                <a:buSzTx/>
                <a:buFontTx/>
                <a:buNone/>
                <a:tabLst/>
                <a:defRPr/>
              </a:pPr>
              <a:t>30</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3068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lienbildplatzhalter 1"/>
          <p:cNvSpPr>
            <a:spLocks noGrp="1" noRot="1" noChangeAspect="1" noChangeArrowheads="1" noTextEdit="1"/>
          </p:cNvSpPr>
          <p:nvPr>
            <p:ph type="sldImg"/>
          </p:nvPr>
        </p:nvSpPr>
        <p:spPr>
          <a:ln/>
        </p:spPr>
      </p:sp>
      <p:sp>
        <p:nvSpPr>
          <p:cNvPr id="1802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t>.NAFLD Fett leben</a:t>
            </a:r>
          </a:p>
          <a:p>
            <a:r>
              <a:rPr lang="en-US" altLang="de-DE"/>
              <a:t>AKI : A kute NI</a:t>
            </a:r>
          </a:p>
          <a:p>
            <a:r>
              <a:rPr lang="en-US" altLang="de-DE"/>
              <a:t>DKA ketoazidose</a:t>
            </a:r>
          </a:p>
          <a:p>
            <a:r>
              <a:rPr lang="en-US" altLang="de-DE"/>
              <a:t>LLA lower limn ampuatation </a:t>
            </a:r>
            <a:endParaRPr lang="de-DE" altLang="de-DE"/>
          </a:p>
        </p:txBody>
      </p:sp>
      <p:sp>
        <p:nvSpPr>
          <p:cNvPr id="18022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872F4A-C332-4E92-A924-5DF97910C360}" type="slidenum">
              <a:rPr lang="de-DE" altLang="de-DE" sz="1300" smtClean="0"/>
              <a:pPr>
                <a:spcBef>
                  <a:spcPct val="0"/>
                </a:spcBef>
              </a:pPr>
              <a:t>37</a:t>
            </a:fld>
            <a:endParaRPr lang="de-DE" altLang="de-DE" sz="1300"/>
          </a:p>
        </p:txBody>
      </p:sp>
    </p:spTree>
    <p:extLst>
      <p:ext uri="{BB962C8B-B14F-4D97-AF65-F5344CB8AC3E}">
        <p14:creationId xmlns:p14="http://schemas.microsoft.com/office/powerpoint/2010/main" val="665698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BD2BB3-50DA-4ABC-8429-A671F277F734}" type="slidenum">
              <a:rPr lang="de-DE" altLang="de-DE" smtClean="0">
                <a:latin typeface="Arial" charset="0"/>
              </a:rPr>
              <a:pPr eaLnBrk="1" hangingPunct="1">
                <a:spcBef>
                  <a:spcPct val="0"/>
                </a:spcBef>
              </a:pPr>
              <a:t>41</a:t>
            </a:fld>
            <a:endParaRPr lang="de-DE" altLang="de-DE">
              <a:latin typeface="Arial" charset="0"/>
            </a:endParaRPr>
          </a:p>
        </p:txBody>
      </p:sp>
      <p:sp>
        <p:nvSpPr>
          <p:cNvPr id="64515" name="Rectangle 2"/>
          <p:cNvSpPr>
            <a:spLocks noGrp="1" noRot="1" noChangeAspect="1" noChangeArrowheads="1" noTextEdit="1"/>
          </p:cNvSpPr>
          <p:nvPr>
            <p:ph type="sldImg"/>
          </p:nvPr>
        </p:nvSpPr>
        <p:spPr>
          <a:xfrm>
            <a:off x="1292225" y="796925"/>
            <a:ext cx="4275138" cy="3206750"/>
          </a:xfrm>
          <a:ln/>
        </p:spPr>
      </p:sp>
      <p:sp>
        <p:nvSpPr>
          <p:cNvPr id="645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a:latin typeface="Arial" charset="0"/>
            </a:endParaRPr>
          </a:p>
        </p:txBody>
      </p:sp>
    </p:spTree>
    <p:extLst>
      <p:ext uri="{BB962C8B-B14F-4D97-AF65-F5344CB8AC3E}">
        <p14:creationId xmlns:p14="http://schemas.microsoft.com/office/powerpoint/2010/main" val="114913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7.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Benutzerdefiniertes Layout">
    <p:spTree>
      <p:nvGrpSpPr>
        <p:cNvPr id="1" name=""/>
        <p:cNvGrpSpPr/>
        <p:nvPr/>
      </p:nvGrpSpPr>
      <p:grpSpPr>
        <a:xfrm>
          <a:off x="0" y="0"/>
          <a:ext cx="0" cy="0"/>
          <a:chOff x="0" y="0"/>
          <a:chExt cx="0" cy="0"/>
        </a:xfrm>
      </p:grpSpPr>
      <p:sp>
        <p:nvSpPr>
          <p:cNvPr id="3" name="Datumsplatzhalter 3"/>
          <p:cNvSpPr txBox="1">
            <a:spLocks/>
          </p:cNvSpPr>
          <p:nvPr userDrawn="1"/>
        </p:nvSpPr>
        <p:spPr>
          <a:xfrm>
            <a:off x="1003300" y="6523038"/>
            <a:ext cx="1676400" cy="336550"/>
          </a:xfrm>
          <a:prstGeom prst="rect">
            <a:avLst/>
          </a:prstGeom>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F09F9D-A24F-40A1-B436-B7698370758F}" type="slidenum">
              <a:rPr lang="de-DE" altLang="de-DE" sz="1000">
                <a:solidFill>
                  <a:schemeClr val="bg1"/>
                </a:solidFill>
                <a:cs typeface="Arial" panose="020B0604020202020204" pitchFamily="34" charset="0"/>
              </a:rPr>
              <a:pPr eaLnBrk="1" hangingPunct="1"/>
              <a:t>‹Nr.›</a:t>
            </a:fld>
            <a:endParaRPr lang="de-DE" altLang="de-DE" sz="1000">
              <a:solidFill>
                <a:schemeClr val="bg1"/>
              </a:solidFill>
              <a:cs typeface="Arial" panose="020B0604020202020204" pitchFamily="34" charset="0"/>
            </a:endParaRPr>
          </a:p>
        </p:txBody>
      </p:sp>
    </p:spTree>
    <p:extLst>
      <p:ext uri="{BB962C8B-B14F-4D97-AF65-F5344CB8AC3E}">
        <p14:creationId xmlns:p14="http://schemas.microsoft.com/office/powerpoint/2010/main" val="247697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38588"/>
            <a:ext cx="4038600" cy="218757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Datumsplatzhalter 5"/>
          <p:cNvSpPr>
            <a:spLocks noGrp="1"/>
          </p:cNvSpPr>
          <p:nvPr>
            <p:ph type="dt" sz="half" idx="10"/>
          </p:nvPr>
        </p:nvSpPr>
        <p:spPr>
          <a:xfrm>
            <a:off x="457200" y="6251575"/>
            <a:ext cx="2133600" cy="476250"/>
          </a:xfrm>
          <a:prstGeom prst="rect">
            <a:avLst/>
          </a:prstGeom>
        </p:spPr>
        <p:txBody>
          <a:bodyPr/>
          <a:lstStyle>
            <a:lvl1pPr>
              <a:defRPr/>
            </a:lvl1pPr>
          </a:lstStyle>
          <a:p>
            <a:pPr>
              <a:defRPr/>
            </a:pPr>
            <a:endParaRPr lang="de-DE"/>
          </a:p>
        </p:txBody>
      </p:sp>
      <p:sp>
        <p:nvSpPr>
          <p:cNvPr id="7" name="Foliennummernplatzhalter 6"/>
          <p:cNvSpPr>
            <a:spLocks noGrp="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309B71B-9141-4D23-911C-E7DEBA368B41}" type="slidenum">
              <a:rPr lang="de-DE" altLang="de-DE"/>
              <a:pPr/>
              <a:t>‹Nr.›</a:t>
            </a:fld>
            <a:endParaRPr lang="de-DE" altLang="de-DE"/>
          </a:p>
        </p:txBody>
      </p:sp>
      <p:sp>
        <p:nvSpPr>
          <p:cNvPr id="8" name="Fußzeilenplatzhalter 7"/>
          <p:cNvSpPr>
            <a:spLocks noGrp="1"/>
          </p:cNvSpPr>
          <p:nvPr>
            <p:ph type="ftr" sz="quarter" idx="12"/>
          </p:nvPr>
        </p:nvSpPr>
        <p:spPr>
          <a:xfrm>
            <a:off x="3124200" y="6248400"/>
            <a:ext cx="2895600" cy="476250"/>
          </a:xfrm>
          <a:prstGeom prst="rect">
            <a:avLst/>
          </a:prstGeom>
        </p:spPr>
        <p:txBody>
          <a:bodyPr/>
          <a:lstStyle>
            <a:lvl1pPr>
              <a:defRPr/>
            </a:lvl1pPr>
          </a:lstStyle>
          <a:p>
            <a:pPr>
              <a:defRPr/>
            </a:pPr>
            <a:endParaRPr lang="de-DE"/>
          </a:p>
        </p:txBody>
      </p:sp>
    </p:spTree>
    <p:extLst>
      <p:ext uri="{BB962C8B-B14F-4D97-AF65-F5344CB8AC3E}">
        <p14:creationId xmlns:p14="http://schemas.microsoft.com/office/powerpoint/2010/main" val="3111931605"/>
      </p:ext>
    </p:extLst>
  </p:cSld>
  <p:clrMapOvr>
    <a:masterClrMapping/>
  </p:clrMapOvr>
  <p:transition spd="slow">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AndTx">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723901" y="1066800"/>
            <a:ext cx="7696200" cy="533400"/>
          </a:xfrm>
          <a:prstGeom prst="rect">
            <a:avLst/>
          </a:prstGeom>
        </p:spPr>
        <p:txBody>
          <a:bodyPr/>
          <a:lstStyle/>
          <a:p>
            <a:r>
              <a:rPr lang="de-DE"/>
              <a:t>Mastertitelformat bearbeiten</a:t>
            </a:r>
          </a:p>
        </p:txBody>
      </p:sp>
      <p:sp>
        <p:nvSpPr>
          <p:cNvPr id="3" name="Inhaltsplatzhalter 2"/>
          <p:cNvSpPr>
            <a:spLocks noGrp="1"/>
          </p:cNvSpPr>
          <p:nvPr>
            <p:ph sz="quarter" idx="1"/>
          </p:nvPr>
        </p:nvSpPr>
        <p:spPr>
          <a:xfrm>
            <a:off x="685800" y="1752600"/>
            <a:ext cx="3810000" cy="19431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685800" y="3848100"/>
            <a:ext cx="3810000" cy="19431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half" idx="3"/>
          </p:nvPr>
        </p:nvSpPr>
        <p:spPr>
          <a:xfrm>
            <a:off x="4648200" y="1752600"/>
            <a:ext cx="3810000" cy="40386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49021092"/>
      </p:ext>
    </p:extLst>
  </p:cSld>
  <p:clrMapOvr>
    <a:masterClrMapping/>
  </p:clrMapOvr>
  <p:transition spd="slow">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a:defRPr/>
            </a:lvl1pPr>
          </a:lstStyle>
          <a:p>
            <a:pPr>
              <a:defRPr/>
            </a:pPr>
            <a:endParaRPr lang="de-DE"/>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4AB2B45A-4D14-4E55-BD09-0BF15D6E2478}" type="slidenum">
              <a:rPr lang="de-DE" altLang="de-DE"/>
              <a:pPr/>
              <a:t>‹Nr.›</a:t>
            </a:fld>
            <a:endParaRPr lang="de-DE" altLang="de-DE"/>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a:defRPr/>
            </a:lvl1pPr>
          </a:lstStyle>
          <a:p>
            <a:pPr>
              <a:defRPr/>
            </a:pPr>
            <a:endParaRPr lang="de-DE"/>
          </a:p>
        </p:txBody>
      </p:sp>
    </p:spTree>
    <p:extLst>
      <p:ext uri="{BB962C8B-B14F-4D97-AF65-F5344CB8AC3E}">
        <p14:creationId xmlns:p14="http://schemas.microsoft.com/office/powerpoint/2010/main" val="1578644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p:txBody>
          <a:bodyPr/>
          <a:lstStyle/>
          <a:p>
            <a:r>
              <a:rPr lang="de-DE"/>
              <a:t>Titelmasterformat durch Klicken bearbeiten</a:t>
            </a:r>
            <a:endParaRPr lang="de-DE" dirty="0"/>
          </a:p>
        </p:txBody>
      </p:sp>
    </p:spTree>
    <p:extLst>
      <p:ext uri="{BB962C8B-B14F-4D97-AF65-F5344CB8AC3E}">
        <p14:creationId xmlns:p14="http://schemas.microsoft.com/office/powerpoint/2010/main" val="1416578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and Content">
    <p:spTree>
      <p:nvGrpSpPr>
        <p:cNvPr id="1" name=""/>
        <p:cNvGrpSpPr/>
        <p:nvPr/>
      </p:nvGrpSpPr>
      <p:grpSpPr>
        <a:xfrm>
          <a:off x="0" y="0"/>
          <a:ext cx="0" cy="0"/>
          <a:chOff x="0" y="0"/>
          <a:chExt cx="0" cy="0"/>
        </a:xfrm>
      </p:grpSpPr>
      <p:sp>
        <p:nvSpPr>
          <p:cNvPr id="10" name="Textplatzhalter 9" descr="Subtitle" title="Subtitle"/>
          <p:cNvSpPr>
            <a:spLocks noGrp="1"/>
          </p:cNvSpPr>
          <p:nvPr>
            <p:ph type="body" sz="quarter" idx="10" hasCustomPrompt="1"/>
          </p:nvPr>
        </p:nvSpPr>
        <p:spPr>
          <a:xfrm>
            <a:off x="640080" y="982779"/>
            <a:ext cx="7863840" cy="387234"/>
          </a:xfrm>
          <a:prstGeom prst="rect">
            <a:avLst/>
          </a:prstGeom>
        </p:spPr>
        <p:txBody>
          <a:bodyPr anchor="t" anchorCtr="0">
            <a:noAutofit/>
          </a:bodyPr>
          <a:lstStyle>
            <a:lvl1pPr marL="0" indent="0">
              <a:lnSpc>
                <a:spcPts val="2200"/>
              </a:lnSpc>
              <a:spcAft>
                <a:spcPts val="0"/>
              </a:spcAft>
              <a:buNone/>
              <a:defRPr sz="2000" b="0" i="0">
                <a:solidFill>
                  <a:schemeClr val="accent2"/>
                </a:solidFill>
              </a:defRPr>
            </a:lvl1pPr>
          </a:lstStyle>
          <a:p>
            <a:pPr lvl="0"/>
            <a:r>
              <a:rPr lang="en-US" noProof="0" dirty="0"/>
              <a:t>Subtitle goes here in Arial Regular 20/22pts sentence case</a:t>
            </a:r>
          </a:p>
        </p:txBody>
      </p:sp>
      <p:sp>
        <p:nvSpPr>
          <p:cNvPr id="3" name="Title 2"/>
          <p:cNvSpPr>
            <a:spLocks noGrp="1"/>
          </p:cNvSpPr>
          <p:nvPr>
            <p:ph type="title" hasCustomPrompt="1"/>
          </p:nvPr>
        </p:nvSpPr>
        <p:spPr/>
        <p:txBody>
          <a:bodyPr/>
          <a:lstStyle/>
          <a:p>
            <a:r>
              <a:rPr lang="en-US" dirty="0"/>
              <a:t>Slide title goes here in Arial Bold sentence case 24/26pts </a:t>
            </a:r>
            <a:r>
              <a:rPr lang="en-US" dirty="0" err="1"/>
              <a:t>lorem</a:t>
            </a:r>
            <a:r>
              <a:rPr lang="en-US" dirty="0"/>
              <a:t> </a:t>
            </a:r>
            <a:r>
              <a:rPr lang="en-US" dirty="0" err="1"/>
              <a:t>ipsum</a:t>
            </a:r>
            <a:r>
              <a:rPr lang="en-US" dirty="0"/>
              <a:t> dolor</a:t>
            </a:r>
          </a:p>
        </p:txBody>
      </p:sp>
      <p:sp>
        <p:nvSpPr>
          <p:cNvPr id="11" name="Content Placeholder 10"/>
          <p:cNvSpPr>
            <a:spLocks noGrp="1"/>
          </p:cNvSpPr>
          <p:nvPr>
            <p:ph sz="quarter" idx="13" hasCustomPrompt="1"/>
          </p:nvPr>
        </p:nvSpPr>
        <p:spPr>
          <a:xfrm>
            <a:off x="640080" y="1755648"/>
            <a:ext cx="7863840" cy="4409958"/>
          </a:xfrm>
        </p:spPr>
        <p:txBody>
          <a:bodyPr/>
          <a:lstStyle/>
          <a:p>
            <a:pPr lvl="0"/>
            <a:r>
              <a:rPr lang="en-US" dirty="0"/>
              <a:t>Bulleted list first level Arial Regular 18pts</a:t>
            </a:r>
          </a:p>
          <a:p>
            <a:pPr lvl="1"/>
            <a:r>
              <a:rPr lang="en-US" dirty="0"/>
              <a:t>Bulleted list second level Arial Regular 16pts</a:t>
            </a:r>
          </a:p>
          <a:p>
            <a:pPr lvl="2"/>
            <a:r>
              <a:rPr lang="en-US" dirty="0"/>
              <a:t>Bulleted list third level Arial Regular 14pts</a:t>
            </a:r>
          </a:p>
          <a:p>
            <a:pPr lvl="3"/>
            <a:r>
              <a:rPr lang="en-US" dirty="0"/>
              <a:t>Bulleted list fourth level Arial Regular 12pts</a:t>
            </a:r>
          </a:p>
          <a:p>
            <a:pPr lvl="4"/>
            <a:r>
              <a:rPr lang="en-US" dirty="0"/>
              <a:t>Bulleted list fifth level Arial Regular 10pts</a:t>
            </a:r>
          </a:p>
          <a:p>
            <a:pPr lvl="0"/>
            <a:r>
              <a:rPr lang="en-US" dirty="0"/>
              <a:t>Bulleted list first level Arial Regular 18pts</a:t>
            </a:r>
          </a:p>
          <a:p>
            <a:pPr lvl="1"/>
            <a:r>
              <a:rPr lang="en-US" dirty="0"/>
              <a:t>Bulleted list second level Arial Regular 16pts</a:t>
            </a:r>
          </a:p>
          <a:p>
            <a:pPr lvl="2"/>
            <a:r>
              <a:rPr lang="en-US" dirty="0"/>
              <a:t>Bulleted list third level Arial Regular 14pts</a:t>
            </a:r>
          </a:p>
          <a:p>
            <a:pPr lvl="3"/>
            <a:r>
              <a:rPr lang="en-US" dirty="0"/>
              <a:t>Bulleted list fourth level Arial Regular 12pts</a:t>
            </a:r>
          </a:p>
          <a:p>
            <a:pPr lvl="4"/>
            <a:r>
              <a:rPr lang="en-US" dirty="0"/>
              <a:t>Bulleted list fifth level Arial Regular 10pts</a:t>
            </a:r>
          </a:p>
        </p:txBody>
      </p:sp>
      <p:sp>
        <p:nvSpPr>
          <p:cNvPr id="6" name="Text Placeholder 5"/>
          <p:cNvSpPr>
            <a:spLocks noGrp="1"/>
          </p:cNvSpPr>
          <p:nvPr>
            <p:ph type="body" sz="quarter" idx="14" hasCustomPrompt="1"/>
          </p:nvPr>
        </p:nvSpPr>
        <p:spPr>
          <a:xfrm>
            <a:off x="640080" y="1439960"/>
            <a:ext cx="7863840" cy="315461"/>
          </a:xfrm>
        </p:spPr>
        <p:txBody>
          <a:bodyPr/>
          <a:lstStyle>
            <a:lvl1pPr marL="0" indent="0">
              <a:spcAft>
                <a:spcPts val="0"/>
              </a:spcAft>
              <a:buFontTx/>
              <a:buNone/>
              <a:defRPr b="1" cap="all"/>
            </a:lvl1pPr>
          </a:lstStyle>
          <a:p>
            <a:pPr lvl="0"/>
            <a:r>
              <a:rPr lang="en-US" dirty="0"/>
              <a:t>Subhead Goes here in Arial Bold 18pts ALL CAPS </a:t>
            </a:r>
          </a:p>
        </p:txBody>
      </p:sp>
      <p:sp>
        <p:nvSpPr>
          <p:cNvPr id="8" name="Footer Placeholder 4"/>
          <p:cNvSpPr>
            <a:spLocks noGrp="1"/>
          </p:cNvSpPr>
          <p:nvPr>
            <p:ph type="ftr" sz="quarter" idx="3"/>
          </p:nvPr>
        </p:nvSpPr>
        <p:spPr>
          <a:xfrm>
            <a:off x="687248" y="6403150"/>
            <a:ext cx="6494602" cy="250825"/>
          </a:xfrm>
          <a:prstGeom prst="rect">
            <a:avLst/>
          </a:prstGeom>
        </p:spPr>
        <p:txBody>
          <a:bodyPr/>
          <a:lstStyle>
            <a:lvl1pPr>
              <a:defRPr sz="900">
                <a:solidFill>
                  <a:schemeClr val="tx1"/>
                </a:solidFill>
              </a:defRPr>
            </a:lvl1pPr>
          </a:lstStyle>
          <a:p>
            <a:r>
              <a:rPr lang="en-US" dirty="0"/>
              <a:t>|</a:t>
            </a:r>
          </a:p>
        </p:txBody>
      </p:sp>
      <p:sp>
        <p:nvSpPr>
          <p:cNvPr id="9" name="Slide Number Placeholder 5"/>
          <p:cNvSpPr>
            <a:spLocks noGrp="1"/>
          </p:cNvSpPr>
          <p:nvPr>
            <p:ph type="sldNum" sz="quarter" idx="4"/>
          </p:nvPr>
        </p:nvSpPr>
        <p:spPr>
          <a:xfrm>
            <a:off x="538116" y="6403150"/>
            <a:ext cx="400035" cy="247031"/>
          </a:xfrm>
          <a:prstGeom prst="rect">
            <a:avLst/>
          </a:prstGeom>
        </p:spPr>
        <p:txBody>
          <a:bodyPr/>
          <a:lstStyle>
            <a:lvl1pPr>
              <a:defRPr sz="900">
                <a:solidFill>
                  <a:schemeClr val="tx1"/>
                </a:solidFill>
              </a:defRPr>
            </a:lvl1pPr>
          </a:lstStyle>
          <a:p>
            <a:fld id="{E66AA3EA-0569-43EF-BBA3-83FDB109D582}" type="slidenum">
              <a:rPr lang="en-US" smtClean="0"/>
              <a:pPr/>
              <a:t>‹Nr.›</a:t>
            </a:fld>
            <a:endParaRPr lang="en-US" dirty="0"/>
          </a:p>
        </p:txBody>
      </p:sp>
    </p:spTree>
    <p:extLst>
      <p:ext uri="{BB962C8B-B14F-4D97-AF65-F5344CB8AC3E}">
        <p14:creationId xmlns:p14="http://schemas.microsoft.com/office/powerpoint/2010/main" val="4127557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3B801-2B9A-4B4E-83C3-A1B23B7BA4F1}"/>
              </a:ext>
            </a:extLst>
          </p:cNvPr>
          <p:cNvSpPr>
            <a:spLocks noGrp="1"/>
          </p:cNvSpPr>
          <p:nvPr>
            <p:ph type="title"/>
          </p:nvPr>
        </p:nvSpPr>
        <p:spPr>
          <a:xfrm>
            <a:off x="2055559" y="284010"/>
            <a:ext cx="6782414" cy="1325563"/>
          </a:xfrm>
        </p:spPr>
        <p:txBody>
          <a:bodyPr/>
          <a:lstStyle/>
          <a:p>
            <a:r>
              <a:rPr lang="de-DE" dirty="0"/>
              <a:t>Mastertitelformat bearbeiten</a:t>
            </a:r>
          </a:p>
        </p:txBody>
      </p:sp>
      <p:sp>
        <p:nvSpPr>
          <p:cNvPr id="3" name="Datumsplatzhalter 2">
            <a:extLst>
              <a:ext uri="{FF2B5EF4-FFF2-40B4-BE49-F238E27FC236}">
                <a16:creationId xmlns:a16="http://schemas.microsoft.com/office/drawing/2014/main" id="{2F57C3AE-4657-4EC9-BDFA-E86235CC9498}"/>
              </a:ext>
            </a:extLst>
          </p:cNvPr>
          <p:cNvSpPr>
            <a:spLocks noGrp="1"/>
          </p:cNvSpPr>
          <p:nvPr>
            <p:ph type="dt" sz="half" idx="10"/>
          </p:nvPr>
        </p:nvSpPr>
        <p:spPr/>
        <p:txBody>
          <a:bodyPr/>
          <a:lstStyle/>
          <a:p>
            <a:fld id="{6BC44AB9-49C5-48FA-ACB5-8BAB8214072E}" type="datetimeFigureOut">
              <a:rPr lang="de-DE" smtClean="0">
                <a:solidFill>
                  <a:prstClr val="black">
                    <a:tint val="75000"/>
                  </a:prstClr>
                </a:solidFill>
              </a:rPr>
              <a:pPr/>
              <a:t>22.09.2021</a:t>
            </a:fld>
            <a:endParaRPr lang="de-DE">
              <a:solidFill>
                <a:prstClr val="black">
                  <a:tint val="75000"/>
                </a:prstClr>
              </a:solidFill>
            </a:endParaRPr>
          </a:p>
        </p:txBody>
      </p:sp>
      <p:sp>
        <p:nvSpPr>
          <p:cNvPr id="4" name="Fußzeilenplatzhalter 3">
            <a:extLst>
              <a:ext uri="{FF2B5EF4-FFF2-40B4-BE49-F238E27FC236}">
                <a16:creationId xmlns:a16="http://schemas.microsoft.com/office/drawing/2014/main" id="{A0C641A0-5836-49B3-9E06-9CFE887D0663}"/>
              </a:ext>
            </a:extLst>
          </p:cNvPr>
          <p:cNvSpPr>
            <a:spLocks noGrp="1"/>
          </p:cNvSpPr>
          <p:nvPr>
            <p:ph type="ftr" sz="quarter" idx="11"/>
          </p:nvPr>
        </p:nvSpPr>
        <p:spPr/>
        <p:txBody>
          <a:bodyPr/>
          <a:lstStyle/>
          <a:p>
            <a:r>
              <a:rPr lang="de-DE" dirty="0">
                <a:solidFill>
                  <a:prstClr val="black">
                    <a:tint val="75000"/>
                  </a:prstClr>
                </a:solidFill>
              </a:rPr>
              <a:t>Vortrag KHK</a:t>
            </a:r>
          </a:p>
        </p:txBody>
      </p:sp>
      <p:sp>
        <p:nvSpPr>
          <p:cNvPr id="5" name="Foliennummernplatzhalter 4">
            <a:extLst>
              <a:ext uri="{FF2B5EF4-FFF2-40B4-BE49-F238E27FC236}">
                <a16:creationId xmlns:a16="http://schemas.microsoft.com/office/drawing/2014/main" id="{B5B3EAB8-F9E1-465C-B636-B77680F226D9}"/>
              </a:ext>
            </a:extLst>
          </p:cNvPr>
          <p:cNvSpPr>
            <a:spLocks noGrp="1"/>
          </p:cNvSpPr>
          <p:nvPr>
            <p:ph type="sldNum" sz="quarter" idx="12"/>
          </p:nvPr>
        </p:nvSpPr>
        <p:spPr/>
        <p:txBody>
          <a:bodyPr/>
          <a:lstStyle/>
          <a:p>
            <a:fld id="{A2AD7061-887B-40C9-9CF7-6A34333C2995}" type="slidenum">
              <a:rPr lang="de-DE" smtClean="0">
                <a:solidFill>
                  <a:prstClr val="black">
                    <a:tint val="75000"/>
                  </a:prstClr>
                </a:solidFill>
              </a:rPr>
              <a:pPr/>
              <a:t>‹Nr.›</a:t>
            </a:fld>
            <a:endParaRPr lang="de-DE">
              <a:solidFill>
                <a:prstClr val="black">
                  <a:tint val="75000"/>
                </a:prstClr>
              </a:solidFill>
            </a:endParaRPr>
          </a:p>
        </p:txBody>
      </p:sp>
      <p:cxnSp>
        <p:nvCxnSpPr>
          <p:cNvPr id="7" name="Gerader Verbinder 6">
            <a:extLst>
              <a:ext uri="{FF2B5EF4-FFF2-40B4-BE49-F238E27FC236}">
                <a16:creationId xmlns:a16="http://schemas.microsoft.com/office/drawing/2014/main" id="{27A67E63-4199-4789-BDB3-B1CAAF14703D}"/>
              </a:ext>
            </a:extLst>
          </p:cNvPr>
          <p:cNvCxnSpPr>
            <a:cxnSpLocks/>
          </p:cNvCxnSpPr>
          <p:nvPr userDrawn="1"/>
        </p:nvCxnSpPr>
        <p:spPr>
          <a:xfrm>
            <a:off x="271004" y="6294098"/>
            <a:ext cx="8872999"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D54FB893-5759-4276-AB97-FA3A05AFE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506" y="135122"/>
            <a:ext cx="1361405" cy="1593840"/>
          </a:xfrm>
          <a:prstGeom prst="rect">
            <a:avLst/>
          </a:prstGeom>
        </p:spPr>
      </p:pic>
      <p:cxnSp>
        <p:nvCxnSpPr>
          <p:cNvPr id="11" name="Gerader Verbinder 10">
            <a:extLst>
              <a:ext uri="{FF2B5EF4-FFF2-40B4-BE49-F238E27FC236}">
                <a16:creationId xmlns:a16="http://schemas.microsoft.com/office/drawing/2014/main" id="{AB25969F-D5E8-4795-B9F8-A86B0757484C}"/>
              </a:ext>
            </a:extLst>
          </p:cNvPr>
          <p:cNvCxnSpPr>
            <a:cxnSpLocks/>
          </p:cNvCxnSpPr>
          <p:nvPr userDrawn="1"/>
        </p:nvCxnSpPr>
        <p:spPr>
          <a:xfrm>
            <a:off x="271004" y="1728962"/>
            <a:ext cx="887299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39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305999"/>
            <a:ext cx="8318530" cy="659980"/>
          </a:xfrm>
          <a:prstGeom prst="rect">
            <a:avLst/>
          </a:prstGeom>
        </p:spPr>
        <p:txBody>
          <a:bodyPr lIns="93021" tIns="128192" rIns="93021" bIns="46521" anchor="t" anchorCtr="0"/>
          <a:lstStyle>
            <a:lvl1pPr>
              <a:lnSpc>
                <a:spcPct val="75000"/>
              </a:lnSpc>
              <a:defRPr>
                <a:solidFill>
                  <a:schemeClr val="accent4"/>
                </a:solidFill>
              </a:defRPr>
            </a:lvl1pPr>
          </a:lstStyle>
          <a:p>
            <a:r>
              <a:rPr lang="en-US" noProof="0" dirty="0"/>
              <a:t>Title</a:t>
            </a:r>
          </a:p>
        </p:txBody>
      </p:sp>
      <p:sp>
        <p:nvSpPr>
          <p:cNvPr id="9" name="Content Placeholder 2"/>
          <p:cNvSpPr>
            <a:spLocks noGrp="1"/>
          </p:cNvSpPr>
          <p:nvPr>
            <p:ph idx="1" hasCustomPrompt="1"/>
          </p:nvPr>
        </p:nvSpPr>
        <p:spPr>
          <a:xfrm>
            <a:off x="523876" y="1346201"/>
            <a:ext cx="8334405" cy="49403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308952077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Benutzerdefiniertes Layout">
    <p:spTree>
      <p:nvGrpSpPr>
        <p:cNvPr id="1" name=""/>
        <p:cNvGrpSpPr/>
        <p:nvPr/>
      </p:nvGrpSpPr>
      <p:grpSpPr>
        <a:xfrm>
          <a:off x="0" y="0"/>
          <a:ext cx="0" cy="0"/>
          <a:chOff x="0" y="0"/>
          <a:chExt cx="0" cy="0"/>
        </a:xfrm>
      </p:grpSpPr>
      <p:sp>
        <p:nvSpPr>
          <p:cNvPr id="2" name="Datumsplatzhalter 3"/>
          <p:cNvSpPr txBox="1">
            <a:spLocks/>
          </p:cNvSpPr>
          <p:nvPr userDrawn="1"/>
        </p:nvSpPr>
        <p:spPr>
          <a:xfrm>
            <a:off x="6327822" y="6288504"/>
            <a:ext cx="2471736" cy="534988"/>
          </a:xfrm>
          <a:prstGeom prst="rect">
            <a:avLst/>
          </a:prstGeom>
        </p:spPr>
        <p:txBody>
          <a:bodyPr lIns="0" tIns="0" rIns="0" bIns="0" anchor="ctr"/>
          <a:lstStyle>
            <a:lvl1pPr>
              <a:defRPr sz="1000">
                <a:solidFill>
                  <a:schemeClr val="bg1"/>
                </a:solidFill>
                <a:latin typeface="Arial"/>
                <a:cs typeface="Arial"/>
              </a:defRPr>
            </a:lvl1pPr>
          </a:lstStyle>
          <a:p>
            <a:pPr algn="ctr">
              <a:lnSpc>
                <a:spcPts val="1600"/>
              </a:lnSpc>
              <a:defRPr/>
            </a:pPr>
            <a:endParaRPr lang="de-DE" dirty="0">
              <a:cs typeface="Arial" charset="0"/>
            </a:endParaRPr>
          </a:p>
          <a:p>
            <a:pPr algn="ctr">
              <a:lnSpc>
                <a:spcPts val="1600"/>
              </a:lnSpc>
              <a:defRPr/>
            </a:pPr>
            <a:r>
              <a:rPr lang="de-DE" dirty="0">
                <a:cs typeface="Arial" charset="0"/>
              </a:rPr>
              <a:t>Axel Schlitt</a:t>
            </a:r>
          </a:p>
          <a:p>
            <a:pPr algn="ctr">
              <a:lnSpc>
                <a:spcPct val="100000"/>
              </a:lnSpc>
              <a:defRPr/>
            </a:pPr>
            <a:r>
              <a:rPr lang="de-DE" dirty="0">
                <a:cs typeface="Arial" charset="0"/>
              </a:rPr>
              <a:t>Vortrag Herzinsuffizienz, Netzwerk Allgemeinmedizin</a:t>
            </a:r>
          </a:p>
          <a:p>
            <a:pPr algn="ctr">
              <a:lnSpc>
                <a:spcPts val="1600"/>
              </a:lnSpc>
              <a:defRPr/>
            </a:pPr>
            <a:endParaRPr lang="de-DE" dirty="0">
              <a:cs typeface="Arial" charset="0"/>
            </a:endParaRPr>
          </a:p>
        </p:txBody>
      </p:sp>
      <p:sp>
        <p:nvSpPr>
          <p:cNvPr id="3" name="Datumsplatzhalter 3"/>
          <p:cNvSpPr txBox="1">
            <a:spLocks/>
          </p:cNvSpPr>
          <p:nvPr userDrawn="1"/>
        </p:nvSpPr>
        <p:spPr>
          <a:xfrm>
            <a:off x="1003300" y="6523038"/>
            <a:ext cx="1676400" cy="336550"/>
          </a:xfrm>
          <a:prstGeom prst="rect">
            <a:avLst/>
          </a:prstGeom>
        </p:spPr>
        <p:txBody>
          <a:bodyPr lIns="0" tIns="0" rIns="0" bIns="0" anchor="ctr"/>
          <a:lstStyle>
            <a:lvl1pPr>
              <a:defRPr sz="1000">
                <a:solidFill>
                  <a:schemeClr val="bg1"/>
                </a:solidFill>
                <a:latin typeface="Arial"/>
                <a:cs typeface="Arial"/>
              </a:defRPr>
            </a:lvl1pPr>
          </a:lstStyle>
          <a:p>
            <a:pPr fontAlgn="auto">
              <a:spcBef>
                <a:spcPts val="0"/>
              </a:spcBef>
              <a:spcAft>
                <a:spcPts val="0"/>
              </a:spcAft>
              <a:defRPr/>
            </a:pPr>
            <a:fld id="{1DB52355-AFCF-4A82-9916-7982E58E3FDE}" type="slidenum">
              <a:rPr lang="de-DE" smtClean="0"/>
              <a:pPr fontAlgn="auto">
                <a:spcBef>
                  <a:spcPts val="0"/>
                </a:spcBef>
                <a:spcAft>
                  <a:spcPts val="0"/>
                </a:spcAft>
                <a:defRPr/>
              </a:pPr>
              <a:t>‹Nr.›</a:t>
            </a:fld>
            <a:endParaRPr lang="de-DE" dirty="0"/>
          </a:p>
        </p:txBody>
      </p:sp>
    </p:spTree>
    <p:extLst>
      <p:ext uri="{BB962C8B-B14F-4D97-AF65-F5344CB8AC3E}">
        <p14:creationId xmlns:p14="http://schemas.microsoft.com/office/powerpoint/2010/main" val="1136515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4"/>
          <p:cNvSpPr>
            <a:spLocks noGrp="1"/>
          </p:cNvSpPr>
          <p:nvPr>
            <p:ph sz="quarter" idx="10"/>
          </p:nvPr>
        </p:nvSpPr>
        <p:spPr>
          <a:xfrm>
            <a:off x="457199" y="6308769"/>
            <a:ext cx="8415900" cy="432643"/>
          </a:xfrm>
        </p:spPr>
        <p:txBody>
          <a:bodyPr anchor="b">
            <a:noAutofit/>
          </a:bodyPr>
          <a:lstStyle>
            <a:lvl1pPr marL="0" indent="0">
              <a:spcBef>
                <a:spcPts val="0"/>
              </a:spcBef>
              <a:buNone/>
              <a:defRPr sz="675" b="0"/>
            </a:lvl1pPr>
            <a:lvl2pPr>
              <a:buNone/>
              <a:defRPr sz="1050"/>
            </a:lvl2pPr>
            <a:lvl3pPr>
              <a:buNone/>
              <a:defRPr sz="1050"/>
            </a:lvl3pPr>
            <a:lvl4pPr>
              <a:buNone/>
              <a:defRPr sz="900"/>
            </a:lvl4pPr>
            <a:lvl5pPr>
              <a:buNone/>
              <a:defRPr sz="825"/>
            </a:lvl5pPr>
          </a:lstStyle>
          <a:p>
            <a:pPr lvl="0"/>
            <a:endParaRPr lang="de-DE" dirty="0"/>
          </a:p>
        </p:txBody>
      </p:sp>
      <p:sp>
        <p:nvSpPr>
          <p:cNvPr id="4" name="Inhaltsplatzhalter 4"/>
          <p:cNvSpPr>
            <a:spLocks noGrp="1"/>
          </p:cNvSpPr>
          <p:nvPr>
            <p:ph sz="quarter" idx="11"/>
          </p:nvPr>
        </p:nvSpPr>
        <p:spPr>
          <a:xfrm>
            <a:off x="457199" y="5994444"/>
            <a:ext cx="8415900" cy="432643"/>
          </a:xfrm>
        </p:spPr>
        <p:txBody>
          <a:bodyPr anchor="b">
            <a:noAutofit/>
          </a:bodyPr>
          <a:lstStyle>
            <a:lvl1pPr marL="0" indent="0">
              <a:spcBef>
                <a:spcPts val="0"/>
              </a:spcBef>
              <a:buNone/>
              <a:defRPr sz="675" b="0">
                <a:solidFill>
                  <a:schemeClr val="bg1">
                    <a:lumMod val="50000"/>
                  </a:schemeClr>
                </a:solidFill>
              </a:defRPr>
            </a:lvl1pPr>
            <a:lvl2pPr>
              <a:buNone/>
              <a:defRPr sz="1050"/>
            </a:lvl2pPr>
            <a:lvl3pPr>
              <a:buNone/>
              <a:defRPr sz="1050"/>
            </a:lvl3pPr>
            <a:lvl4pPr>
              <a:buNone/>
              <a:defRPr sz="900"/>
            </a:lvl4pPr>
            <a:lvl5pPr>
              <a:buNone/>
              <a:defRPr sz="825"/>
            </a:lvl5pPr>
          </a:lstStyle>
          <a:p>
            <a:pPr lvl="0"/>
            <a:endParaRPr lang="de-DE" dirty="0"/>
          </a:p>
        </p:txBody>
      </p:sp>
    </p:spTree>
    <p:extLst>
      <p:ext uri="{BB962C8B-B14F-4D97-AF65-F5344CB8AC3E}">
        <p14:creationId xmlns:p14="http://schemas.microsoft.com/office/powerpoint/2010/main" val="38942488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961606"/>
            <a:ext cx="8003286" cy="3953098"/>
          </a:xfrm>
        </p:spPr>
        <p:txBody>
          <a:bodyPr/>
          <a:lstStyle>
            <a:lvl1pPr marL="177796" indent="-177796">
              <a:defRPr>
                <a:solidFill>
                  <a:schemeClr val="tx2"/>
                </a:solidFill>
              </a:defRPr>
            </a:lvl1pPr>
            <a:lvl2pPr marL="450839" indent="-273044">
              <a:defRPr sz="1800">
                <a:solidFill>
                  <a:schemeClr val="tx2"/>
                </a:solidFill>
              </a:defRPr>
            </a:lvl2pPr>
            <a:lvl3pPr marL="628634" indent="-177796">
              <a:defRPr>
                <a:solidFill>
                  <a:schemeClr val="tx2"/>
                </a:solidFill>
              </a:defRPr>
            </a:lvl3pPr>
            <a:lvl4pPr marL="895328" indent="-266693">
              <a:defRPr>
                <a:solidFill>
                  <a:schemeClr val="tx2"/>
                </a:solidFill>
              </a:defRPr>
            </a:lvl4pPr>
            <a:lvl5pPr marL="1079473" indent="-184145">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457200" y="163200"/>
            <a:ext cx="8003286" cy="1024128"/>
          </a:xfrm>
        </p:spPr>
        <p:txBody>
          <a:bodyPr anchor="b"/>
          <a:lstStyle>
            <a:lvl1pPr>
              <a:defRPr>
                <a:solidFill>
                  <a:schemeClr val="accent1"/>
                </a:solidFill>
              </a:defRPr>
            </a:lvl1pPr>
          </a:lstStyle>
          <a:p>
            <a:r>
              <a:rPr lang="en-US"/>
              <a:t>Click to edit Master title style</a:t>
            </a:r>
            <a:endParaRPr lang="en-GB" dirty="0"/>
          </a:p>
        </p:txBody>
      </p:sp>
      <p:sp>
        <p:nvSpPr>
          <p:cNvPr id="12"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457200" y="1334061"/>
            <a:ext cx="8003286" cy="611473"/>
          </a:xfrm>
        </p:spPr>
        <p:txBody>
          <a:bodyPr/>
          <a:lstStyle>
            <a:lvl1pPr marL="0" indent="0">
              <a:buNone/>
              <a:defRPr b="1">
                <a:solidFill>
                  <a:srgbClr val="91278F"/>
                </a:solidFill>
              </a:defRPr>
            </a:lvl1pPr>
          </a:lstStyle>
          <a:p>
            <a:pPr lvl="0"/>
            <a:r>
              <a:rPr lang="en-US" dirty="0"/>
              <a:t>Click to edit subtitle</a:t>
            </a:r>
            <a:endParaRPr lang="en-GB" dirty="0"/>
          </a:p>
        </p:txBody>
      </p:sp>
      <p:sp>
        <p:nvSpPr>
          <p:cNvPr id="6" name="Footer Placeholder 1">
            <a:extLst>
              <a:ext uri="{FF2B5EF4-FFF2-40B4-BE49-F238E27FC236}">
                <a16:creationId xmlns:a16="http://schemas.microsoft.com/office/drawing/2014/main" id="{4B15E15C-4A02-4352-88D0-3B5297A6B3D7}"/>
              </a:ext>
            </a:extLst>
          </p:cNvPr>
          <p:cNvSpPr>
            <a:spLocks noGrp="1"/>
          </p:cNvSpPr>
          <p:nvPr>
            <p:ph type="ftr" sz="quarter" idx="3"/>
          </p:nvPr>
        </p:nvSpPr>
        <p:spPr>
          <a:xfrm>
            <a:off x="419345" y="6319096"/>
            <a:ext cx="8041145" cy="365125"/>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9" name="Slide Number Placeholder 5">
            <a:extLst>
              <a:ext uri="{FF2B5EF4-FFF2-40B4-BE49-F238E27FC236}">
                <a16:creationId xmlns:a16="http://schemas.microsoft.com/office/drawing/2014/main" id="{09E88590-BD06-402A-814E-A1B0C3C7C373}"/>
              </a:ext>
            </a:extLst>
          </p:cNvPr>
          <p:cNvSpPr>
            <a:spLocks noGrp="1"/>
          </p:cNvSpPr>
          <p:nvPr>
            <p:ph type="sldNum" sz="quarter" idx="4"/>
          </p:nvPr>
        </p:nvSpPr>
        <p:spPr>
          <a:xfrm>
            <a:off x="81804" y="6413210"/>
            <a:ext cx="311743" cy="275772"/>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‹Nr.›</a:t>
            </a:fld>
            <a:endParaRPr lang="en-US" dirty="0"/>
          </a:p>
        </p:txBody>
      </p:sp>
    </p:spTree>
    <p:extLst>
      <p:ext uri="{BB962C8B-B14F-4D97-AF65-F5344CB8AC3E}">
        <p14:creationId xmlns:p14="http://schemas.microsoft.com/office/powerpoint/2010/main" val="15625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4292464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Benutzerdefiniertes Layout">
    <p:spTree>
      <p:nvGrpSpPr>
        <p:cNvPr id="1" name=""/>
        <p:cNvGrpSpPr/>
        <p:nvPr/>
      </p:nvGrpSpPr>
      <p:grpSpPr>
        <a:xfrm>
          <a:off x="0" y="0"/>
          <a:ext cx="0" cy="0"/>
          <a:chOff x="0" y="0"/>
          <a:chExt cx="0" cy="0"/>
        </a:xfrm>
      </p:grpSpPr>
      <p:sp>
        <p:nvSpPr>
          <p:cNvPr id="2" name="Datumsplatzhalter 3"/>
          <p:cNvSpPr txBox="1">
            <a:spLocks/>
          </p:cNvSpPr>
          <p:nvPr userDrawn="1"/>
        </p:nvSpPr>
        <p:spPr>
          <a:xfrm>
            <a:off x="5581650" y="6324600"/>
            <a:ext cx="3354388" cy="504825"/>
          </a:xfrm>
          <a:prstGeom prst="rect">
            <a:avLst/>
          </a:prstGeom>
        </p:spPr>
        <p:txBody>
          <a:bodyPr lIns="0" tIns="0" rIns="0" bIns="0" anchor="ctr"/>
          <a:lstStyle>
            <a:lvl1pPr>
              <a:defRPr sz="1000">
                <a:solidFill>
                  <a:schemeClr val="bg1"/>
                </a:solidFill>
                <a:latin typeface="Arial"/>
                <a:cs typeface="Arial"/>
              </a:defRPr>
            </a:lvl1pPr>
          </a:lstStyle>
          <a:p>
            <a:pPr algn="ctr" fontAlgn="auto">
              <a:spcBef>
                <a:spcPts val="0"/>
              </a:spcBef>
              <a:spcAft>
                <a:spcPts val="0"/>
              </a:spcAft>
              <a:defRPr/>
            </a:pPr>
            <a:r>
              <a:rPr lang="de-DE" b="1" dirty="0">
                <a:latin typeface="Arial" charset="0"/>
              </a:rPr>
              <a:t>Axel Schlitt, Rehabilitation,</a:t>
            </a:r>
          </a:p>
          <a:p>
            <a:pPr algn="ctr" fontAlgn="auto">
              <a:spcBef>
                <a:spcPts val="0"/>
              </a:spcBef>
              <a:spcAft>
                <a:spcPts val="0"/>
              </a:spcAft>
              <a:defRPr/>
            </a:pPr>
            <a:r>
              <a:rPr lang="de-DE" b="1" dirty="0" err="1">
                <a:latin typeface="Arial" charset="0"/>
              </a:rPr>
              <a:t>Masterclass</a:t>
            </a:r>
            <a:r>
              <a:rPr lang="de-DE" b="1" dirty="0">
                <a:latin typeface="Arial" charset="0"/>
              </a:rPr>
              <a:t> Herzinsuffizienz 2021</a:t>
            </a:r>
          </a:p>
        </p:txBody>
      </p:sp>
      <p:sp>
        <p:nvSpPr>
          <p:cNvPr id="3" name="Datumsplatzhalter 3"/>
          <p:cNvSpPr txBox="1">
            <a:spLocks/>
          </p:cNvSpPr>
          <p:nvPr userDrawn="1"/>
        </p:nvSpPr>
        <p:spPr>
          <a:xfrm>
            <a:off x="1003300" y="6523038"/>
            <a:ext cx="1676400" cy="336550"/>
          </a:xfrm>
          <a:prstGeom prst="rect">
            <a:avLst/>
          </a:prstGeom>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F09F9D-A24F-40A1-B436-B7698370758F}" type="slidenum">
              <a:rPr lang="de-DE" altLang="de-DE" sz="1000">
                <a:solidFill>
                  <a:schemeClr val="bg1"/>
                </a:solidFill>
                <a:cs typeface="Arial" panose="020B0604020202020204" pitchFamily="34" charset="0"/>
              </a:rPr>
              <a:pPr eaLnBrk="1" hangingPunct="1"/>
              <a:t>‹Nr.›</a:t>
            </a:fld>
            <a:endParaRPr lang="de-DE" altLang="de-DE" sz="1000">
              <a:solidFill>
                <a:schemeClr val="bg1"/>
              </a:solidFill>
              <a:cs typeface="Arial" panose="020B0604020202020204" pitchFamily="34" charset="0"/>
            </a:endParaRPr>
          </a:p>
        </p:txBody>
      </p:sp>
    </p:spTree>
    <p:extLst>
      <p:ext uri="{BB962C8B-B14F-4D97-AF65-F5344CB8AC3E}">
        <p14:creationId xmlns:p14="http://schemas.microsoft.com/office/powerpoint/2010/main" val="3593746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2018987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CK_Fließtext">
    <p:spTree>
      <p:nvGrpSpPr>
        <p:cNvPr id="1" name=""/>
        <p:cNvGrpSpPr/>
        <p:nvPr/>
      </p:nvGrpSpPr>
      <p:grpSpPr>
        <a:xfrm>
          <a:off x="0" y="0"/>
          <a:ext cx="0" cy="0"/>
          <a:chOff x="0" y="0"/>
          <a:chExt cx="0" cy="0"/>
        </a:xfrm>
      </p:grpSpPr>
      <p:sp>
        <p:nvSpPr>
          <p:cNvPr id="20" name="Inhaltsplatzhalter 19"/>
          <p:cNvSpPr>
            <a:spLocks noGrp="1"/>
          </p:cNvSpPr>
          <p:nvPr>
            <p:ph sz="quarter" idx="10"/>
          </p:nvPr>
        </p:nvSpPr>
        <p:spPr>
          <a:xfrm>
            <a:off x="685272" y="2396067"/>
            <a:ext cx="7687733" cy="4021666"/>
          </a:xfrm>
          <a:prstGeom prst="rect">
            <a:avLst/>
          </a:prstGeom>
        </p:spPr>
        <p:txBody>
          <a:bodyPr vert="horz" lIns="0" tIns="0" rIns="0" bIns="0"/>
          <a:lstStyle>
            <a:lvl1pPr indent="0">
              <a:buNone/>
              <a:defRPr/>
            </a:lvl1pPr>
          </a:lstStyle>
          <a:p>
            <a:pPr lvl="0"/>
            <a:r>
              <a:rPr lang="de-DE" dirty="0"/>
              <a:t>Textmasterformate durch Klicken bearbeiten</a:t>
            </a:r>
          </a:p>
        </p:txBody>
      </p:sp>
      <p:sp>
        <p:nvSpPr>
          <p:cNvPr id="23" name="Inhaltsplatzhalter 22"/>
          <p:cNvSpPr>
            <a:spLocks noGrp="1"/>
          </p:cNvSpPr>
          <p:nvPr>
            <p:ph sz="quarter" idx="11"/>
          </p:nvPr>
        </p:nvSpPr>
        <p:spPr>
          <a:xfrm>
            <a:off x="685271" y="1566863"/>
            <a:ext cx="7687733" cy="498475"/>
          </a:xfrm>
          <a:prstGeom prst="rect">
            <a:avLst/>
          </a:prstGeom>
        </p:spPr>
        <p:txBody>
          <a:bodyPr vert="horz" lIns="0" tIns="0" rIns="0" bIns="0"/>
          <a:lstStyle>
            <a:lvl1pPr indent="0">
              <a:buFontTx/>
              <a:buNone/>
              <a:defRPr sz="2000" cap="all">
                <a:solidFill>
                  <a:srgbClr val="4EA92E"/>
                </a:solidFill>
              </a:defRPr>
            </a:lvl1pPr>
          </a:lstStyle>
          <a:p>
            <a:pPr lvl="0"/>
            <a:r>
              <a:rPr lang="de-DE" dirty="0"/>
              <a:t>Textmasterformate durch Klicken bearbeiten</a:t>
            </a:r>
          </a:p>
        </p:txBody>
      </p:sp>
    </p:spTree>
    <p:extLst>
      <p:ext uri="{BB962C8B-B14F-4D97-AF65-F5344CB8AC3E}">
        <p14:creationId xmlns:p14="http://schemas.microsoft.com/office/powerpoint/2010/main" val="3876372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7" name="Inhaltsplatzhalter 6"/>
          <p:cNvSpPr>
            <a:spLocks noGrp="1"/>
          </p:cNvSpPr>
          <p:nvPr>
            <p:ph sz="quarter" idx="11"/>
          </p:nvPr>
        </p:nvSpPr>
        <p:spPr>
          <a:xfrm>
            <a:off x="693737" y="2396067"/>
            <a:ext cx="8111596" cy="3750733"/>
          </a:xfrm>
          <a:prstGeom prst="rect">
            <a:avLst/>
          </a:prstGeom>
        </p:spPr>
        <p:txBody>
          <a:bodyPr lIns="0" tIns="0" rIns="0" bIns="0" anchor="t" anchorCtr="0"/>
          <a:lstStyle>
            <a:lvl1pPr marL="180000">
              <a:spcBef>
                <a:spcPts val="0"/>
              </a:spcBef>
              <a:defRPr/>
            </a:lvl1pPr>
            <a:lvl4pPr marL="720000" indent="-18000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2"/>
          <p:cNvSpPr>
            <a:spLocks noGrp="1"/>
          </p:cNvSpPr>
          <p:nvPr>
            <p:ph sz="quarter" idx="12"/>
          </p:nvPr>
        </p:nvSpPr>
        <p:spPr>
          <a:xfrm>
            <a:off x="685271" y="1566863"/>
            <a:ext cx="8120061" cy="498475"/>
          </a:xfrm>
          <a:prstGeom prst="rect">
            <a:avLst/>
          </a:prstGeom>
        </p:spPr>
        <p:txBody>
          <a:bodyPr vert="horz" lIns="0" tIns="0" rIns="0" bIns="0"/>
          <a:lstStyle>
            <a:lvl1pPr indent="0">
              <a:buFontTx/>
              <a:buNone/>
              <a:defRPr sz="2000" cap="all">
                <a:solidFill>
                  <a:srgbClr val="4EA92E"/>
                </a:solidFill>
              </a:defRPr>
            </a:lvl1pPr>
          </a:lstStyle>
          <a:p>
            <a:pPr lvl="0"/>
            <a:r>
              <a:rPr lang="de-DE" dirty="0"/>
              <a:t>Textmasterformate durch Klicken bearbeiten</a:t>
            </a:r>
          </a:p>
        </p:txBody>
      </p:sp>
    </p:spTree>
    <p:extLst>
      <p:ext uri="{BB962C8B-B14F-4D97-AF65-F5344CB8AC3E}">
        <p14:creationId xmlns:p14="http://schemas.microsoft.com/office/powerpoint/2010/main" val="58318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4B82628-8C6F-4196-97FC-D3E90823E45E}" type="slidenum">
              <a:rPr lang="de-DE" altLang="de-DE"/>
              <a:pPr/>
              <a:t>‹Nr.›</a:t>
            </a:fld>
            <a:endParaRPr lang="de-DE" altLang="de-DE"/>
          </a:p>
        </p:txBody>
      </p:sp>
    </p:spTree>
    <p:extLst>
      <p:ext uri="{BB962C8B-B14F-4D97-AF65-F5344CB8AC3E}">
        <p14:creationId xmlns:p14="http://schemas.microsoft.com/office/powerpoint/2010/main" val="4059650163"/>
      </p:ext>
    </p:extLst>
  </p:cSld>
  <p:clrMapOvr>
    <a:masterClrMapping/>
  </p:clrMapOvr>
  <p:transition>
    <p:cut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97150" y="231775"/>
            <a:ext cx="6321425" cy="812800"/>
          </a:xfrm>
          <a:prstGeom prst="rect">
            <a:avLst/>
          </a:prstGeom>
        </p:spPr>
        <p:txBody>
          <a:bodyPr/>
          <a:lstStyle/>
          <a:p>
            <a:r>
              <a:rPr lang="de-DE"/>
              <a:t>Titelmasterformat durch Klicken bearbeiten</a:t>
            </a:r>
            <a:endParaRPr lang="en-US"/>
          </a:p>
        </p:txBody>
      </p:sp>
      <p:sp>
        <p:nvSpPr>
          <p:cNvPr id="3" name="Espace réservé du contenu 2"/>
          <p:cNvSpPr>
            <a:spLocks noGrp="1"/>
          </p:cNvSpPr>
          <p:nvPr>
            <p:ph idx="1"/>
          </p:nvPr>
        </p:nvSpPr>
        <p:spPr>
          <a:xfrm>
            <a:off x="539750" y="1981200"/>
            <a:ext cx="7440613" cy="22272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4065093377"/>
      </p:ext>
    </p:extLst>
  </p:cSld>
  <p:clrMapOvr>
    <a:masterClrMapping/>
  </p:clrMapOvr>
  <p:transition spd="med">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111125" y="0"/>
            <a:ext cx="9032875" cy="765175"/>
          </a:xfrm>
          <a:prstGeom prst="rect">
            <a:avLst/>
          </a:prstGeom>
          <a:solidFill>
            <a:srgbClr val="FF9900"/>
          </a:solidFill>
          <a:ln w="9525">
            <a:noFill/>
            <a:miter lim="800000"/>
            <a:headEnd/>
            <a:tailEnd/>
          </a:ln>
        </p:spPr>
        <p:txBody>
          <a:bodyPr wrap="none" anchor="ctr"/>
          <a:lstStyle/>
          <a:p>
            <a:pPr>
              <a:defRPr/>
            </a:pPr>
            <a:endParaRPr lang="de-DE"/>
          </a:p>
        </p:txBody>
      </p:sp>
      <p:pic>
        <p:nvPicPr>
          <p:cNvPr id="6" name="Picture 3" descr="Bild 17.png                                                    0002D9FCAnne HD                        87E7CCD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5200" y="6038850"/>
            <a:ext cx="16764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userDrawn="1"/>
        </p:nvSpPr>
        <p:spPr bwMode="auto">
          <a:xfrm>
            <a:off x="0" y="0"/>
            <a:ext cx="76200" cy="5867400"/>
          </a:xfrm>
          <a:prstGeom prst="rect">
            <a:avLst/>
          </a:prstGeom>
          <a:solidFill>
            <a:srgbClr val="800000"/>
          </a:solidFill>
          <a:ln w="9525">
            <a:noFill/>
            <a:miter lim="800000"/>
            <a:headEnd/>
            <a:tailEnd/>
          </a:ln>
        </p:spPr>
        <p:txBody>
          <a:bodyPr wrap="none" anchor="ctr"/>
          <a:lstStyle/>
          <a:p>
            <a:pPr>
              <a:defRPr/>
            </a:pPr>
            <a:endParaRPr lang="de-DE"/>
          </a:p>
        </p:txBody>
      </p:sp>
      <p:sp>
        <p:nvSpPr>
          <p:cNvPr id="8" name="Rectangle 12"/>
          <p:cNvSpPr>
            <a:spLocks noChangeArrowheads="1"/>
          </p:cNvSpPr>
          <p:nvPr userDrawn="1"/>
        </p:nvSpPr>
        <p:spPr bwMode="auto">
          <a:xfrm>
            <a:off x="111125" y="5715000"/>
            <a:ext cx="9032875" cy="152400"/>
          </a:xfrm>
          <a:prstGeom prst="rect">
            <a:avLst/>
          </a:prstGeom>
          <a:solidFill>
            <a:srgbClr val="FF9900"/>
          </a:solidFill>
          <a:ln w="9525">
            <a:noFill/>
            <a:miter lim="800000"/>
            <a:headEnd/>
            <a:tailEnd/>
          </a:ln>
        </p:spPr>
        <p:txBody>
          <a:bodyPr wrap="none" anchor="ctr"/>
          <a:lstStyle/>
          <a:p>
            <a:pPr>
              <a:defRPr/>
            </a:pPr>
            <a:endParaRPr lang="de-DE"/>
          </a:p>
        </p:txBody>
      </p:sp>
      <p:sp>
        <p:nvSpPr>
          <p:cNvPr id="3" name="Untertitel 2"/>
          <p:cNvSpPr>
            <a:spLocks noGrp="1"/>
          </p:cNvSpPr>
          <p:nvPr>
            <p:ph type="subTitle" idx="1"/>
          </p:nvPr>
        </p:nvSpPr>
        <p:spPr>
          <a:xfrm>
            <a:off x="403448" y="2276872"/>
            <a:ext cx="8561040" cy="3168352"/>
          </a:xfrm>
          <a:prstGeom prst="rect">
            <a:avLst/>
          </a:prstGeom>
        </p:spPr>
        <p:txBody>
          <a:bodyPr/>
          <a:lstStyle>
            <a:lvl1pPr marL="358775" indent="-358775" algn="l">
              <a:buFont typeface="Wingdings" pitchFamily="2" charset="2"/>
              <a:buChar char="§"/>
              <a:tabLst>
                <a:tab pos="358775" algn="l"/>
              </a:tab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DE" dirty="0"/>
          </a:p>
        </p:txBody>
      </p:sp>
      <p:sp>
        <p:nvSpPr>
          <p:cNvPr id="2" name="Titel 1"/>
          <p:cNvSpPr>
            <a:spLocks noGrp="1"/>
          </p:cNvSpPr>
          <p:nvPr>
            <p:ph type="ctrTitle"/>
          </p:nvPr>
        </p:nvSpPr>
        <p:spPr>
          <a:xfrm>
            <a:off x="251520" y="0"/>
            <a:ext cx="8892480" cy="764704"/>
          </a:xfrm>
          <a:prstGeom prst="rect">
            <a:avLst/>
          </a:prstGeom>
        </p:spPr>
        <p:txBody>
          <a:bodyPr/>
          <a:lstStyle>
            <a:lvl1pPr>
              <a:defRPr sz="3200" b="1">
                <a:solidFill>
                  <a:schemeClr val="bg1"/>
                </a:solidFill>
                <a:latin typeface="Arial" pitchFamily="34" charset="0"/>
                <a:cs typeface="Arial" pitchFamily="34" charset="0"/>
              </a:defRPr>
            </a:lvl1pPr>
          </a:lstStyle>
          <a:p>
            <a:r>
              <a:rPr lang="de-DE" dirty="0"/>
              <a:t>Titelmasterformat durch Klicken bearbeiten</a:t>
            </a:r>
          </a:p>
        </p:txBody>
      </p:sp>
      <p:sp>
        <p:nvSpPr>
          <p:cNvPr id="13" name="Textplatzhalter 12"/>
          <p:cNvSpPr>
            <a:spLocks noGrp="1"/>
          </p:cNvSpPr>
          <p:nvPr>
            <p:ph type="body" sz="quarter" idx="10"/>
          </p:nvPr>
        </p:nvSpPr>
        <p:spPr>
          <a:xfrm>
            <a:off x="323528" y="1196752"/>
            <a:ext cx="8568952" cy="719138"/>
          </a:xfrm>
          <a:prstGeom prst="rect">
            <a:avLst/>
          </a:prstGeom>
        </p:spPr>
        <p:txBody>
          <a:bodyPr/>
          <a:lstStyle>
            <a:lvl1pPr>
              <a:buNone/>
              <a:defRPr sz="24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stStyle>
          <a:p>
            <a:pPr lvl="0"/>
            <a:r>
              <a:rPr lang="de-DE" dirty="0"/>
              <a:t>Textmasterformate durch Klicken bearbeiten</a:t>
            </a:r>
          </a:p>
        </p:txBody>
      </p:sp>
    </p:spTree>
    <p:extLst>
      <p:ext uri="{BB962C8B-B14F-4D97-AF65-F5344CB8AC3E}">
        <p14:creationId xmlns:p14="http://schemas.microsoft.com/office/powerpoint/2010/main" val="318229744"/>
      </p:ext>
    </p:extLst>
  </p:cSld>
  <p:clrMapOvr>
    <a:masterClrMapping/>
  </p:clrMapOvr>
  <p:transition spd="slow">
    <p:check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179512" y="609600"/>
            <a:ext cx="7772400" cy="659160"/>
          </a:xfrm>
          <a:prstGeom prst="rect">
            <a:avLst/>
          </a:prstGeom>
        </p:spPr>
        <p:txBody>
          <a:bodyPr/>
          <a:lstStyle/>
          <a:p>
            <a:r>
              <a:rPr lang="de-DE"/>
              <a:t>Titelmasterformat durch Klicken bearbeiten</a:t>
            </a:r>
          </a:p>
        </p:txBody>
      </p:sp>
      <p:sp>
        <p:nvSpPr>
          <p:cNvPr id="3" name="Fußzeilenplatzhalter 4"/>
          <p:cNvSpPr>
            <a:spLocks noGrp="1"/>
          </p:cNvSpPr>
          <p:nvPr>
            <p:ph type="ftr" sz="quarter" idx="10"/>
          </p:nvPr>
        </p:nvSpPr>
        <p:spPr>
          <a:xfrm>
            <a:off x="571500" y="6356350"/>
            <a:ext cx="6715125" cy="365125"/>
          </a:xfrm>
          <a:prstGeom prst="rect">
            <a:avLst/>
          </a:prstGeom>
        </p:spPr>
        <p:txBody>
          <a:bodyPr/>
          <a:lstStyle>
            <a:lvl1pPr>
              <a:defRPr sz="1200">
                <a:latin typeface="+mj-lt"/>
              </a:defRPr>
            </a:lvl1pPr>
          </a:lstStyle>
          <a:p>
            <a:pPr>
              <a:defRPr/>
            </a:pPr>
            <a:r>
              <a:rPr lang="de-DE"/>
              <a:t>H. Ebelt     ICU-Refresher-Kurs 2011     Hämorrhagischer Schock</a:t>
            </a:r>
            <a:endParaRPr lang="de-DE" dirty="0"/>
          </a:p>
        </p:txBody>
      </p:sp>
    </p:spTree>
    <p:extLst>
      <p:ext uri="{BB962C8B-B14F-4D97-AF65-F5344CB8AC3E}">
        <p14:creationId xmlns:p14="http://schemas.microsoft.com/office/powerpoint/2010/main" val="172991731"/>
      </p:ext>
    </p:extLst>
  </p:cSld>
  <p:clrMapOvr>
    <a:masterClrMapping/>
  </p:clrMapOvr>
  <p:transition spd="slow">
    <p:check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38588"/>
            <a:ext cx="4038600" cy="218757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Datumsplatzhalter 5"/>
          <p:cNvSpPr>
            <a:spLocks noGrp="1"/>
          </p:cNvSpPr>
          <p:nvPr>
            <p:ph type="dt" sz="half" idx="10"/>
          </p:nvPr>
        </p:nvSpPr>
        <p:spPr>
          <a:xfrm>
            <a:off x="457200" y="6251575"/>
            <a:ext cx="2133600" cy="476250"/>
          </a:xfrm>
          <a:prstGeom prst="rect">
            <a:avLst/>
          </a:prstGeom>
        </p:spPr>
        <p:txBody>
          <a:bodyPr/>
          <a:lstStyle>
            <a:lvl1pPr>
              <a:defRPr/>
            </a:lvl1pPr>
          </a:lstStyle>
          <a:p>
            <a:pPr>
              <a:defRPr/>
            </a:pPr>
            <a:endParaRPr lang="de-DE"/>
          </a:p>
        </p:txBody>
      </p:sp>
      <p:sp>
        <p:nvSpPr>
          <p:cNvPr id="7" name="Foliennummernplatzhalter 6"/>
          <p:cNvSpPr>
            <a:spLocks noGrp="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309B71B-9141-4D23-911C-E7DEBA368B41}" type="slidenum">
              <a:rPr lang="de-DE" altLang="de-DE"/>
              <a:pPr/>
              <a:t>‹Nr.›</a:t>
            </a:fld>
            <a:endParaRPr lang="de-DE" altLang="de-DE"/>
          </a:p>
        </p:txBody>
      </p:sp>
      <p:sp>
        <p:nvSpPr>
          <p:cNvPr id="8" name="Fußzeilenplatzhalter 7"/>
          <p:cNvSpPr>
            <a:spLocks noGrp="1"/>
          </p:cNvSpPr>
          <p:nvPr>
            <p:ph type="ftr" sz="quarter" idx="12"/>
          </p:nvPr>
        </p:nvSpPr>
        <p:spPr>
          <a:xfrm>
            <a:off x="3124200" y="6248400"/>
            <a:ext cx="2895600" cy="476250"/>
          </a:xfrm>
          <a:prstGeom prst="rect">
            <a:avLst/>
          </a:prstGeom>
        </p:spPr>
        <p:txBody>
          <a:bodyPr/>
          <a:lstStyle>
            <a:lvl1pPr>
              <a:defRPr/>
            </a:lvl1pPr>
          </a:lstStyle>
          <a:p>
            <a:pPr>
              <a:defRPr/>
            </a:pPr>
            <a:endParaRPr lang="de-DE"/>
          </a:p>
        </p:txBody>
      </p:sp>
    </p:spTree>
    <p:extLst>
      <p:ext uri="{BB962C8B-B14F-4D97-AF65-F5344CB8AC3E}">
        <p14:creationId xmlns:p14="http://schemas.microsoft.com/office/powerpoint/2010/main" val="1614516159"/>
      </p:ext>
    </p:extLst>
  </p:cSld>
  <p:clrMapOvr>
    <a:masterClrMapping/>
  </p:clrMapOvr>
  <p:transition spd="slow">
    <p:check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Tx">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723901" y="1066800"/>
            <a:ext cx="7696200" cy="533400"/>
          </a:xfrm>
          <a:prstGeom prst="rect">
            <a:avLst/>
          </a:prstGeom>
        </p:spPr>
        <p:txBody>
          <a:bodyPr/>
          <a:lstStyle/>
          <a:p>
            <a:r>
              <a:rPr lang="de-DE"/>
              <a:t>Mastertitelformat bearbeiten</a:t>
            </a:r>
          </a:p>
        </p:txBody>
      </p:sp>
      <p:sp>
        <p:nvSpPr>
          <p:cNvPr id="3" name="Inhaltsplatzhalter 2"/>
          <p:cNvSpPr>
            <a:spLocks noGrp="1"/>
          </p:cNvSpPr>
          <p:nvPr>
            <p:ph sz="quarter" idx="1"/>
          </p:nvPr>
        </p:nvSpPr>
        <p:spPr>
          <a:xfrm>
            <a:off x="685800" y="1752600"/>
            <a:ext cx="3810000" cy="19431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685800" y="3848100"/>
            <a:ext cx="3810000" cy="19431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half" idx="3"/>
          </p:nvPr>
        </p:nvSpPr>
        <p:spPr>
          <a:xfrm>
            <a:off x="4648200" y="1752600"/>
            <a:ext cx="3810000" cy="40386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04013214"/>
      </p:ext>
    </p:extLst>
  </p:cSld>
  <p:clrMapOvr>
    <a:masterClrMapping/>
  </p:clrMapOvr>
  <p:transition spd="slow">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CK_Fließtext">
    <p:spTree>
      <p:nvGrpSpPr>
        <p:cNvPr id="1" name=""/>
        <p:cNvGrpSpPr/>
        <p:nvPr/>
      </p:nvGrpSpPr>
      <p:grpSpPr>
        <a:xfrm>
          <a:off x="0" y="0"/>
          <a:ext cx="0" cy="0"/>
          <a:chOff x="0" y="0"/>
          <a:chExt cx="0" cy="0"/>
        </a:xfrm>
      </p:grpSpPr>
      <p:sp>
        <p:nvSpPr>
          <p:cNvPr id="20" name="Inhaltsplatzhalter 19"/>
          <p:cNvSpPr>
            <a:spLocks noGrp="1"/>
          </p:cNvSpPr>
          <p:nvPr>
            <p:ph sz="quarter" idx="10"/>
          </p:nvPr>
        </p:nvSpPr>
        <p:spPr>
          <a:xfrm>
            <a:off x="685272" y="2396067"/>
            <a:ext cx="7687733" cy="4021666"/>
          </a:xfrm>
          <a:prstGeom prst="rect">
            <a:avLst/>
          </a:prstGeom>
        </p:spPr>
        <p:txBody>
          <a:bodyPr vert="horz" lIns="0" tIns="0" rIns="0" bIns="0"/>
          <a:lstStyle>
            <a:lvl1pPr indent="0">
              <a:buNone/>
              <a:defRPr/>
            </a:lvl1pPr>
          </a:lstStyle>
          <a:p>
            <a:pPr lvl="0"/>
            <a:r>
              <a:rPr lang="de-DE" dirty="0"/>
              <a:t>Textmasterformate durch Klicken bearbeiten</a:t>
            </a:r>
          </a:p>
        </p:txBody>
      </p:sp>
      <p:sp>
        <p:nvSpPr>
          <p:cNvPr id="23" name="Inhaltsplatzhalter 22"/>
          <p:cNvSpPr>
            <a:spLocks noGrp="1"/>
          </p:cNvSpPr>
          <p:nvPr>
            <p:ph sz="quarter" idx="11"/>
          </p:nvPr>
        </p:nvSpPr>
        <p:spPr>
          <a:xfrm>
            <a:off x="685271" y="1566863"/>
            <a:ext cx="7687733" cy="498475"/>
          </a:xfrm>
          <a:prstGeom prst="rect">
            <a:avLst/>
          </a:prstGeom>
        </p:spPr>
        <p:txBody>
          <a:bodyPr vert="horz" lIns="0" tIns="0" rIns="0" bIns="0"/>
          <a:lstStyle>
            <a:lvl1pPr indent="0">
              <a:buFontTx/>
              <a:buNone/>
              <a:defRPr sz="2000" cap="all">
                <a:solidFill>
                  <a:srgbClr val="4EA92E"/>
                </a:solidFill>
              </a:defRPr>
            </a:lvl1pPr>
          </a:lstStyle>
          <a:p>
            <a:pPr lvl="0"/>
            <a:r>
              <a:rPr lang="de-DE" dirty="0"/>
              <a:t>Textmasterformate durch Klicken bearbeiten</a:t>
            </a:r>
          </a:p>
        </p:txBody>
      </p:sp>
    </p:spTree>
    <p:extLst>
      <p:ext uri="{BB962C8B-B14F-4D97-AF65-F5344CB8AC3E}">
        <p14:creationId xmlns:p14="http://schemas.microsoft.com/office/powerpoint/2010/main" val="3126260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a:defRPr/>
            </a:lvl1pPr>
          </a:lstStyle>
          <a:p>
            <a:pPr>
              <a:defRPr/>
            </a:pPr>
            <a:endParaRPr lang="de-DE"/>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4AB2B45A-4D14-4E55-BD09-0BF15D6E2478}" type="slidenum">
              <a:rPr lang="de-DE" altLang="de-DE"/>
              <a:pPr/>
              <a:t>‹Nr.›</a:t>
            </a:fld>
            <a:endParaRPr lang="de-DE" altLang="de-DE"/>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a:defRPr/>
            </a:lvl1pPr>
          </a:lstStyle>
          <a:p>
            <a:pPr>
              <a:defRPr/>
            </a:pPr>
            <a:endParaRPr lang="de-DE"/>
          </a:p>
        </p:txBody>
      </p:sp>
    </p:spTree>
    <p:extLst>
      <p:ext uri="{BB962C8B-B14F-4D97-AF65-F5344CB8AC3E}">
        <p14:creationId xmlns:p14="http://schemas.microsoft.com/office/powerpoint/2010/main" val="2681923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p:txBody>
          <a:bodyPr/>
          <a:lstStyle/>
          <a:p>
            <a:r>
              <a:rPr lang="de-DE"/>
              <a:t>Titelmasterformat durch Klicken bearbeiten</a:t>
            </a:r>
            <a:endParaRPr lang="de-DE" dirty="0"/>
          </a:p>
        </p:txBody>
      </p:sp>
    </p:spTree>
    <p:extLst>
      <p:ext uri="{BB962C8B-B14F-4D97-AF65-F5344CB8AC3E}">
        <p14:creationId xmlns:p14="http://schemas.microsoft.com/office/powerpoint/2010/main" val="1331663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el and Content">
    <p:spTree>
      <p:nvGrpSpPr>
        <p:cNvPr id="1" name=""/>
        <p:cNvGrpSpPr/>
        <p:nvPr/>
      </p:nvGrpSpPr>
      <p:grpSpPr>
        <a:xfrm>
          <a:off x="0" y="0"/>
          <a:ext cx="0" cy="0"/>
          <a:chOff x="0" y="0"/>
          <a:chExt cx="0" cy="0"/>
        </a:xfrm>
      </p:grpSpPr>
      <p:sp>
        <p:nvSpPr>
          <p:cNvPr id="10" name="Textplatzhalter 9" descr="Subtitle" title="Subtitle"/>
          <p:cNvSpPr>
            <a:spLocks noGrp="1"/>
          </p:cNvSpPr>
          <p:nvPr>
            <p:ph type="body" sz="quarter" idx="10" hasCustomPrompt="1"/>
          </p:nvPr>
        </p:nvSpPr>
        <p:spPr>
          <a:xfrm>
            <a:off x="640080" y="982779"/>
            <a:ext cx="7863840" cy="387234"/>
          </a:xfrm>
          <a:prstGeom prst="rect">
            <a:avLst/>
          </a:prstGeom>
        </p:spPr>
        <p:txBody>
          <a:bodyPr anchor="t" anchorCtr="0">
            <a:noAutofit/>
          </a:bodyPr>
          <a:lstStyle>
            <a:lvl1pPr marL="0" indent="0">
              <a:lnSpc>
                <a:spcPts val="2200"/>
              </a:lnSpc>
              <a:spcAft>
                <a:spcPts val="0"/>
              </a:spcAft>
              <a:buNone/>
              <a:defRPr sz="2000" b="0" i="0">
                <a:solidFill>
                  <a:schemeClr val="accent2"/>
                </a:solidFill>
              </a:defRPr>
            </a:lvl1pPr>
          </a:lstStyle>
          <a:p>
            <a:pPr lvl="0"/>
            <a:r>
              <a:rPr lang="en-US" noProof="0" dirty="0"/>
              <a:t>Subtitle goes here in Arial Regular 20/22pts sentence case</a:t>
            </a:r>
          </a:p>
        </p:txBody>
      </p:sp>
      <p:sp>
        <p:nvSpPr>
          <p:cNvPr id="3" name="Title 2"/>
          <p:cNvSpPr>
            <a:spLocks noGrp="1"/>
          </p:cNvSpPr>
          <p:nvPr>
            <p:ph type="title" hasCustomPrompt="1"/>
          </p:nvPr>
        </p:nvSpPr>
        <p:spPr/>
        <p:txBody>
          <a:bodyPr/>
          <a:lstStyle/>
          <a:p>
            <a:r>
              <a:rPr lang="en-US" dirty="0"/>
              <a:t>Slide title goes here in Arial Bold sentence case 24/26pts </a:t>
            </a:r>
            <a:r>
              <a:rPr lang="en-US" dirty="0" err="1"/>
              <a:t>lorem</a:t>
            </a:r>
            <a:r>
              <a:rPr lang="en-US" dirty="0"/>
              <a:t> </a:t>
            </a:r>
            <a:r>
              <a:rPr lang="en-US" dirty="0" err="1"/>
              <a:t>ipsum</a:t>
            </a:r>
            <a:r>
              <a:rPr lang="en-US" dirty="0"/>
              <a:t> dolor</a:t>
            </a:r>
          </a:p>
        </p:txBody>
      </p:sp>
      <p:sp>
        <p:nvSpPr>
          <p:cNvPr id="11" name="Content Placeholder 10"/>
          <p:cNvSpPr>
            <a:spLocks noGrp="1"/>
          </p:cNvSpPr>
          <p:nvPr>
            <p:ph sz="quarter" idx="13" hasCustomPrompt="1"/>
          </p:nvPr>
        </p:nvSpPr>
        <p:spPr>
          <a:xfrm>
            <a:off x="640080" y="1755648"/>
            <a:ext cx="7863840" cy="4409958"/>
          </a:xfrm>
        </p:spPr>
        <p:txBody>
          <a:bodyPr/>
          <a:lstStyle/>
          <a:p>
            <a:pPr lvl="0"/>
            <a:r>
              <a:rPr lang="en-US" dirty="0"/>
              <a:t>Bulleted list first level Arial Regular 18pts</a:t>
            </a:r>
          </a:p>
          <a:p>
            <a:pPr lvl="1"/>
            <a:r>
              <a:rPr lang="en-US" dirty="0"/>
              <a:t>Bulleted list second level Arial Regular 16pts</a:t>
            </a:r>
          </a:p>
          <a:p>
            <a:pPr lvl="2"/>
            <a:r>
              <a:rPr lang="en-US" dirty="0"/>
              <a:t>Bulleted list third level Arial Regular 14pts</a:t>
            </a:r>
          </a:p>
          <a:p>
            <a:pPr lvl="3"/>
            <a:r>
              <a:rPr lang="en-US" dirty="0"/>
              <a:t>Bulleted list fourth level Arial Regular 12pts</a:t>
            </a:r>
          </a:p>
          <a:p>
            <a:pPr lvl="4"/>
            <a:r>
              <a:rPr lang="en-US" dirty="0"/>
              <a:t>Bulleted list fifth level Arial Regular 10pts</a:t>
            </a:r>
          </a:p>
          <a:p>
            <a:pPr lvl="0"/>
            <a:r>
              <a:rPr lang="en-US" dirty="0"/>
              <a:t>Bulleted list first level Arial Regular 18pts</a:t>
            </a:r>
          </a:p>
          <a:p>
            <a:pPr lvl="1"/>
            <a:r>
              <a:rPr lang="en-US" dirty="0"/>
              <a:t>Bulleted list second level Arial Regular 16pts</a:t>
            </a:r>
          </a:p>
          <a:p>
            <a:pPr lvl="2"/>
            <a:r>
              <a:rPr lang="en-US" dirty="0"/>
              <a:t>Bulleted list third level Arial Regular 14pts</a:t>
            </a:r>
          </a:p>
          <a:p>
            <a:pPr lvl="3"/>
            <a:r>
              <a:rPr lang="en-US" dirty="0"/>
              <a:t>Bulleted list fourth level Arial Regular 12pts</a:t>
            </a:r>
          </a:p>
          <a:p>
            <a:pPr lvl="4"/>
            <a:r>
              <a:rPr lang="en-US" dirty="0"/>
              <a:t>Bulleted list fifth level Arial Regular 10pts</a:t>
            </a:r>
          </a:p>
        </p:txBody>
      </p:sp>
      <p:sp>
        <p:nvSpPr>
          <p:cNvPr id="6" name="Text Placeholder 5"/>
          <p:cNvSpPr>
            <a:spLocks noGrp="1"/>
          </p:cNvSpPr>
          <p:nvPr>
            <p:ph type="body" sz="quarter" idx="14" hasCustomPrompt="1"/>
          </p:nvPr>
        </p:nvSpPr>
        <p:spPr>
          <a:xfrm>
            <a:off x="640080" y="1439960"/>
            <a:ext cx="7863840" cy="315461"/>
          </a:xfrm>
        </p:spPr>
        <p:txBody>
          <a:bodyPr/>
          <a:lstStyle>
            <a:lvl1pPr marL="0" indent="0">
              <a:spcAft>
                <a:spcPts val="0"/>
              </a:spcAft>
              <a:buFontTx/>
              <a:buNone/>
              <a:defRPr b="1" cap="all"/>
            </a:lvl1pPr>
          </a:lstStyle>
          <a:p>
            <a:pPr lvl="0"/>
            <a:r>
              <a:rPr lang="en-US" dirty="0"/>
              <a:t>Subhead Goes here in Arial Bold 18pts ALL CAPS </a:t>
            </a:r>
          </a:p>
        </p:txBody>
      </p:sp>
      <p:sp>
        <p:nvSpPr>
          <p:cNvPr id="8" name="Footer Placeholder 4"/>
          <p:cNvSpPr>
            <a:spLocks noGrp="1"/>
          </p:cNvSpPr>
          <p:nvPr>
            <p:ph type="ftr" sz="quarter" idx="3"/>
          </p:nvPr>
        </p:nvSpPr>
        <p:spPr>
          <a:xfrm>
            <a:off x="687248" y="6403150"/>
            <a:ext cx="6494602" cy="250825"/>
          </a:xfrm>
          <a:prstGeom prst="rect">
            <a:avLst/>
          </a:prstGeom>
        </p:spPr>
        <p:txBody>
          <a:bodyPr/>
          <a:lstStyle>
            <a:lvl1pPr>
              <a:defRPr sz="900">
                <a:solidFill>
                  <a:schemeClr val="tx1"/>
                </a:solidFill>
              </a:defRPr>
            </a:lvl1pPr>
          </a:lstStyle>
          <a:p>
            <a:r>
              <a:rPr lang="en-US" dirty="0"/>
              <a:t>|</a:t>
            </a:r>
          </a:p>
        </p:txBody>
      </p:sp>
      <p:sp>
        <p:nvSpPr>
          <p:cNvPr id="9" name="Slide Number Placeholder 5"/>
          <p:cNvSpPr>
            <a:spLocks noGrp="1"/>
          </p:cNvSpPr>
          <p:nvPr>
            <p:ph type="sldNum" sz="quarter" idx="4"/>
          </p:nvPr>
        </p:nvSpPr>
        <p:spPr>
          <a:xfrm>
            <a:off x="538116" y="6403150"/>
            <a:ext cx="400035" cy="247031"/>
          </a:xfrm>
          <a:prstGeom prst="rect">
            <a:avLst/>
          </a:prstGeom>
        </p:spPr>
        <p:txBody>
          <a:bodyPr/>
          <a:lstStyle>
            <a:lvl1pPr>
              <a:defRPr sz="900">
                <a:solidFill>
                  <a:schemeClr val="tx1"/>
                </a:solidFill>
              </a:defRPr>
            </a:lvl1pPr>
          </a:lstStyle>
          <a:p>
            <a:fld id="{E66AA3EA-0569-43EF-BBA3-83FDB109D582}" type="slidenum">
              <a:rPr lang="en-US" smtClean="0"/>
              <a:pPr/>
              <a:t>‹Nr.›</a:t>
            </a:fld>
            <a:endParaRPr lang="en-US" dirty="0"/>
          </a:p>
        </p:txBody>
      </p:sp>
    </p:spTree>
    <p:extLst>
      <p:ext uri="{BB962C8B-B14F-4D97-AF65-F5344CB8AC3E}">
        <p14:creationId xmlns:p14="http://schemas.microsoft.com/office/powerpoint/2010/main" val="1908929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3B801-2B9A-4B4E-83C3-A1B23B7BA4F1}"/>
              </a:ext>
            </a:extLst>
          </p:cNvPr>
          <p:cNvSpPr>
            <a:spLocks noGrp="1"/>
          </p:cNvSpPr>
          <p:nvPr>
            <p:ph type="title"/>
          </p:nvPr>
        </p:nvSpPr>
        <p:spPr>
          <a:xfrm>
            <a:off x="2055559" y="284010"/>
            <a:ext cx="6782414" cy="1325563"/>
          </a:xfrm>
        </p:spPr>
        <p:txBody>
          <a:bodyPr/>
          <a:lstStyle/>
          <a:p>
            <a:r>
              <a:rPr lang="de-DE" dirty="0"/>
              <a:t>Mastertitelformat bearbeiten</a:t>
            </a:r>
          </a:p>
        </p:txBody>
      </p:sp>
      <p:sp>
        <p:nvSpPr>
          <p:cNvPr id="3" name="Datumsplatzhalter 2">
            <a:extLst>
              <a:ext uri="{FF2B5EF4-FFF2-40B4-BE49-F238E27FC236}">
                <a16:creationId xmlns:a16="http://schemas.microsoft.com/office/drawing/2014/main" id="{2F57C3AE-4657-4EC9-BDFA-E86235CC9498}"/>
              </a:ext>
            </a:extLst>
          </p:cNvPr>
          <p:cNvSpPr>
            <a:spLocks noGrp="1"/>
          </p:cNvSpPr>
          <p:nvPr>
            <p:ph type="dt" sz="half" idx="10"/>
          </p:nvPr>
        </p:nvSpPr>
        <p:spPr/>
        <p:txBody>
          <a:bodyPr/>
          <a:lstStyle/>
          <a:p>
            <a:fld id="{6BC44AB9-49C5-48FA-ACB5-8BAB8214072E}" type="datetimeFigureOut">
              <a:rPr lang="de-DE" smtClean="0">
                <a:solidFill>
                  <a:prstClr val="black">
                    <a:tint val="75000"/>
                  </a:prstClr>
                </a:solidFill>
              </a:rPr>
              <a:pPr/>
              <a:t>22.09.2021</a:t>
            </a:fld>
            <a:endParaRPr lang="de-DE">
              <a:solidFill>
                <a:prstClr val="black">
                  <a:tint val="75000"/>
                </a:prstClr>
              </a:solidFill>
            </a:endParaRPr>
          </a:p>
        </p:txBody>
      </p:sp>
      <p:sp>
        <p:nvSpPr>
          <p:cNvPr id="4" name="Fußzeilenplatzhalter 3">
            <a:extLst>
              <a:ext uri="{FF2B5EF4-FFF2-40B4-BE49-F238E27FC236}">
                <a16:creationId xmlns:a16="http://schemas.microsoft.com/office/drawing/2014/main" id="{A0C641A0-5836-49B3-9E06-9CFE887D0663}"/>
              </a:ext>
            </a:extLst>
          </p:cNvPr>
          <p:cNvSpPr>
            <a:spLocks noGrp="1"/>
          </p:cNvSpPr>
          <p:nvPr>
            <p:ph type="ftr" sz="quarter" idx="11"/>
          </p:nvPr>
        </p:nvSpPr>
        <p:spPr/>
        <p:txBody>
          <a:bodyPr/>
          <a:lstStyle/>
          <a:p>
            <a:r>
              <a:rPr lang="de-DE" dirty="0">
                <a:solidFill>
                  <a:prstClr val="black">
                    <a:tint val="75000"/>
                  </a:prstClr>
                </a:solidFill>
              </a:rPr>
              <a:t>Vortrag KHK</a:t>
            </a:r>
          </a:p>
        </p:txBody>
      </p:sp>
      <p:sp>
        <p:nvSpPr>
          <p:cNvPr id="5" name="Foliennummernplatzhalter 4">
            <a:extLst>
              <a:ext uri="{FF2B5EF4-FFF2-40B4-BE49-F238E27FC236}">
                <a16:creationId xmlns:a16="http://schemas.microsoft.com/office/drawing/2014/main" id="{B5B3EAB8-F9E1-465C-B636-B77680F226D9}"/>
              </a:ext>
            </a:extLst>
          </p:cNvPr>
          <p:cNvSpPr>
            <a:spLocks noGrp="1"/>
          </p:cNvSpPr>
          <p:nvPr>
            <p:ph type="sldNum" sz="quarter" idx="12"/>
          </p:nvPr>
        </p:nvSpPr>
        <p:spPr/>
        <p:txBody>
          <a:bodyPr/>
          <a:lstStyle/>
          <a:p>
            <a:fld id="{A2AD7061-887B-40C9-9CF7-6A34333C2995}" type="slidenum">
              <a:rPr lang="de-DE" smtClean="0">
                <a:solidFill>
                  <a:prstClr val="black">
                    <a:tint val="75000"/>
                  </a:prstClr>
                </a:solidFill>
              </a:rPr>
              <a:pPr/>
              <a:t>‹Nr.›</a:t>
            </a:fld>
            <a:endParaRPr lang="de-DE">
              <a:solidFill>
                <a:prstClr val="black">
                  <a:tint val="75000"/>
                </a:prstClr>
              </a:solidFill>
            </a:endParaRPr>
          </a:p>
        </p:txBody>
      </p:sp>
      <p:cxnSp>
        <p:nvCxnSpPr>
          <p:cNvPr id="7" name="Gerader Verbinder 6">
            <a:extLst>
              <a:ext uri="{FF2B5EF4-FFF2-40B4-BE49-F238E27FC236}">
                <a16:creationId xmlns:a16="http://schemas.microsoft.com/office/drawing/2014/main" id="{27A67E63-4199-4789-BDB3-B1CAAF14703D}"/>
              </a:ext>
            </a:extLst>
          </p:cNvPr>
          <p:cNvCxnSpPr>
            <a:cxnSpLocks/>
          </p:cNvCxnSpPr>
          <p:nvPr userDrawn="1"/>
        </p:nvCxnSpPr>
        <p:spPr>
          <a:xfrm>
            <a:off x="271004" y="6294098"/>
            <a:ext cx="8872999"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D54FB893-5759-4276-AB97-FA3A05AFE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506" y="135122"/>
            <a:ext cx="1361405" cy="1593840"/>
          </a:xfrm>
          <a:prstGeom prst="rect">
            <a:avLst/>
          </a:prstGeom>
        </p:spPr>
      </p:pic>
      <p:cxnSp>
        <p:nvCxnSpPr>
          <p:cNvPr id="11" name="Gerader Verbinder 10">
            <a:extLst>
              <a:ext uri="{FF2B5EF4-FFF2-40B4-BE49-F238E27FC236}">
                <a16:creationId xmlns:a16="http://schemas.microsoft.com/office/drawing/2014/main" id="{AB25969F-D5E8-4795-B9F8-A86B0757484C}"/>
              </a:ext>
            </a:extLst>
          </p:cNvPr>
          <p:cNvCxnSpPr>
            <a:cxnSpLocks/>
          </p:cNvCxnSpPr>
          <p:nvPr userDrawn="1"/>
        </p:nvCxnSpPr>
        <p:spPr>
          <a:xfrm>
            <a:off x="271004" y="1728962"/>
            <a:ext cx="887299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000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305999"/>
            <a:ext cx="8318530" cy="659980"/>
          </a:xfrm>
          <a:prstGeom prst="rect">
            <a:avLst/>
          </a:prstGeom>
        </p:spPr>
        <p:txBody>
          <a:bodyPr lIns="93021" tIns="128192" rIns="93021" bIns="46521" anchor="t" anchorCtr="0"/>
          <a:lstStyle>
            <a:lvl1pPr>
              <a:lnSpc>
                <a:spcPct val="75000"/>
              </a:lnSpc>
              <a:defRPr>
                <a:solidFill>
                  <a:schemeClr val="accent4"/>
                </a:solidFill>
              </a:defRPr>
            </a:lvl1pPr>
          </a:lstStyle>
          <a:p>
            <a:r>
              <a:rPr lang="en-US" noProof="0" dirty="0"/>
              <a:t>Title</a:t>
            </a:r>
          </a:p>
        </p:txBody>
      </p:sp>
      <p:sp>
        <p:nvSpPr>
          <p:cNvPr id="9" name="Content Placeholder 2"/>
          <p:cNvSpPr>
            <a:spLocks noGrp="1"/>
          </p:cNvSpPr>
          <p:nvPr>
            <p:ph idx="1" hasCustomPrompt="1"/>
          </p:nvPr>
        </p:nvSpPr>
        <p:spPr>
          <a:xfrm>
            <a:off x="523876" y="1346201"/>
            <a:ext cx="8334405" cy="49403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35965000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4_Benutzerdefiniertes Layout">
    <p:spTree>
      <p:nvGrpSpPr>
        <p:cNvPr id="1" name=""/>
        <p:cNvGrpSpPr/>
        <p:nvPr/>
      </p:nvGrpSpPr>
      <p:grpSpPr>
        <a:xfrm>
          <a:off x="0" y="0"/>
          <a:ext cx="0" cy="0"/>
          <a:chOff x="0" y="0"/>
          <a:chExt cx="0" cy="0"/>
        </a:xfrm>
      </p:grpSpPr>
      <p:sp>
        <p:nvSpPr>
          <p:cNvPr id="2" name="Datumsplatzhalter 3"/>
          <p:cNvSpPr txBox="1">
            <a:spLocks/>
          </p:cNvSpPr>
          <p:nvPr userDrawn="1"/>
        </p:nvSpPr>
        <p:spPr>
          <a:xfrm>
            <a:off x="6327822" y="6288504"/>
            <a:ext cx="2471736" cy="534988"/>
          </a:xfrm>
          <a:prstGeom prst="rect">
            <a:avLst/>
          </a:prstGeom>
        </p:spPr>
        <p:txBody>
          <a:bodyPr lIns="0" tIns="0" rIns="0" bIns="0" anchor="ctr"/>
          <a:lstStyle>
            <a:lvl1pPr>
              <a:defRPr sz="1000">
                <a:solidFill>
                  <a:schemeClr val="bg1"/>
                </a:solidFill>
                <a:latin typeface="Arial"/>
                <a:cs typeface="Arial"/>
              </a:defRPr>
            </a:lvl1pPr>
          </a:lstStyle>
          <a:p>
            <a:pPr algn="ctr">
              <a:lnSpc>
                <a:spcPts val="1600"/>
              </a:lnSpc>
              <a:defRPr/>
            </a:pPr>
            <a:endParaRPr lang="de-DE" dirty="0">
              <a:cs typeface="Arial" charset="0"/>
            </a:endParaRPr>
          </a:p>
          <a:p>
            <a:pPr algn="ctr">
              <a:lnSpc>
                <a:spcPts val="1600"/>
              </a:lnSpc>
              <a:defRPr/>
            </a:pPr>
            <a:r>
              <a:rPr lang="de-DE" dirty="0">
                <a:cs typeface="Arial" charset="0"/>
              </a:rPr>
              <a:t>Vortrag</a:t>
            </a:r>
            <a:r>
              <a:rPr lang="de-DE" baseline="0" dirty="0">
                <a:cs typeface="Arial" charset="0"/>
              </a:rPr>
              <a:t> Sport und Rehabilitation,</a:t>
            </a:r>
          </a:p>
          <a:p>
            <a:pPr algn="ctr">
              <a:lnSpc>
                <a:spcPts val="1600"/>
              </a:lnSpc>
              <a:defRPr/>
            </a:pPr>
            <a:r>
              <a:rPr lang="de-DE" baseline="0" dirty="0">
                <a:cs typeface="Arial" charset="0"/>
              </a:rPr>
              <a:t> Axel Schlitt, Siegen, 29.09.2018</a:t>
            </a:r>
            <a:endParaRPr lang="de-DE" dirty="0">
              <a:cs typeface="Arial" charset="0"/>
            </a:endParaRPr>
          </a:p>
          <a:p>
            <a:pPr algn="ctr">
              <a:lnSpc>
                <a:spcPts val="1600"/>
              </a:lnSpc>
              <a:defRPr/>
            </a:pPr>
            <a:endParaRPr lang="de-DE" dirty="0">
              <a:cs typeface="Arial" charset="0"/>
            </a:endParaRPr>
          </a:p>
        </p:txBody>
      </p:sp>
      <p:sp>
        <p:nvSpPr>
          <p:cNvPr id="3" name="Datumsplatzhalter 3"/>
          <p:cNvSpPr txBox="1">
            <a:spLocks/>
          </p:cNvSpPr>
          <p:nvPr userDrawn="1"/>
        </p:nvSpPr>
        <p:spPr>
          <a:xfrm>
            <a:off x="1003300" y="6523038"/>
            <a:ext cx="1676400" cy="336550"/>
          </a:xfrm>
          <a:prstGeom prst="rect">
            <a:avLst/>
          </a:prstGeom>
        </p:spPr>
        <p:txBody>
          <a:bodyPr lIns="0" tIns="0" rIns="0" bIns="0" anchor="ctr"/>
          <a:lstStyle>
            <a:lvl1pPr>
              <a:defRPr sz="1000">
                <a:solidFill>
                  <a:schemeClr val="bg1"/>
                </a:solidFill>
                <a:latin typeface="Arial"/>
                <a:cs typeface="Arial"/>
              </a:defRPr>
            </a:lvl1pPr>
          </a:lstStyle>
          <a:p>
            <a:pPr fontAlgn="auto">
              <a:spcBef>
                <a:spcPts val="0"/>
              </a:spcBef>
              <a:spcAft>
                <a:spcPts val="0"/>
              </a:spcAft>
              <a:defRPr/>
            </a:pPr>
            <a:fld id="{1DB52355-AFCF-4A82-9916-7982E58E3FDE}" type="slidenum">
              <a:rPr lang="de-DE" smtClean="0"/>
              <a:pPr fontAlgn="auto">
                <a:spcBef>
                  <a:spcPts val="0"/>
                </a:spcBef>
                <a:spcAft>
                  <a:spcPts val="0"/>
                </a:spcAft>
                <a:defRPr/>
              </a:pPr>
              <a:t>‹Nr.›</a:t>
            </a:fld>
            <a:endParaRPr lang="de-DE" dirty="0"/>
          </a:p>
        </p:txBody>
      </p:sp>
      <p:sp>
        <p:nvSpPr>
          <p:cNvPr id="5" name="Inhaltsplatzhalter 4">
            <a:extLst>
              <a:ext uri="{FF2B5EF4-FFF2-40B4-BE49-F238E27FC236}">
                <a16:creationId xmlns:a16="http://schemas.microsoft.com/office/drawing/2014/main" id="{5691CE19-6063-4D7B-9104-AD32392C0E2A}"/>
              </a:ext>
            </a:extLst>
          </p:cNvPr>
          <p:cNvSpPr>
            <a:spLocks noGrp="1"/>
          </p:cNvSpPr>
          <p:nvPr>
            <p:ph sz="quarter" idx="10"/>
          </p:nvPr>
        </p:nvSpPr>
        <p:spPr>
          <a:xfrm>
            <a:off x="11574463" y="5076825"/>
            <a:ext cx="914400" cy="9144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25022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AB5E68BA-E8FC-4C18-A2AA-E3F06B63BC42}"/>
              </a:ext>
            </a:extLst>
          </p:cNvPr>
          <p:cNvSpPr>
            <a:spLocks noChangeArrowheads="1"/>
          </p:cNvSpPr>
          <p:nvPr userDrawn="1"/>
        </p:nvSpPr>
        <p:spPr bwMode="auto">
          <a:xfrm>
            <a:off x="1266825" y="1447800"/>
            <a:ext cx="7246938" cy="4800600"/>
          </a:xfrm>
          <a:prstGeom prst="rect">
            <a:avLst/>
          </a:prstGeom>
          <a:solidFill>
            <a:srgbClr val="D7F0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i="1" u="sng">
                <a:solidFill>
                  <a:schemeClr val="tx1"/>
                </a:solidFill>
                <a:latin typeface="Arial" panose="020B0604020202020204" pitchFamily="34" charset="0"/>
                <a:ea typeface="MS PGothic" panose="020B0600070205080204" pitchFamily="34" charset="-128"/>
              </a:defRPr>
            </a:lvl1pPr>
            <a:lvl2pPr marL="742950" indent="-285750">
              <a:defRPr sz="3200" b="1" i="1" u="sng">
                <a:solidFill>
                  <a:schemeClr val="tx1"/>
                </a:solidFill>
                <a:latin typeface="Arial" panose="020B0604020202020204" pitchFamily="34" charset="0"/>
                <a:ea typeface="MS PGothic" panose="020B0600070205080204" pitchFamily="34" charset="-128"/>
              </a:defRPr>
            </a:lvl2pPr>
            <a:lvl3pPr marL="1143000" indent="-228600">
              <a:defRPr sz="3200" b="1" i="1" u="sng">
                <a:solidFill>
                  <a:schemeClr val="tx1"/>
                </a:solidFill>
                <a:latin typeface="Arial" panose="020B0604020202020204" pitchFamily="34" charset="0"/>
                <a:ea typeface="MS PGothic" panose="020B0600070205080204" pitchFamily="34" charset="-128"/>
              </a:defRPr>
            </a:lvl3pPr>
            <a:lvl4pPr marL="1600200" indent="-228600">
              <a:defRPr sz="3200" b="1" i="1" u="sng">
                <a:solidFill>
                  <a:schemeClr val="tx1"/>
                </a:solidFill>
                <a:latin typeface="Arial" panose="020B0604020202020204" pitchFamily="34" charset="0"/>
                <a:ea typeface="MS PGothic" panose="020B0600070205080204" pitchFamily="34" charset="-128"/>
              </a:defRPr>
            </a:lvl4pPr>
            <a:lvl5pPr marL="2057400" indent="-228600">
              <a:defRPr sz="3200" b="1" i="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9pPr>
          </a:lstStyle>
          <a:p>
            <a:pPr>
              <a:lnSpc>
                <a:spcPct val="150000"/>
              </a:lnSpc>
              <a:spcBef>
                <a:spcPct val="50000"/>
              </a:spcBef>
              <a:buClr>
                <a:srgbClr val="FF0066"/>
              </a:buClr>
              <a:buFont typeface="Wingdings" panose="05000000000000000000" pitchFamily="2" charset="2"/>
              <a:buChar char="Ø"/>
              <a:defRPr/>
            </a:pPr>
            <a:endParaRPr lang="de-DE" altLang="de-DE"/>
          </a:p>
        </p:txBody>
      </p:sp>
      <p:sp>
        <p:nvSpPr>
          <p:cNvPr id="3" name="Rectangle 8">
            <a:extLst>
              <a:ext uri="{FF2B5EF4-FFF2-40B4-BE49-F238E27FC236}">
                <a16:creationId xmlns:a16="http://schemas.microsoft.com/office/drawing/2014/main" id="{436A8EB8-8BA4-4AF9-A15C-59FA8CD5DC81}"/>
              </a:ext>
            </a:extLst>
          </p:cNvPr>
          <p:cNvSpPr>
            <a:spLocks noChangeArrowheads="1"/>
          </p:cNvSpPr>
          <p:nvPr/>
        </p:nvSpPr>
        <p:spPr bwMode="auto">
          <a:xfrm>
            <a:off x="0" y="0"/>
            <a:ext cx="625475" cy="6858000"/>
          </a:xfrm>
          <a:prstGeom prst="rect">
            <a:avLst/>
          </a:prstGeom>
          <a:solidFill>
            <a:srgbClr val="5CC2A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i="1" u="sng">
                <a:solidFill>
                  <a:schemeClr val="tx1"/>
                </a:solidFill>
                <a:latin typeface="Arial" panose="020B0604020202020204" pitchFamily="34" charset="0"/>
                <a:ea typeface="MS PGothic" panose="020B0600070205080204" pitchFamily="34" charset="-128"/>
              </a:defRPr>
            </a:lvl1pPr>
            <a:lvl2pPr marL="742950" indent="-285750">
              <a:defRPr sz="3200" b="1" i="1" u="sng">
                <a:solidFill>
                  <a:schemeClr val="tx1"/>
                </a:solidFill>
                <a:latin typeface="Arial" panose="020B0604020202020204" pitchFamily="34" charset="0"/>
                <a:ea typeface="MS PGothic" panose="020B0600070205080204" pitchFamily="34" charset="-128"/>
              </a:defRPr>
            </a:lvl2pPr>
            <a:lvl3pPr marL="1143000" indent="-228600">
              <a:defRPr sz="3200" b="1" i="1" u="sng">
                <a:solidFill>
                  <a:schemeClr val="tx1"/>
                </a:solidFill>
                <a:latin typeface="Arial" panose="020B0604020202020204" pitchFamily="34" charset="0"/>
                <a:ea typeface="MS PGothic" panose="020B0600070205080204" pitchFamily="34" charset="-128"/>
              </a:defRPr>
            </a:lvl3pPr>
            <a:lvl4pPr marL="1600200" indent="-228600">
              <a:defRPr sz="3200" b="1" i="1" u="sng">
                <a:solidFill>
                  <a:schemeClr val="tx1"/>
                </a:solidFill>
                <a:latin typeface="Arial" panose="020B0604020202020204" pitchFamily="34" charset="0"/>
                <a:ea typeface="MS PGothic" panose="020B0600070205080204" pitchFamily="34" charset="-128"/>
              </a:defRPr>
            </a:lvl4pPr>
            <a:lvl5pPr marL="2057400" indent="-228600">
              <a:defRPr sz="3200" b="1" i="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9pPr>
          </a:lstStyle>
          <a:p>
            <a:pPr>
              <a:lnSpc>
                <a:spcPct val="150000"/>
              </a:lnSpc>
              <a:spcBef>
                <a:spcPct val="50000"/>
              </a:spcBef>
              <a:buClr>
                <a:srgbClr val="FF0066"/>
              </a:buClr>
              <a:buFont typeface="Wingdings" panose="05000000000000000000" pitchFamily="2" charset="2"/>
              <a:buChar char="Ø"/>
              <a:defRPr/>
            </a:pPr>
            <a:endParaRPr lang="de-DE" altLang="de-DE"/>
          </a:p>
        </p:txBody>
      </p:sp>
      <p:pic>
        <p:nvPicPr>
          <p:cNvPr id="4" name="Picture 9">
            <a:extLst>
              <a:ext uri="{FF2B5EF4-FFF2-40B4-BE49-F238E27FC236}">
                <a16:creationId xmlns:a16="http://schemas.microsoft.com/office/drawing/2014/main" id="{427BB7B5-3FB6-4CA0-A2E1-4EE2B4CAE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117475"/>
            <a:ext cx="12588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172FABB2-94EA-417A-8072-0FA601F8F889}"/>
              </a:ext>
            </a:extLst>
          </p:cNvPr>
          <p:cNvSpPr>
            <a:spLocks noChangeArrowheads="1"/>
          </p:cNvSpPr>
          <p:nvPr/>
        </p:nvSpPr>
        <p:spPr bwMode="auto">
          <a:xfrm>
            <a:off x="0" y="714375"/>
            <a:ext cx="9147175" cy="93663"/>
          </a:xfrm>
          <a:prstGeom prst="rect">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b="1" i="1" u="sng">
                <a:solidFill>
                  <a:schemeClr val="tx1"/>
                </a:solidFill>
                <a:latin typeface="Arial" panose="020B0604020202020204" pitchFamily="34" charset="0"/>
                <a:ea typeface="MS PGothic" panose="020B0600070205080204" pitchFamily="34" charset="-128"/>
              </a:defRPr>
            </a:lvl1pPr>
            <a:lvl2pPr marL="742950" indent="-285750">
              <a:defRPr sz="3200" b="1" i="1" u="sng">
                <a:solidFill>
                  <a:schemeClr val="tx1"/>
                </a:solidFill>
                <a:latin typeface="Arial" panose="020B0604020202020204" pitchFamily="34" charset="0"/>
                <a:ea typeface="MS PGothic" panose="020B0600070205080204" pitchFamily="34" charset="-128"/>
              </a:defRPr>
            </a:lvl2pPr>
            <a:lvl3pPr marL="1143000" indent="-228600">
              <a:defRPr sz="3200" b="1" i="1" u="sng">
                <a:solidFill>
                  <a:schemeClr val="tx1"/>
                </a:solidFill>
                <a:latin typeface="Arial" panose="020B0604020202020204" pitchFamily="34" charset="0"/>
                <a:ea typeface="MS PGothic" panose="020B0600070205080204" pitchFamily="34" charset="-128"/>
              </a:defRPr>
            </a:lvl3pPr>
            <a:lvl4pPr marL="1600200" indent="-228600">
              <a:defRPr sz="3200" b="1" i="1" u="sng">
                <a:solidFill>
                  <a:schemeClr val="tx1"/>
                </a:solidFill>
                <a:latin typeface="Arial" panose="020B0604020202020204" pitchFamily="34" charset="0"/>
                <a:ea typeface="MS PGothic" panose="020B0600070205080204" pitchFamily="34" charset="-128"/>
              </a:defRPr>
            </a:lvl4pPr>
            <a:lvl5pPr marL="2057400" indent="-228600">
              <a:defRPr sz="3200" b="1" i="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9pPr>
          </a:lstStyle>
          <a:p>
            <a:pPr>
              <a:lnSpc>
                <a:spcPct val="150000"/>
              </a:lnSpc>
              <a:spcBef>
                <a:spcPct val="50000"/>
              </a:spcBef>
              <a:buClr>
                <a:srgbClr val="FF0066"/>
              </a:buClr>
              <a:buFont typeface="Wingdings" panose="05000000000000000000" pitchFamily="2" charset="2"/>
              <a:buChar char="Ø"/>
              <a:defRPr/>
            </a:pPr>
            <a:endParaRPr lang="de-DE" altLang="de-DE"/>
          </a:p>
        </p:txBody>
      </p:sp>
      <p:sp>
        <p:nvSpPr>
          <p:cNvPr id="6" name="Rectangle 18">
            <a:extLst>
              <a:ext uri="{FF2B5EF4-FFF2-40B4-BE49-F238E27FC236}">
                <a16:creationId xmlns:a16="http://schemas.microsoft.com/office/drawing/2014/main" id="{ADCCDD64-B410-4527-BC89-9904619F0397}"/>
              </a:ext>
            </a:extLst>
          </p:cNvPr>
          <p:cNvSpPr>
            <a:spLocks noChangeArrowheads="1"/>
          </p:cNvSpPr>
          <p:nvPr userDrawn="1"/>
        </p:nvSpPr>
        <p:spPr bwMode="auto">
          <a:xfrm>
            <a:off x="660400" y="6343650"/>
            <a:ext cx="17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i="1" u="sng">
                <a:solidFill>
                  <a:schemeClr val="tx1"/>
                </a:solidFill>
                <a:latin typeface="Arial" panose="020B0604020202020204" pitchFamily="34" charset="0"/>
                <a:ea typeface="MS PGothic" panose="020B0600070205080204" pitchFamily="34" charset="-128"/>
              </a:defRPr>
            </a:lvl1pPr>
            <a:lvl2pPr marL="742950" indent="-285750">
              <a:defRPr sz="3200" b="1" i="1" u="sng">
                <a:solidFill>
                  <a:schemeClr val="tx1"/>
                </a:solidFill>
                <a:latin typeface="Arial" panose="020B0604020202020204" pitchFamily="34" charset="0"/>
                <a:ea typeface="MS PGothic" panose="020B0600070205080204" pitchFamily="34" charset="-128"/>
              </a:defRPr>
            </a:lvl2pPr>
            <a:lvl3pPr marL="1143000" indent="-228600">
              <a:defRPr sz="3200" b="1" i="1" u="sng">
                <a:solidFill>
                  <a:schemeClr val="tx1"/>
                </a:solidFill>
                <a:latin typeface="Arial" panose="020B0604020202020204" pitchFamily="34" charset="0"/>
                <a:ea typeface="MS PGothic" panose="020B0600070205080204" pitchFamily="34" charset="-128"/>
              </a:defRPr>
            </a:lvl3pPr>
            <a:lvl4pPr marL="1600200" indent="-228600">
              <a:defRPr sz="3200" b="1" i="1" u="sng">
                <a:solidFill>
                  <a:schemeClr val="tx1"/>
                </a:solidFill>
                <a:latin typeface="Arial" panose="020B0604020202020204" pitchFamily="34" charset="0"/>
                <a:ea typeface="MS PGothic" panose="020B0600070205080204" pitchFamily="34" charset="-128"/>
              </a:defRPr>
            </a:lvl4pPr>
            <a:lvl5pPr marL="2057400" indent="-228600">
              <a:defRPr sz="3200" b="1" i="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9pPr>
          </a:lstStyle>
          <a:p>
            <a:pPr>
              <a:defRPr/>
            </a:pPr>
            <a:endParaRPr lang="de-DE" altLang="de-DE" sz="2400" b="0" i="0" u="none"/>
          </a:p>
        </p:txBody>
      </p:sp>
    </p:spTree>
    <p:extLst>
      <p:ext uri="{BB962C8B-B14F-4D97-AF65-F5344CB8AC3E}">
        <p14:creationId xmlns:p14="http://schemas.microsoft.com/office/powerpoint/2010/main" val="4219258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321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1860154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1226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7" name="Inhaltsplatzhalter 6"/>
          <p:cNvSpPr>
            <a:spLocks noGrp="1"/>
          </p:cNvSpPr>
          <p:nvPr>
            <p:ph sz="quarter" idx="11"/>
          </p:nvPr>
        </p:nvSpPr>
        <p:spPr>
          <a:xfrm>
            <a:off x="693737" y="2396067"/>
            <a:ext cx="8111596" cy="3750733"/>
          </a:xfrm>
          <a:prstGeom prst="rect">
            <a:avLst/>
          </a:prstGeom>
        </p:spPr>
        <p:txBody>
          <a:bodyPr lIns="0" tIns="0" rIns="0" bIns="0" anchor="t" anchorCtr="0"/>
          <a:lstStyle>
            <a:lvl1pPr marL="180000">
              <a:spcBef>
                <a:spcPts val="0"/>
              </a:spcBef>
              <a:defRPr/>
            </a:lvl1pPr>
            <a:lvl4pPr marL="720000" indent="-18000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2"/>
          <p:cNvSpPr>
            <a:spLocks noGrp="1"/>
          </p:cNvSpPr>
          <p:nvPr>
            <p:ph sz="quarter" idx="12"/>
          </p:nvPr>
        </p:nvSpPr>
        <p:spPr>
          <a:xfrm>
            <a:off x="685271" y="1566863"/>
            <a:ext cx="8120061" cy="498475"/>
          </a:xfrm>
          <a:prstGeom prst="rect">
            <a:avLst/>
          </a:prstGeom>
        </p:spPr>
        <p:txBody>
          <a:bodyPr vert="horz" lIns="0" tIns="0" rIns="0" bIns="0"/>
          <a:lstStyle>
            <a:lvl1pPr indent="0">
              <a:buFontTx/>
              <a:buNone/>
              <a:defRPr sz="2000" cap="all">
                <a:solidFill>
                  <a:srgbClr val="4EA92E"/>
                </a:solidFill>
              </a:defRPr>
            </a:lvl1pPr>
          </a:lstStyle>
          <a:p>
            <a:pPr lvl="0"/>
            <a:r>
              <a:rPr lang="de-DE" dirty="0"/>
              <a:t>Textmasterformate durch Klicken bearbeiten</a:t>
            </a:r>
          </a:p>
        </p:txBody>
      </p:sp>
    </p:spTree>
    <p:extLst>
      <p:ext uri="{BB962C8B-B14F-4D97-AF65-F5344CB8AC3E}">
        <p14:creationId xmlns:p14="http://schemas.microsoft.com/office/powerpoint/2010/main" val="28267958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0153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0565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352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2024604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6101584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60798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006475"/>
            <a:ext cx="2057400" cy="51196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1006475"/>
            <a:ext cx="6019800" cy="5119688"/>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89101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262063" y="1006475"/>
            <a:ext cx="7246937" cy="1219200"/>
          </a:xfrm>
        </p:spPr>
        <p:txBody>
          <a:bodyPr/>
          <a:lstStyle/>
          <a:p>
            <a:r>
              <a:rPr lang="de-DE"/>
              <a:t>Titelmasterformat durch Klicken bearbeiten</a:t>
            </a:r>
          </a:p>
        </p:txBody>
      </p:sp>
      <p:sp>
        <p:nvSpPr>
          <p:cNvPr id="3" name="Tabellenplatzhalter 2"/>
          <p:cNvSpPr>
            <a:spLocks noGrp="1"/>
          </p:cNvSpPr>
          <p:nvPr>
            <p:ph type="tbl" idx="1"/>
          </p:nvPr>
        </p:nvSpPr>
        <p:spPr>
          <a:xfrm>
            <a:off x="457200" y="1600200"/>
            <a:ext cx="8229600" cy="4525963"/>
          </a:xfrm>
          <a:prstGeom prst="rect">
            <a:avLst/>
          </a:prstGeom>
        </p:spPr>
        <p:txBody>
          <a:bodyPr/>
          <a:lstStyle/>
          <a:p>
            <a:pPr lvl="0"/>
            <a:endParaRPr lang="de-DE" noProof="0"/>
          </a:p>
        </p:txBody>
      </p:sp>
    </p:spTree>
    <p:extLst>
      <p:ext uri="{BB962C8B-B14F-4D97-AF65-F5344CB8AC3E}">
        <p14:creationId xmlns:p14="http://schemas.microsoft.com/office/powerpoint/2010/main" val="1163663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Benutzerdefiniertes Layout">
    <p:spTree>
      <p:nvGrpSpPr>
        <p:cNvPr id="1" name=""/>
        <p:cNvGrpSpPr/>
        <p:nvPr/>
      </p:nvGrpSpPr>
      <p:grpSpPr>
        <a:xfrm>
          <a:off x="0" y="0"/>
          <a:ext cx="0" cy="0"/>
          <a:chOff x="0" y="0"/>
          <a:chExt cx="0" cy="0"/>
        </a:xfrm>
      </p:grpSpPr>
      <p:sp>
        <p:nvSpPr>
          <p:cNvPr id="2" name="Datumsplatzhalter 3"/>
          <p:cNvSpPr txBox="1">
            <a:spLocks/>
          </p:cNvSpPr>
          <p:nvPr userDrawn="1"/>
        </p:nvSpPr>
        <p:spPr>
          <a:xfrm>
            <a:off x="5363570" y="6324600"/>
            <a:ext cx="3572468" cy="504825"/>
          </a:xfrm>
          <a:prstGeom prst="rect">
            <a:avLst/>
          </a:prstGeom>
        </p:spPr>
        <p:txBody>
          <a:bodyPr lIns="0" tIns="0" rIns="0" bIns="0" anchor="ctr"/>
          <a:lstStyle>
            <a:lvl1pPr>
              <a:defRPr sz="1000">
                <a:solidFill>
                  <a:schemeClr val="bg1"/>
                </a:solidFill>
                <a:latin typeface="Arial"/>
                <a:cs typeface="Arial"/>
              </a:defRPr>
            </a:lvl1pPr>
          </a:lstStyle>
          <a:p>
            <a:pPr algn="ctr">
              <a:lnSpc>
                <a:spcPts val="1600"/>
              </a:lnSpc>
              <a:defRPr/>
            </a:pPr>
            <a:r>
              <a:rPr lang="de-DE" dirty="0">
                <a:cs typeface="Arial" charset="0"/>
              </a:rPr>
              <a:t>Vortrag ESC 2021</a:t>
            </a:r>
          </a:p>
          <a:p>
            <a:pPr algn="ctr">
              <a:lnSpc>
                <a:spcPts val="1600"/>
              </a:lnSpc>
              <a:defRPr/>
            </a:pPr>
            <a:r>
              <a:rPr lang="de-DE" dirty="0">
                <a:cs typeface="Arial" charset="0"/>
              </a:rPr>
              <a:t>Axel Schlitt</a:t>
            </a:r>
          </a:p>
        </p:txBody>
      </p:sp>
      <p:sp>
        <p:nvSpPr>
          <p:cNvPr id="3" name="Datumsplatzhalter 3"/>
          <p:cNvSpPr txBox="1">
            <a:spLocks/>
          </p:cNvSpPr>
          <p:nvPr userDrawn="1"/>
        </p:nvSpPr>
        <p:spPr>
          <a:xfrm>
            <a:off x="1003300" y="6523038"/>
            <a:ext cx="1676400" cy="336550"/>
          </a:xfrm>
          <a:prstGeom prst="rect">
            <a:avLst/>
          </a:prstGeom>
        </p:spPr>
        <p:txBody>
          <a:bodyPr lIns="0" tIns="0" rIns="0" bIns="0" anchor="ctr"/>
          <a:lstStyle>
            <a:lvl1pPr>
              <a:defRPr sz="1000">
                <a:solidFill>
                  <a:schemeClr val="bg1"/>
                </a:solidFill>
                <a:latin typeface="Arial"/>
                <a:cs typeface="Arial"/>
              </a:defRPr>
            </a:lvl1pPr>
          </a:lstStyle>
          <a:p>
            <a:pPr fontAlgn="auto">
              <a:spcBef>
                <a:spcPts val="0"/>
              </a:spcBef>
              <a:spcAft>
                <a:spcPts val="0"/>
              </a:spcAft>
              <a:defRPr/>
            </a:pPr>
            <a:fld id="{1DB52355-AFCF-4A82-9916-7982E58E3FDE}" type="slidenum">
              <a:rPr lang="de-DE" smtClean="0"/>
              <a:pPr fontAlgn="auto">
                <a:spcBef>
                  <a:spcPts val="0"/>
                </a:spcBef>
                <a:spcAft>
                  <a:spcPts val="0"/>
                </a:spcAft>
                <a:defRPr/>
              </a:pPr>
              <a:t>‹Nr.›</a:t>
            </a:fld>
            <a:endParaRPr lang="de-DE" dirty="0"/>
          </a:p>
        </p:txBody>
      </p:sp>
    </p:spTree>
    <p:extLst>
      <p:ext uri="{BB962C8B-B14F-4D97-AF65-F5344CB8AC3E}">
        <p14:creationId xmlns:p14="http://schemas.microsoft.com/office/powerpoint/2010/main" val="5366389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216495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4B82628-8C6F-4196-97FC-D3E90823E45E}" type="slidenum">
              <a:rPr lang="de-DE" altLang="de-DE"/>
              <a:pPr/>
              <a:t>‹Nr.›</a:t>
            </a:fld>
            <a:endParaRPr lang="de-DE" altLang="de-DE"/>
          </a:p>
        </p:txBody>
      </p:sp>
    </p:spTree>
    <p:extLst>
      <p:ext uri="{BB962C8B-B14F-4D97-AF65-F5344CB8AC3E}">
        <p14:creationId xmlns:p14="http://schemas.microsoft.com/office/powerpoint/2010/main" val="3358326486"/>
      </p:ext>
    </p:extLst>
  </p:cSld>
  <p:clrMapOvr>
    <a:masterClrMapping/>
  </p:clrMapOvr>
  <p:transition>
    <p:cut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CK_Fließtext">
    <p:spTree>
      <p:nvGrpSpPr>
        <p:cNvPr id="1" name=""/>
        <p:cNvGrpSpPr/>
        <p:nvPr/>
      </p:nvGrpSpPr>
      <p:grpSpPr>
        <a:xfrm>
          <a:off x="0" y="0"/>
          <a:ext cx="0" cy="0"/>
          <a:chOff x="0" y="0"/>
          <a:chExt cx="0" cy="0"/>
        </a:xfrm>
      </p:grpSpPr>
      <p:sp>
        <p:nvSpPr>
          <p:cNvPr id="20" name="Inhaltsplatzhalter 19"/>
          <p:cNvSpPr>
            <a:spLocks noGrp="1"/>
          </p:cNvSpPr>
          <p:nvPr>
            <p:ph sz="quarter" idx="10"/>
          </p:nvPr>
        </p:nvSpPr>
        <p:spPr>
          <a:xfrm>
            <a:off x="685272" y="2396067"/>
            <a:ext cx="7687733" cy="4021666"/>
          </a:xfrm>
          <a:prstGeom prst="rect">
            <a:avLst/>
          </a:prstGeom>
        </p:spPr>
        <p:txBody>
          <a:bodyPr vert="horz" lIns="0" tIns="0" rIns="0" bIns="0"/>
          <a:lstStyle>
            <a:lvl1pPr indent="0">
              <a:buNone/>
              <a:defRPr/>
            </a:lvl1pPr>
          </a:lstStyle>
          <a:p>
            <a:pPr lvl="0"/>
            <a:r>
              <a:rPr lang="de-DE" dirty="0"/>
              <a:t>Textmasterformate durch Klicken bearbeiten</a:t>
            </a:r>
          </a:p>
        </p:txBody>
      </p:sp>
      <p:sp>
        <p:nvSpPr>
          <p:cNvPr id="23" name="Inhaltsplatzhalter 22"/>
          <p:cNvSpPr>
            <a:spLocks noGrp="1"/>
          </p:cNvSpPr>
          <p:nvPr>
            <p:ph sz="quarter" idx="11"/>
          </p:nvPr>
        </p:nvSpPr>
        <p:spPr>
          <a:xfrm>
            <a:off x="685271" y="1566863"/>
            <a:ext cx="7687733" cy="498475"/>
          </a:xfrm>
          <a:prstGeom prst="rect">
            <a:avLst/>
          </a:prstGeom>
        </p:spPr>
        <p:txBody>
          <a:bodyPr vert="horz" lIns="0" tIns="0" rIns="0" bIns="0"/>
          <a:lstStyle>
            <a:lvl1pPr indent="0">
              <a:buFontTx/>
              <a:buNone/>
              <a:defRPr sz="2000" cap="all">
                <a:solidFill>
                  <a:srgbClr val="4EA92E"/>
                </a:solidFill>
              </a:defRPr>
            </a:lvl1pPr>
          </a:lstStyle>
          <a:p>
            <a:pPr lvl="0"/>
            <a:r>
              <a:rPr lang="de-DE" dirty="0"/>
              <a:t>Textmasterformate durch Klicken bearbeiten</a:t>
            </a:r>
          </a:p>
        </p:txBody>
      </p:sp>
    </p:spTree>
    <p:extLst>
      <p:ext uri="{BB962C8B-B14F-4D97-AF65-F5344CB8AC3E}">
        <p14:creationId xmlns:p14="http://schemas.microsoft.com/office/powerpoint/2010/main" val="20564861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7" name="Inhaltsplatzhalter 6"/>
          <p:cNvSpPr>
            <a:spLocks noGrp="1"/>
          </p:cNvSpPr>
          <p:nvPr>
            <p:ph sz="quarter" idx="11"/>
          </p:nvPr>
        </p:nvSpPr>
        <p:spPr>
          <a:xfrm>
            <a:off x="693737" y="2396067"/>
            <a:ext cx="8111596" cy="3750733"/>
          </a:xfrm>
          <a:prstGeom prst="rect">
            <a:avLst/>
          </a:prstGeom>
        </p:spPr>
        <p:txBody>
          <a:bodyPr lIns="0" tIns="0" rIns="0" bIns="0" anchor="t" anchorCtr="0"/>
          <a:lstStyle>
            <a:lvl1pPr marL="180000">
              <a:spcBef>
                <a:spcPts val="0"/>
              </a:spcBef>
              <a:defRPr/>
            </a:lvl1pPr>
            <a:lvl4pPr marL="720000" indent="-18000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2"/>
          <p:cNvSpPr>
            <a:spLocks noGrp="1"/>
          </p:cNvSpPr>
          <p:nvPr>
            <p:ph sz="quarter" idx="12"/>
          </p:nvPr>
        </p:nvSpPr>
        <p:spPr>
          <a:xfrm>
            <a:off x="685271" y="1566863"/>
            <a:ext cx="8120061" cy="498475"/>
          </a:xfrm>
          <a:prstGeom prst="rect">
            <a:avLst/>
          </a:prstGeom>
        </p:spPr>
        <p:txBody>
          <a:bodyPr vert="horz" lIns="0" tIns="0" rIns="0" bIns="0"/>
          <a:lstStyle>
            <a:lvl1pPr indent="0">
              <a:buFontTx/>
              <a:buNone/>
              <a:defRPr sz="2000" cap="all">
                <a:solidFill>
                  <a:srgbClr val="4EA92E"/>
                </a:solidFill>
              </a:defRPr>
            </a:lvl1pPr>
          </a:lstStyle>
          <a:p>
            <a:pPr lvl="0"/>
            <a:r>
              <a:rPr lang="de-DE" dirty="0"/>
              <a:t>Textmasterformate durch Klicken bearbeiten</a:t>
            </a:r>
          </a:p>
        </p:txBody>
      </p:sp>
    </p:spTree>
    <p:extLst>
      <p:ext uri="{BB962C8B-B14F-4D97-AF65-F5344CB8AC3E}">
        <p14:creationId xmlns:p14="http://schemas.microsoft.com/office/powerpoint/2010/main" val="2100579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38588"/>
            <a:ext cx="4038600" cy="218757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2"/>
          <p:cNvSpPr>
            <a:spLocks noGrp="1" noChangeArrowheads="1"/>
          </p:cNvSpPr>
          <p:nvPr>
            <p:ph type="dt" sz="half" idx="10"/>
          </p:nvPr>
        </p:nvSpPr>
        <p:spPr>
          <a:xfrm>
            <a:off x="457200" y="6251575"/>
            <a:ext cx="2133600" cy="476250"/>
          </a:xfrm>
          <a:prstGeom prst="rect">
            <a:avLst/>
          </a:prstGeom>
        </p:spPr>
        <p:txBody>
          <a:bodyPr/>
          <a:lstStyle>
            <a:lvl1pPr>
              <a:defRPr>
                <a:latin typeface="Arial" charset="0"/>
              </a:defRPr>
            </a:lvl1pPr>
          </a:lstStyle>
          <a:p>
            <a:pPr>
              <a:defRPr/>
            </a:pPr>
            <a:endParaRPr lang="de-DE"/>
          </a:p>
        </p:txBody>
      </p:sp>
      <p:sp>
        <p:nvSpPr>
          <p:cNvPr id="7" name="Rectangle 3"/>
          <p:cNvSpPr>
            <a:spLocks noGrp="1" noChangeArrowheads="1"/>
          </p:cNvSpPr>
          <p:nvPr>
            <p:ph type="sldNum" sz="quarter" idx="11"/>
          </p:nvPr>
        </p:nvSpPr>
        <p:spPr>
          <a:xfrm>
            <a:off x="6553200" y="6248400"/>
            <a:ext cx="2133600" cy="476250"/>
          </a:xfrm>
          <a:prstGeom prst="rect">
            <a:avLst/>
          </a:prstGeom>
        </p:spPr>
        <p:txBody>
          <a:bodyPr/>
          <a:lstStyle>
            <a:lvl1pPr>
              <a:defRPr>
                <a:latin typeface="Arial" charset="0"/>
              </a:defRPr>
            </a:lvl1pPr>
          </a:lstStyle>
          <a:p>
            <a:pPr>
              <a:defRPr/>
            </a:pPr>
            <a:fld id="{9D45F634-9099-4DFA-9E6D-452EA817B302}" type="slidenum">
              <a:rPr lang="de-DE"/>
              <a:pPr>
                <a:defRPr/>
              </a:pPr>
              <a:t>‹Nr.›</a:t>
            </a:fld>
            <a:endParaRPr lang="de-DE"/>
          </a:p>
        </p:txBody>
      </p:sp>
      <p:sp>
        <p:nvSpPr>
          <p:cNvPr id="8" name="Rectangle 14"/>
          <p:cNvSpPr>
            <a:spLocks noGrp="1" noChangeArrowheads="1"/>
          </p:cNvSpPr>
          <p:nvPr>
            <p:ph type="ftr" sz="quarter" idx="12"/>
          </p:nvPr>
        </p:nvSpPr>
        <p:spPr>
          <a:xfrm>
            <a:off x="3124200" y="6248400"/>
            <a:ext cx="2895600" cy="476250"/>
          </a:xfrm>
          <a:prstGeom prst="rect">
            <a:avLst/>
          </a:prstGeom>
        </p:spPr>
        <p:txBody>
          <a:bodyPr/>
          <a:lstStyle>
            <a:lvl1pPr>
              <a:defRPr>
                <a:latin typeface="Arial" charset="0"/>
              </a:defRPr>
            </a:lvl1pPr>
          </a:lstStyle>
          <a:p>
            <a:pPr>
              <a:defRPr/>
            </a:pPr>
            <a:endParaRPr lang="de-DE"/>
          </a:p>
        </p:txBody>
      </p:sp>
    </p:spTree>
    <p:extLst>
      <p:ext uri="{BB962C8B-B14F-4D97-AF65-F5344CB8AC3E}">
        <p14:creationId xmlns:p14="http://schemas.microsoft.com/office/powerpoint/2010/main" val="18972188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latin typeface="Arial" charset="0"/>
              </a:defRPr>
            </a:lvl1pPr>
          </a:lstStyle>
          <a:p>
            <a:pPr>
              <a:defRPr/>
            </a:pPr>
            <a:endParaRPr lang="de-DE"/>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a:defRPr>
                <a:latin typeface="Arial" charset="0"/>
              </a:defRPr>
            </a:lvl1pPr>
          </a:lstStyle>
          <a:p>
            <a:pPr>
              <a:defRPr/>
            </a:pPr>
            <a:fld id="{0B69F2E0-6ED1-41E5-AD0A-3151D2C270CB}" type="slidenum">
              <a:rPr lang="de-DE"/>
              <a:pPr>
                <a:defRPr/>
              </a:pPr>
              <a:t>‹Nr.›</a:t>
            </a:fld>
            <a:endParaRPr lang="de-DE"/>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a:latin typeface="Arial" charset="0"/>
              </a:defRPr>
            </a:lvl1pPr>
          </a:lstStyle>
          <a:p>
            <a:pPr>
              <a:defRPr/>
            </a:pPr>
            <a:endParaRPr lang="de-DE"/>
          </a:p>
        </p:txBody>
      </p:sp>
    </p:spTree>
    <p:extLst>
      <p:ext uri="{BB962C8B-B14F-4D97-AF65-F5344CB8AC3E}">
        <p14:creationId xmlns:p14="http://schemas.microsoft.com/office/powerpoint/2010/main" val="23719273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Rectangle 2"/>
          <p:cNvSpPr>
            <a:spLocks noGrp="1" noChangeArrowheads="1"/>
          </p:cNvSpPr>
          <p:nvPr>
            <p:ph type="dt" sz="half" idx="10"/>
          </p:nvPr>
        </p:nvSpPr>
        <p:spPr>
          <a:xfrm>
            <a:off x="457200" y="6251575"/>
            <a:ext cx="2133600" cy="476250"/>
          </a:xfrm>
          <a:prstGeom prst="rect">
            <a:avLst/>
          </a:prstGeom>
        </p:spPr>
        <p:txBody>
          <a:bodyPr/>
          <a:lstStyle>
            <a:lvl1pPr>
              <a:defRPr>
                <a:latin typeface="Arial" charset="0"/>
              </a:defRPr>
            </a:lvl1pPr>
          </a:lstStyle>
          <a:p>
            <a:pPr>
              <a:defRPr/>
            </a:pPr>
            <a:endParaRPr lang="de-DE"/>
          </a:p>
        </p:txBody>
      </p:sp>
      <p:sp>
        <p:nvSpPr>
          <p:cNvPr id="4" name="Rectangle 3"/>
          <p:cNvSpPr>
            <a:spLocks noGrp="1" noChangeArrowheads="1"/>
          </p:cNvSpPr>
          <p:nvPr>
            <p:ph type="sldNum" sz="quarter" idx="11"/>
          </p:nvPr>
        </p:nvSpPr>
        <p:spPr>
          <a:xfrm>
            <a:off x="6553200" y="6248400"/>
            <a:ext cx="2133600" cy="476250"/>
          </a:xfrm>
          <a:prstGeom prst="rect">
            <a:avLst/>
          </a:prstGeom>
        </p:spPr>
        <p:txBody>
          <a:bodyPr/>
          <a:lstStyle>
            <a:lvl1pPr>
              <a:defRPr>
                <a:latin typeface="Arial" charset="0"/>
              </a:defRPr>
            </a:lvl1pPr>
          </a:lstStyle>
          <a:p>
            <a:pPr>
              <a:defRPr/>
            </a:pPr>
            <a:fld id="{05CE7AD6-CFB5-4E06-BD48-F362CBFF5569}" type="slidenum">
              <a:rPr lang="de-DE"/>
              <a:pPr>
                <a:defRPr/>
              </a:pPr>
              <a:t>‹Nr.›</a:t>
            </a:fld>
            <a:endParaRPr lang="de-DE"/>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a:defRPr>
                <a:latin typeface="Arial" charset="0"/>
              </a:defRPr>
            </a:lvl1pPr>
          </a:lstStyle>
          <a:p>
            <a:pPr>
              <a:defRPr/>
            </a:pPr>
            <a:endParaRPr lang="de-DE"/>
          </a:p>
        </p:txBody>
      </p:sp>
    </p:spTree>
    <p:extLst>
      <p:ext uri="{BB962C8B-B14F-4D97-AF65-F5344CB8AC3E}">
        <p14:creationId xmlns:p14="http://schemas.microsoft.com/office/powerpoint/2010/main" val="339472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a:defRPr>
                <a:latin typeface="Arial" charset="0"/>
              </a:defRPr>
            </a:lvl1pPr>
          </a:lstStyle>
          <a:p>
            <a:pPr>
              <a:defRPr/>
            </a:pPr>
            <a:endParaRPr lang="de-DE"/>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a:defRPr>
                <a:latin typeface="Arial" charset="0"/>
              </a:defRPr>
            </a:lvl1pPr>
          </a:lstStyle>
          <a:p>
            <a:pPr>
              <a:defRPr/>
            </a:pPr>
            <a:fld id="{1F1D9EC9-27A5-4E35-9763-05702EE6E636}" type="slidenum">
              <a:rPr lang="de-DE"/>
              <a:pPr>
                <a:defRPr/>
              </a:pPr>
              <a:t>‹Nr.›</a:t>
            </a:fld>
            <a:endParaRPr lang="de-DE"/>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a:defRPr>
                <a:latin typeface="Arial" charset="0"/>
              </a:defRPr>
            </a:lvl1pPr>
          </a:lstStyle>
          <a:p>
            <a:pPr>
              <a:defRPr/>
            </a:pPr>
            <a:endParaRPr lang="de-DE"/>
          </a:p>
        </p:txBody>
      </p:sp>
    </p:spTree>
    <p:extLst>
      <p:ext uri="{BB962C8B-B14F-4D97-AF65-F5344CB8AC3E}">
        <p14:creationId xmlns:p14="http://schemas.microsoft.com/office/powerpoint/2010/main" val="22176968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34852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94568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7859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de-DE"/>
              <a:t>Titelmasterformat durch Klicken bearbeiten</a:t>
            </a:r>
            <a:endParaRPr lang="en-US"/>
          </a:p>
        </p:txBody>
      </p:sp>
      <p:sp>
        <p:nvSpPr>
          <p:cNvPr id="3" name="Textplatzhalt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de-DE"/>
              <a:t>Textmasterformate durch Klicken bearbeiten</a:t>
            </a:r>
          </a:p>
        </p:txBody>
      </p:sp>
      <p:sp>
        <p:nvSpPr>
          <p:cNvPr id="4" name="Inhaltsplatzhalt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9"/>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a:defRPr/>
            </a:pPr>
            <a:endParaRPr lang="de-DE"/>
          </a:p>
        </p:txBody>
      </p:sp>
      <p:sp>
        <p:nvSpPr>
          <p:cNvPr id="6" name="Fußzeilenplatzhalter 21"/>
          <p:cNvSpPr>
            <a:spLocks noGrp="1"/>
          </p:cNvSpPr>
          <p:nvPr>
            <p:ph type="ftr" sz="quarter" idx="11"/>
          </p:nvPr>
        </p:nvSpPr>
        <p:spPr>
          <a:xfrm>
            <a:off x="2667000" y="6356350"/>
            <a:ext cx="3352800" cy="365125"/>
          </a:xfrm>
          <a:prstGeom prst="rect">
            <a:avLst/>
          </a:prstGeom>
        </p:spPr>
        <p:txBody>
          <a:bodyPr/>
          <a:lstStyle>
            <a:lvl1pPr>
              <a:defRPr>
                <a:latin typeface="Arial" pitchFamily="34" charset="0"/>
              </a:defRPr>
            </a:lvl1pPr>
          </a:lstStyle>
          <a:p>
            <a:pPr>
              <a:defRPr/>
            </a:pPr>
            <a:endParaRPr lang="de-DE"/>
          </a:p>
        </p:txBody>
      </p:sp>
      <p:sp>
        <p:nvSpPr>
          <p:cNvPr id="7" name="Foliennummernplatzhalter 17"/>
          <p:cNvSpPr>
            <a:spLocks noGrp="1"/>
          </p:cNvSpPr>
          <p:nvPr>
            <p:ph type="sldNum" sz="quarter" idx="12"/>
          </p:nvPr>
        </p:nvSpPr>
        <p:spPr>
          <a:xfrm>
            <a:off x="7924800" y="6356350"/>
            <a:ext cx="762000" cy="365125"/>
          </a:xfrm>
          <a:prstGeom prst="rect">
            <a:avLst/>
          </a:prstGeom>
        </p:spPr>
        <p:txBody>
          <a:bodyPr/>
          <a:lstStyle>
            <a:lvl1pPr>
              <a:defRPr>
                <a:latin typeface="Arial" pitchFamily="34" charset="0"/>
              </a:defRPr>
            </a:lvl1pPr>
          </a:lstStyle>
          <a:p>
            <a:pPr>
              <a:defRPr/>
            </a:pPr>
            <a:fld id="{A2D92B2E-D5F8-4D5F-85AA-C7E8F36F8275}" type="slidenum">
              <a:rPr lang="de-DE"/>
              <a:pPr>
                <a:defRPr/>
              </a:pPr>
              <a:t>‹Nr.›</a:t>
            </a:fld>
            <a:endParaRPr lang="de-DE"/>
          </a:p>
        </p:txBody>
      </p:sp>
    </p:spTree>
    <p:extLst>
      <p:ext uri="{BB962C8B-B14F-4D97-AF65-F5344CB8AC3E}">
        <p14:creationId xmlns:p14="http://schemas.microsoft.com/office/powerpoint/2010/main" val="295817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de-DE"/>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de-DE"/>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61D0311-F9A4-4378-AAF2-D2B124E0150A}" type="slidenum">
              <a:rPr lang="de-DE" altLang="de-DE"/>
              <a:pPr/>
              <a:t>‹Nr.›</a:t>
            </a:fld>
            <a:endParaRPr lang="de-DE" altLang="de-DE"/>
          </a:p>
        </p:txBody>
      </p:sp>
    </p:spTree>
    <p:extLst>
      <p:ext uri="{BB962C8B-B14F-4D97-AF65-F5344CB8AC3E}">
        <p14:creationId xmlns:p14="http://schemas.microsoft.com/office/powerpoint/2010/main" val="1158413916"/>
      </p:ext>
    </p:extLst>
  </p:cSld>
  <p:clrMapOvr>
    <a:masterClrMapping/>
  </p:clrMapOvr>
  <p:transition>
    <p:cut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1891308179"/>
      </p:ext>
    </p:extLst>
  </p:cSld>
  <p:clrMapOvr>
    <a:masterClrMapping/>
  </p:clrMapOvr>
  <p:transition>
    <p:newsfla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4211315133"/>
      </p:ext>
    </p:extLst>
  </p:cSld>
  <p:clrMapOvr>
    <a:masterClrMapping/>
  </p:clrMapOvr>
  <p:transition>
    <p:newsfla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252371641"/>
      </p:ext>
    </p:extLst>
  </p:cSld>
  <p:clrMapOvr>
    <a:masterClrMapping/>
  </p:clrMapOvr>
  <p:transition>
    <p:newsfla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6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2982886310"/>
      </p:ext>
    </p:extLst>
  </p:cSld>
  <p:clrMapOvr>
    <a:masterClrMapping/>
  </p:clrMapOvr>
  <p:transition>
    <p:newsfla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7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1558564815"/>
      </p:ext>
    </p:extLst>
  </p:cSld>
  <p:clrMapOvr>
    <a:masterClrMapping/>
  </p:clrMapOvr>
  <p:transition>
    <p:newsfla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8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188893356"/>
      </p:ext>
    </p:extLst>
  </p:cSld>
  <p:clrMapOvr>
    <a:masterClrMapping/>
  </p:clrMapOvr>
  <p:transition>
    <p:newsfla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9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2022570124"/>
      </p:ext>
    </p:extLst>
  </p:cSld>
  <p:clrMapOvr>
    <a:masterClrMapping/>
  </p:clrMapOvr>
  <p:transition>
    <p:newsfla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0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2597031452"/>
      </p:ext>
    </p:extLst>
  </p:cSld>
  <p:clrMapOvr>
    <a:masterClrMapping/>
  </p:clrMapOvr>
  <p:transition>
    <p:newsflash/>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1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3463006630"/>
      </p:ext>
    </p:extLst>
  </p:cSld>
  <p:clrMapOvr>
    <a:masterClrMapping/>
  </p:clrMapOvr>
  <p:transition>
    <p:newsflash/>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2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352058710"/>
      </p:ext>
    </p:extLst>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97150" y="231775"/>
            <a:ext cx="6321425" cy="812800"/>
          </a:xfrm>
          <a:prstGeom prst="rect">
            <a:avLst/>
          </a:prstGeom>
        </p:spPr>
        <p:txBody>
          <a:bodyPr/>
          <a:lstStyle/>
          <a:p>
            <a:r>
              <a:rPr lang="de-DE"/>
              <a:t>Titelmasterformat durch Klicken bearbeiten</a:t>
            </a:r>
            <a:endParaRPr lang="en-US"/>
          </a:p>
        </p:txBody>
      </p:sp>
      <p:sp>
        <p:nvSpPr>
          <p:cNvPr id="3" name="Espace réservé du contenu 2"/>
          <p:cNvSpPr>
            <a:spLocks noGrp="1"/>
          </p:cNvSpPr>
          <p:nvPr>
            <p:ph idx="1"/>
          </p:nvPr>
        </p:nvSpPr>
        <p:spPr>
          <a:xfrm>
            <a:off x="539750" y="1981200"/>
            <a:ext cx="7440613" cy="22272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032733922"/>
      </p:ext>
    </p:extLst>
  </p:cSld>
  <p:clrMapOvr>
    <a:masterClrMapping/>
  </p:clrMapOvr>
  <p:transition spd="med">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3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324119051"/>
      </p:ext>
    </p:extLst>
  </p:cSld>
  <p:clrMapOvr>
    <a:masterClrMapping/>
  </p:clrMapOvr>
  <p:transition>
    <p:newsfla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4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2374729251"/>
      </p:ext>
    </p:extLst>
  </p:cSld>
  <p:clrMapOvr>
    <a:masterClrMapping/>
  </p:clrMapOvr>
  <p:transition>
    <p:newsflash/>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5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2531767991"/>
      </p:ext>
    </p:extLst>
  </p:cSld>
  <p:clrMapOvr>
    <a:masterClrMapping/>
  </p:clrMapOvr>
  <p:transition>
    <p:newsflash/>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6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1875799100"/>
      </p:ext>
    </p:extLst>
  </p:cSld>
  <p:clrMapOvr>
    <a:masterClrMapping/>
  </p:clrMapOvr>
  <p:transition>
    <p:newsflash/>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7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1403945551"/>
      </p:ext>
    </p:extLst>
  </p:cSld>
  <p:clrMapOvr>
    <a:masterClrMapping/>
  </p:clrMapOvr>
  <p:transition>
    <p:newsflash/>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Tabellenplatzhalter 2"/>
          <p:cNvSpPr>
            <a:spLocks noGrp="1"/>
          </p:cNvSpPr>
          <p:nvPr>
            <p:ph type="tbl" idx="1"/>
          </p:nvPr>
        </p:nvSpPr>
        <p:spPr>
          <a:xfrm>
            <a:off x="457200" y="1600200"/>
            <a:ext cx="8229600" cy="4525963"/>
          </a:xfrm>
          <a:prstGeom prst="rect">
            <a:avLst/>
          </a:prstGeom>
        </p:spPr>
        <p:txBody>
          <a:bodyPr/>
          <a:lstStyle/>
          <a:p>
            <a:pPr lvl="0"/>
            <a:endParaRPr lang="de-DE" noProof="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de-DE" altLang="de-D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de-DE" altLang="de-D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D78D0F48-9EFD-4C4E-8367-98EF95392F1C}" type="slidenum">
              <a:rPr lang="de-DE" altLang="de-DE"/>
              <a:pPr>
                <a:defRPr/>
              </a:pPr>
              <a:t>‹Nr.›</a:t>
            </a:fld>
            <a:endParaRPr lang="de-DE" altLang="de-DE"/>
          </a:p>
        </p:txBody>
      </p:sp>
    </p:spTree>
    <p:extLst>
      <p:ext uri="{BB962C8B-B14F-4D97-AF65-F5344CB8AC3E}">
        <p14:creationId xmlns:p14="http://schemas.microsoft.com/office/powerpoint/2010/main" val="19825185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de-DE" altLang="de-DE"/>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de-DE" altLang="de-DE"/>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05014B92-081E-4EDE-A7DA-BA68BBF4AD1B}" type="slidenum">
              <a:rPr lang="de-DE" altLang="de-DE"/>
              <a:pPr>
                <a:defRPr/>
              </a:pPr>
              <a:t>‹Nr.›</a:t>
            </a:fld>
            <a:endParaRPr lang="de-DE" altLang="de-DE"/>
          </a:p>
        </p:txBody>
      </p:sp>
    </p:spTree>
    <p:extLst>
      <p:ext uri="{BB962C8B-B14F-4D97-AF65-F5344CB8AC3E}">
        <p14:creationId xmlns:p14="http://schemas.microsoft.com/office/powerpoint/2010/main" val="579003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8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39466379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9_Benutzerdefiniertes Layout">
    <p:spTree>
      <p:nvGrpSpPr>
        <p:cNvPr id="1" name=""/>
        <p:cNvGrpSpPr/>
        <p:nvPr/>
      </p:nvGrpSpPr>
      <p:grpSpPr>
        <a:xfrm>
          <a:off x="0" y="0"/>
          <a:ext cx="0" cy="0"/>
          <a:chOff x="0" y="0"/>
          <a:chExt cx="0" cy="0"/>
        </a:xfrm>
      </p:grpSpPr>
      <p:sp>
        <p:nvSpPr>
          <p:cNvPr id="4" name="Untertitel 2"/>
          <p:cNvSpPr>
            <a:spLocks noGrp="1"/>
          </p:cNvSpPr>
          <p:nvPr>
            <p:ph sz="quarter" idx="10"/>
          </p:nvPr>
        </p:nvSpPr>
        <p:spPr>
          <a:xfrm>
            <a:off x="728133" y="5295598"/>
            <a:ext cx="7687733" cy="748090"/>
          </a:xfrm>
          <a:prstGeom prst="rect">
            <a:avLst/>
          </a:prstGeom>
        </p:spPr>
        <p:txBody>
          <a:bodyPr/>
          <a:lstStyle>
            <a:lvl1pPr>
              <a:buNone/>
              <a:defRPr baseline="0"/>
            </a:lvl1pPr>
          </a:lstStyle>
          <a:p>
            <a:pPr lvl="0"/>
            <a:r>
              <a:rPr lang="de-DE" dirty="0"/>
              <a:t>Textmasterformate durch Klicken bearbeiten</a:t>
            </a:r>
          </a:p>
          <a:p>
            <a:pPr lvl="1"/>
            <a:r>
              <a:rPr lang="de-DE" dirty="0"/>
              <a:t>Zweite Ebene</a:t>
            </a:r>
          </a:p>
          <a:p>
            <a:pPr lvl="2"/>
            <a:r>
              <a:rPr lang="de-DE" dirty="0"/>
              <a:t>Dritte Ebene</a:t>
            </a:r>
          </a:p>
        </p:txBody>
      </p:sp>
      <p:sp>
        <p:nvSpPr>
          <p:cNvPr id="16" name="Titel 15"/>
          <p:cNvSpPr>
            <a:spLocks noGrp="1"/>
          </p:cNvSpPr>
          <p:nvPr>
            <p:ph type="title"/>
          </p:nvPr>
        </p:nvSpPr>
        <p:spPr>
          <a:xfrm>
            <a:off x="728134" y="1909472"/>
            <a:ext cx="7687733" cy="1041311"/>
          </a:xfrm>
          <a:prstGeom prst="rect">
            <a:avLst/>
          </a:prstGeom>
        </p:spPr>
        <p:txBody>
          <a:bodyPr vert="horz" wrap="square" anchor="t">
            <a:spAutoFit/>
          </a:bodyPr>
          <a:lstStyle>
            <a:lvl1pPr>
              <a:lnSpc>
                <a:spcPts val="3600"/>
              </a:lnSpc>
              <a:defRPr sz="4000" cap="all" spc="300">
                <a:solidFill>
                  <a:srgbClr val="4EA92E"/>
                </a:solidFill>
              </a:defRPr>
            </a:lvl1pPr>
          </a:lstStyle>
          <a:p>
            <a:r>
              <a:rPr lang="de-DE" dirty="0"/>
              <a:t>Titelmasterformat durch Klicken bearbeiten</a:t>
            </a:r>
          </a:p>
        </p:txBody>
      </p:sp>
      <p:sp>
        <p:nvSpPr>
          <p:cNvPr id="19" name="Textplatzhalter 18"/>
          <p:cNvSpPr>
            <a:spLocks noGrp="1"/>
          </p:cNvSpPr>
          <p:nvPr>
            <p:ph type="body" sz="quarter" idx="11"/>
          </p:nvPr>
        </p:nvSpPr>
        <p:spPr>
          <a:xfrm>
            <a:off x="729192" y="2959250"/>
            <a:ext cx="7686675" cy="585257"/>
          </a:xfrm>
          <a:prstGeom prst="rect">
            <a:avLst/>
          </a:prstGeom>
        </p:spPr>
        <p:txBody>
          <a:bodyPr vert="horz"/>
          <a:lstStyle>
            <a:lvl1pPr algn="ctr">
              <a:lnSpc>
                <a:spcPts val="1800"/>
              </a:lnSpc>
              <a:buNone/>
              <a:defRPr sz="1200"/>
            </a:lvl1pPr>
            <a:lvl2pPr algn="ctr">
              <a:buNone/>
              <a:defRPr sz="1200"/>
            </a:lvl2pPr>
            <a:lvl3pPr algn="ctr">
              <a:buNone/>
              <a:defRPr sz="1200"/>
            </a:lvl3pPr>
            <a:lvl4pPr algn="ctr">
              <a:buNone/>
              <a:defRPr sz="1200"/>
            </a:lvl4pPr>
            <a:lvl5pPr algn="ctr">
              <a:buNone/>
              <a:defRPr sz="1200"/>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41042701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B0358C1-DF74-4433-BCB1-8BD1733BEB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el 16">
            <a:extLst>
              <a:ext uri="{FF2B5EF4-FFF2-40B4-BE49-F238E27FC236}">
                <a16:creationId xmlns:a16="http://schemas.microsoft.com/office/drawing/2014/main" id="{D3CDE6B6-238A-47B9-9147-355FA2A62800}"/>
              </a:ext>
            </a:extLst>
          </p:cNvPr>
          <p:cNvSpPr>
            <a:spLocks noGrp="1"/>
          </p:cNvSpPr>
          <p:nvPr>
            <p:ph type="title" hasCustomPrompt="1"/>
          </p:nvPr>
        </p:nvSpPr>
        <p:spPr>
          <a:xfrm>
            <a:off x="2343151" y="2476948"/>
            <a:ext cx="2483330" cy="952053"/>
          </a:xfrm>
          <a:prstGeom prst="rect">
            <a:avLst/>
          </a:prstGeom>
        </p:spPr>
        <p:txBody>
          <a:bodyPr/>
          <a:lstStyle>
            <a:lvl1pPr>
              <a:defRPr>
                <a:solidFill>
                  <a:schemeClr val="bg1"/>
                </a:solidFill>
              </a:defRPr>
            </a:lvl1pPr>
          </a:lstStyle>
          <a:p>
            <a:r>
              <a:rPr lang="de-DE" dirty="0"/>
              <a:t>HEADER</a:t>
            </a:r>
          </a:p>
        </p:txBody>
      </p:sp>
      <p:sp>
        <p:nvSpPr>
          <p:cNvPr id="9" name="Textplatzhalter 18">
            <a:extLst>
              <a:ext uri="{FF2B5EF4-FFF2-40B4-BE49-F238E27FC236}">
                <a16:creationId xmlns:a16="http://schemas.microsoft.com/office/drawing/2014/main" id="{79A5CDEF-42B7-43C9-A32C-D83CE166DCD7}"/>
              </a:ext>
            </a:extLst>
          </p:cNvPr>
          <p:cNvSpPr>
            <a:spLocks noGrp="1"/>
          </p:cNvSpPr>
          <p:nvPr>
            <p:ph type="body" sz="quarter" idx="10" hasCustomPrompt="1"/>
          </p:nvPr>
        </p:nvSpPr>
        <p:spPr>
          <a:xfrm>
            <a:off x="5771812" y="3355525"/>
            <a:ext cx="2950369" cy="1069975"/>
          </a:xfrm>
          <a:prstGeom prst="rect">
            <a:avLst/>
          </a:prstGeom>
        </p:spPr>
        <p:txBody>
          <a:bodyPr/>
          <a:lstStyle>
            <a:lvl1pPr>
              <a:buNone/>
              <a:defRPr>
                <a:solidFill>
                  <a:schemeClr val="bg1"/>
                </a:solidFill>
              </a:defRPr>
            </a:lvl1pPr>
          </a:lstStyle>
          <a:p>
            <a:pPr lvl="0"/>
            <a:r>
              <a:rPr lang="de-DE" dirty="0" err="1"/>
              <a:t>Subline</a:t>
            </a:r>
            <a:endParaRPr lang="de-DE" dirty="0"/>
          </a:p>
        </p:txBody>
      </p:sp>
    </p:spTree>
    <p:extLst>
      <p:ext uri="{BB962C8B-B14F-4D97-AF65-F5344CB8AC3E}">
        <p14:creationId xmlns:p14="http://schemas.microsoft.com/office/powerpoint/2010/main" val="113252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111125" y="0"/>
            <a:ext cx="9032875" cy="765175"/>
          </a:xfrm>
          <a:prstGeom prst="rect">
            <a:avLst/>
          </a:prstGeom>
          <a:solidFill>
            <a:srgbClr val="FF9900"/>
          </a:solidFill>
          <a:ln w="9525">
            <a:noFill/>
            <a:miter lim="800000"/>
            <a:headEnd/>
            <a:tailEnd/>
          </a:ln>
        </p:spPr>
        <p:txBody>
          <a:bodyPr wrap="none" anchor="ctr"/>
          <a:lstStyle/>
          <a:p>
            <a:pPr>
              <a:defRPr/>
            </a:pPr>
            <a:endParaRPr lang="de-DE"/>
          </a:p>
        </p:txBody>
      </p:sp>
      <p:pic>
        <p:nvPicPr>
          <p:cNvPr id="6" name="Picture 3" descr="Bild 17.png                                                    0002D9FCAnne HD                        87E7CCD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5200" y="6038850"/>
            <a:ext cx="16764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userDrawn="1"/>
        </p:nvSpPr>
        <p:spPr bwMode="auto">
          <a:xfrm>
            <a:off x="0" y="0"/>
            <a:ext cx="76200" cy="5867400"/>
          </a:xfrm>
          <a:prstGeom prst="rect">
            <a:avLst/>
          </a:prstGeom>
          <a:solidFill>
            <a:srgbClr val="800000"/>
          </a:solidFill>
          <a:ln w="9525">
            <a:noFill/>
            <a:miter lim="800000"/>
            <a:headEnd/>
            <a:tailEnd/>
          </a:ln>
        </p:spPr>
        <p:txBody>
          <a:bodyPr wrap="none" anchor="ctr"/>
          <a:lstStyle/>
          <a:p>
            <a:pPr>
              <a:defRPr/>
            </a:pPr>
            <a:endParaRPr lang="de-DE"/>
          </a:p>
        </p:txBody>
      </p:sp>
      <p:sp>
        <p:nvSpPr>
          <p:cNvPr id="8" name="Rectangle 12"/>
          <p:cNvSpPr>
            <a:spLocks noChangeArrowheads="1"/>
          </p:cNvSpPr>
          <p:nvPr userDrawn="1"/>
        </p:nvSpPr>
        <p:spPr bwMode="auto">
          <a:xfrm>
            <a:off x="111125" y="5715000"/>
            <a:ext cx="9032875" cy="152400"/>
          </a:xfrm>
          <a:prstGeom prst="rect">
            <a:avLst/>
          </a:prstGeom>
          <a:solidFill>
            <a:srgbClr val="FF9900"/>
          </a:solidFill>
          <a:ln w="9525">
            <a:noFill/>
            <a:miter lim="800000"/>
            <a:headEnd/>
            <a:tailEnd/>
          </a:ln>
        </p:spPr>
        <p:txBody>
          <a:bodyPr wrap="none" anchor="ctr"/>
          <a:lstStyle/>
          <a:p>
            <a:pPr>
              <a:defRPr/>
            </a:pPr>
            <a:endParaRPr lang="de-DE"/>
          </a:p>
        </p:txBody>
      </p:sp>
      <p:sp>
        <p:nvSpPr>
          <p:cNvPr id="3" name="Untertitel 2"/>
          <p:cNvSpPr>
            <a:spLocks noGrp="1"/>
          </p:cNvSpPr>
          <p:nvPr>
            <p:ph type="subTitle" idx="1"/>
          </p:nvPr>
        </p:nvSpPr>
        <p:spPr>
          <a:xfrm>
            <a:off x="403448" y="2276872"/>
            <a:ext cx="8561040" cy="3168352"/>
          </a:xfrm>
          <a:prstGeom prst="rect">
            <a:avLst/>
          </a:prstGeom>
        </p:spPr>
        <p:txBody>
          <a:bodyPr/>
          <a:lstStyle>
            <a:lvl1pPr marL="358775" indent="-358775" algn="l">
              <a:buFont typeface="Wingdings" pitchFamily="2" charset="2"/>
              <a:buChar char="§"/>
              <a:tabLst>
                <a:tab pos="358775" algn="l"/>
              </a:tab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DE" dirty="0"/>
          </a:p>
        </p:txBody>
      </p:sp>
      <p:sp>
        <p:nvSpPr>
          <p:cNvPr id="2" name="Titel 1"/>
          <p:cNvSpPr>
            <a:spLocks noGrp="1"/>
          </p:cNvSpPr>
          <p:nvPr>
            <p:ph type="ctrTitle"/>
          </p:nvPr>
        </p:nvSpPr>
        <p:spPr>
          <a:xfrm>
            <a:off x="251520" y="0"/>
            <a:ext cx="8892480" cy="764704"/>
          </a:xfrm>
          <a:prstGeom prst="rect">
            <a:avLst/>
          </a:prstGeom>
        </p:spPr>
        <p:txBody>
          <a:bodyPr/>
          <a:lstStyle>
            <a:lvl1pPr>
              <a:defRPr sz="3200" b="1">
                <a:solidFill>
                  <a:schemeClr val="bg1"/>
                </a:solidFill>
                <a:latin typeface="Arial" pitchFamily="34" charset="0"/>
                <a:cs typeface="Arial" pitchFamily="34" charset="0"/>
              </a:defRPr>
            </a:lvl1pPr>
          </a:lstStyle>
          <a:p>
            <a:r>
              <a:rPr lang="de-DE" dirty="0"/>
              <a:t>Titelmasterformat durch Klicken bearbeiten</a:t>
            </a:r>
          </a:p>
        </p:txBody>
      </p:sp>
      <p:sp>
        <p:nvSpPr>
          <p:cNvPr id="13" name="Textplatzhalter 12"/>
          <p:cNvSpPr>
            <a:spLocks noGrp="1"/>
          </p:cNvSpPr>
          <p:nvPr>
            <p:ph type="body" sz="quarter" idx="10"/>
          </p:nvPr>
        </p:nvSpPr>
        <p:spPr>
          <a:xfrm>
            <a:off x="323528" y="1196752"/>
            <a:ext cx="8568952" cy="719138"/>
          </a:xfrm>
          <a:prstGeom prst="rect">
            <a:avLst/>
          </a:prstGeom>
        </p:spPr>
        <p:txBody>
          <a:bodyPr/>
          <a:lstStyle>
            <a:lvl1pPr>
              <a:buNone/>
              <a:defRPr sz="24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stStyle>
          <a:p>
            <a:pPr lvl="0"/>
            <a:r>
              <a:rPr lang="de-DE" dirty="0"/>
              <a:t>Textmasterformate durch Klicken bearbeiten</a:t>
            </a:r>
          </a:p>
        </p:txBody>
      </p:sp>
    </p:spTree>
    <p:extLst>
      <p:ext uri="{BB962C8B-B14F-4D97-AF65-F5344CB8AC3E}">
        <p14:creationId xmlns:p14="http://schemas.microsoft.com/office/powerpoint/2010/main" val="1164485749"/>
      </p:ext>
    </p:extLst>
  </p:cSld>
  <p:clrMapOvr>
    <a:masterClrMapping/>
  </p:clrMapOvr>
  <p:transition spd="slow">
    <p:checke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178546B5-EEA4-4900-871E-45033A1BA0F2}"/>
              </a:ext>
            </a:extLst>
          </p:cNvPr>
          <p:cNvSpPr>
            <a:spLocks noGrp="1"/>
          </p:cNvSpPr>
          <p:nvPr>
            <p:ph type="dt" sz="half" idx="10"/>
          </p:nvPr>
        </p:nvSpPr>
        <p:spPr/>
        <p:txBody>
          <a:bodyPr/>
          <a:lstStyle>
            <a:lvl1pPr>
              <a:defRPr>
                <a:solidFill>
                  <a:srgbClr val="00A5E3"/>
                </a:solidFill>
              </a:defRPr>
            </a:lvl1pPr>
          </a:lstStyle>
          <a:p>
            <a:fld id="{5EE82E23-3839-4054-80FA-8C7860BC0CA1}" type="datetime1">
              <a:rPr lang="de-DE" smtClean="0"/>
              <a:t>22.09.2021</a:t>
            </a:fld>
            <a:endParaRPr lang="de-DE" dirty="0"/>
          </a:p>
        </p:txBody>
      </p:sp>
      <p:sp>
        <p:nvSpPr>
          <p:cNvPr id="6" name="Foliennummernplatzhalter 5">
            <a:extLst>
              <a:ext uri="{FF2B5EF4-FFF2-40B4-BE49-F238E27FC236}">
                <a16:creationId xmlns:a16="http://schemas.microsoft.com/office/drawing/2014/main" id="{C6086571-5C00-4BD1-A676-7230C2FD3176}"/>
              </a:ext>
            </a:extLst>
          </p:cNvPr>
          <p:cNvSpPr>
            <a:spLocks noGrp="1"/>
          </p:cNvSpPr>
          <p:nvPr>
            <p:ph type="sldNum" sz="quarter" idx="12"/>
          </p:nvPr>
        </p:nvSpPr>
        <p:spPr/>
        <p:txBody>
          <a:bodyPr/>
          <a:lstStyle/>
          <a:p>
            <a:fld id="{C3831029-DBAE-41BF-BAA3-1BCD65F362BF}" type="slidenum">
              <a:rPr lang="de-DE" smtClean="0"/>
              <a:t>‹Nr.›</a:t>
            </a:fld>
            <a:endParaRPr lang="de-DE"/>
          </a:p>
        </p:txBody>
      </p:sp>
      <p:sp>
        <p:nvSpPr>
          <p:cNvPr id="8" name="Rechteck: abgerundete Ecken 7">
            <a:extLst>
              <a:ext uri="{FF2B5EF4-FFF2-40B4-BE49-F238E27FC236}">
                <a16:creationId xmlns:a16="http://schemas.microsoft.com/office/drawing/2014/main" id="{D6B9D8E0-21CC-41F9-8D36-372C257F88AD}"/>
              </a:ext>
            </a:extLst>
          </p:cNvPr>
          <p:cNvSpPr/>
          <p:nvPr userDrawn="1"/>
        </p:nvSpPr>
        <p:spPr>
          <a:xfrm>
            <a:off x="3736378" y="1039944"/>
            <a:ext cx="5211268" cy="21997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Untertitel 2">
            <a:extLst>
              <a:ext uri="{FF2B5EF4-FFF2-40B4-BE49-F238E27FC236}">
                <a16:creationId xmlns:a16="http://schemas.microsoft.com/office/drawing/2014/main" id="{D9910CF0-B4D7-4CBD-8FCF-8D91C5AFFC89}"/>
              </a:ext>
            </a:extLst>
          </p:cNvPr>
          <p:cNvSpPr>
            <a:spLocks noGrp="1"/>
          </p:cNvSpPr>
          <p:nvPr>
            <p:ph type="subTitle" idx="1" hasCustomPrompt="1"/>
          </p:nvPr>
        </p:nvSpPr>
        <p:spPr>
          <a:xfrm>
            <a:off x="3800037" y="4507719"/>
            <a:ext cx="4928609" cy="365125"/>
          </a:xfrm>
          <a:prstGeom prst="rect">
            <a:avLst/>
          </a:prstGeom>
          <a:ln w="12700">
            <a:noFill/>
          </a:ln>
        </p:spPr>
        <p:txBody>
          <a:bodyPr/>
          <a:lstStyle>
            <a:lvl1pPr marL="0" indent="0" algn="l">
              <a:buNone/>
              <a:defRPr sz="1800">
                <a:solidFill>
                  <a:srgbClr val="0097D7"/>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err="1"/>
              <a:t>Subline</a:t>
            </a:r>
            <a:endParaRPr lang="de-DE"/>
          </a:p>
        </p:txBody>
      </p:sp>
      <p:pic>
        <p:nvPicPr>
          <p:cNvPr id="10" name="Grafik 9" descr="Ein Bild, das haltend, Schild, Frau, Mann enthält.&#10;&#10;Automatisch generierte Beschreibung">
            <a:extLst>
              <a:ext uri="{FF2B5EF4-FFF2-40B4-BE49-F238E27FC236}">
                <a16:creationId xmlns:a16="http://schemas.microsoft.com/office/drawing/2014/main" id="{161E65FB-250F-4EEC-8198-12D30F9268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6553" r="29884" b="10129"/>
          <a:stretch/>
        </p:blipFill>
        <p:spPr>
          <a:xfrm>
            <a:off x="570424" y="1374871"/>
            <a:ext cx="2048991" cy="4225006"/>
          </a:xfrm>
          <a:prstGeom prst="rect">
            <a:avLst/>
          </a:prstGeom>
        </p:spPr>
      </p:pic>
      <p:sp>
        <p:nvSpPr>
          <p:cNvPr id="11" name="Textplatzhalter 10">
            <a:extLst>
              <a:ext uri="{FF2B5EF4-FFF2-40B4-BE49-F238E27FC236}">
                <a16:creationId xmlns:a16="http://schemas.microsoft.com/office/drawing/2014/main" id="{23CBBFB9-F255-48EE-B739-3E64E0E9966B}"/>
              </a:ext>
            </a:extLst>
          </p:cNvPr>
          <p:cNvSpPr>
            <a:spLocks noGrp="1"/>
          </p:cNvSpPr>
          <p:nvPr>
            <p:ph type="body" sz="quarter" idx="13" hasCustomPrompt="1"/>
          </p:nvPr>
        </p:nvSpPr>
        <p:spPr>
          <a:xfrm>
            <a:off x="3800037" y="1938402"/>
            <a:ext cx="4929217" cy="962386"/>
          </a:xfrm>
          <a:prstGeom prst="rect">
            <a:avLst/>
          </a:prstGeom>
        </p:spPr>
        <p:txBody>
          <a:bodyPr anchor="ctr"/>
          <a:lstStyle>
            <a:lvl1pPr>
              <a:buFontTx/>
              <a:buNone/>
              <a:defRPr>
                <a:solidFill>
                  <a:srgbClr val="00A5E3"/>
                </a:solidFill>
                <a:latin typeface="Arial Black" panose="020B0A04020102020204" pitchFamily="34" charset="0"/>
              </a:defRPr>
            </a:lvl1pPr>
            <a:lvl2pPr>
              <a:buFontTx/>
              <a:buNone/>
              <a:defRPr>
                <a:solidFill>
                  <a:srgbClr val="00A5E3"/>
                </a:solidFill>
              </a:defRPr>
            </a:lvl2pPr>
            <a:lvl3pPr>
              <a:buFontTx/>
              <a:buNone/>
              <a:defRPr>
                <a:solidFill>
                  <a:srgbClr val="00A5E3"/>
                </a:solidFill>
              </a:defRPr>
            </a:lvl3pPr>
            <a:lvl4pPr>
              <a:buFontTx/>
              <a:buNone/>
              <a:defRPr>
                <a:solidFill>
                  <a:srgbClr val="00A5E3"/>
                </a:solidFill>
              </a:defRPr>
            </a:lvl4pPr>
            <a:lvl5pPr>
              <a:buFontTx/>
              <a:buNone/>
              <a:defRPr>
                <a:solidFill>
                  <a:srgbClr val="00A5E3"/>
                </a:solidFill>
              </a:defRPr>
            </a:lvl5pPr>
          </a:lstStyle>
          <a:p>
            <a:pPr lvl="0"/>
            <a:r>
              <a:rPr lang="de-DE"/>
              <a:t>HEADLINE</a:t>
            </a:r>
          </a:p>
        </p:txBody>
      </p:sp>
      <p:grpSp>
        <p:nvGrpSpPr>
          <p:cNvPr id="12" name="Gruppieren 11">
            <a:extLst>
              <a:ext uri="{FF2B5EF4-FFF2-40B4-BE49-F238E27FC236}">
                <a16:creationId xmlns:a16="http://schemas.microsoft.com/office/drawing/2014/main" id="{2BDDCEA6-CFBC-4069-99F8-012EC8A22482}"/>
              </a:ext>
            </a:extLst>
          </p:cNvPr>
          <p:cNvGrpSpPr/>
          <p:nvPr userDrawn="1"/>
        </p:nvGrpSpPr>
        <p:grpSpPr>
          <a:xfrm>
            <a:off x="0" y="3206799"/>
            <a:ext cx="9144000" cy="1213083"/>
            <a:chOff x="0" y="3206799"/>
            <a:chExt cx="12192000" cy="1213083"/>
          </a:xfrm>
        </p:grpSpPr>
        <p:grpSp>
          <p:nvGrpSpPr>
            <p:cNvPr id="13" name="Gruppieren 12">
              <a:extLst>
                <a:ext uri="{FF2B5EF4-FFF2-40B4-BE49-F238E27FC236}">
                  <a16:creationId xmlns:a16="http://schemas.microsoft.com/office/drawing/2014/main" id="{7EC23FB6-106F-4A67-9478-DF96F00DEC14}"/>
                </a:ext>
              </a:extLst>
            </p:cNvPr>
            <p:cNvGrpSpPr/>
            <p:nvPr userDrawn="1"/>
          </p:nvGrpSpPr>
          <p:grpSpPr>
            <a:xfrm>
              <a:off x="0" y="3210206"/>
              <a:ext cx="11286227" cy="1209676"/>
              <a:chOff x="0" y="3210206"/>
              <a:chExt cx="11286227" cy="1209676"/>
            </a:xfrm>
          </p:grpSpPr>
          <p:pic>
            <p:nvPicPr>
              <p:cNvPr id="15" name="Grafik 14" descr="Ein Bild, das Feuerwerk, computer, dunkel, erleuchtet enthält.&#10;&#10;Automatisch generierte Beschreibung">
                <a:extLst>
                  <a:ext uri="{FF2B5EF4-FFF2-40B4-BE49-F238E27FC236}">
                    <a16:creationId xmlns:a16="http://schemas.microsoft.com/office/drawing/2014/main" id="{21891268-FBB3-447F-8C7F-D9CEF152E78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12" t="44138" r="64924" b="40092"/>
              <a:stretch/>
            </p:blipFill>
            <p:spPr>
              <a:xfrm>
                <a:off x="0" y="3239680"/>
                <a:ext cx="1080655" cy="1081565"/>
              </a:xfrm>
              <a:prstGeom prst="rect">
                <a:avLst/>
              </a:prstGeom>
            </p:spPr>
          </p:pic>
          <p:pic>
            <p:nvPicPr>
              <p:cNvPr id="16" name="Grafik 15" descr="Ein Bild, das Feuerwerk, computer, dunkel, erleuchtet enthält.&#10;&#10;Automatisch generierte Beschreibung">
                <a:extLst>
                  <a:ext uri="{FF2B5EF4-FFF2-40B4-BE49-F238E27FC236}">
                    <a16:creationId xmlns:a16="http://schemas.microsoft.com/office/drawing/2014/main" id="{5656D6C3-70D1-4202-B7F1-F5DCB292CF1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3733" t="29338" r="3579" b="53023"/>
              <a:stretch/>
            </p:blipFill>
            <p:spPr>
              <a:xfrm>
                <a:off x="3024947" y="3210207"/>
                <a:ext cx="3985403" cy="1209675"/>
              </a:xfrm>
              <a:prstGeom prst="rect">
                <a:avLst/>
              </a:prstGeom>
            </p:spPr>
          </p:pic>
          <p:pic>
            <p:nvPicPr>
              <p:cNvPr id="17" name="Grafik 16" descr="Ein Bild, das Feuerwerk, computer, dunkel, erleuchtet enthält.&#10;&#10;Automatisch generierte Beschreibung">
                <a:extLst>
                  <a:ext uri="{FF2B5EF4-FFF2-40B4-BE49-F238E27FC236}">
                    <a16:creationId xmlns:a16="http://schemas.microsoft.com/office/drawing/2014/main" id="{772CEA54-1289-4953-A369-7974064F5A1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3733" t="29338" r="1197" b="53023"/>
              <a:stretch/>
            </p:blipFill>
            <p:spPr>
              <a:xfrm>
                <a:off x="7010343" y="3210206"/>
                <a:ext cx="4275884" cy="1209675"/>
              </a:xfrm>
              <a:prstGeom prst="rect">
                <a:avLst/>
              </a:prstGeom>
            </p:spPr>
          </p:pic>
        </p:grpSp>
        <p:pic>
          <p:nvPicPr>
            <p:cNvPr id="14" name="Grafik 13" descr="Ein Bild, das Feuerwerk, computer, dunkel, erleuchtet enthält.&#10;&#10;Automatisch generierte Beschreibung">
              <a:extLst>
                <a:ext uri="{FF2B5EF4-FFF2-40B4-BE49-F238E27FC236}">
                  <a16:creationId xmlns:a16="http://schemas.microsoft.com/office/drawing/2014/main" id="{77A1F209-0528-4D13-BE8F-57AC029224E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3322" t="29338" r="19261" b="53023"/>
            <a:stretch/>
          </p:blipFill>
          <p:spPr>
            <a:xfrm>
              <a:off x="11287635" y="3206799"/>
              <a:ext cx="904365" cy="1209675"/>
            </a:xfrm>
            <a:prstGeom prst="rect">
              <a:avLst/>
            </a:prstGeom>
          </p:spPr>
        </p:pic>
      </p:grpSp>
    </p:spTree>
    <p:extLst>
      <p:ext uri="{BB962C8B-B14F-4D97-AF65-F5344CB8AC3E}">
        <p14:creationId xmlns:p14="http://schemas.microsoft.com/office/powerpoint/2010/main" val="40997500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00A4BEE3-24DD-48AA-8F04-8F4A30FA37D8}"/>
              </a:ext>
            </a:extLst>
          </p:cNvPr>
          <p:cNvSpPr>
            <a:spLocks noGrp="1"/>
          </p:cNvSpPr>
          <p:nvPr>
            <p:ph type="dt" sz="half" idx="10"/>
          </p:nvPr>
        </p:nvSpPr>
        <p:spPr/>
        <p:txBody>
          <a:bodyPr/>
          <a:lstStyle/>
          <a:p>
            <a:fld id="{3CE892F6-D555-4316-9150-9365C4497CEC}" type="datetime1">
              <a:rPr lang="de-DE" smtClean="0">
                <a:solidFill>
                  <a:srgbClr val="5DBDE6"/>
                </a:solidFill>
              </a:rPr>
              <a:t>22.09.2021</a:t>
            </a:fld>
            <a:endParaRPr lang="de-DE" dirty="0">
              <a:solidFill>
                <a:srgbClr val="5DBDE6"/>
              </a:solidFill>
            </a:endParaRPr>
          </a:p>
        </p:txBody>
      </p:sp>
      <p:sp>
        <p:nvSpPr>
          <p:cNvPr id="10" name="Foliennummernplatzhalter 9">
            <a:extLst>
              <a:ext uri="{FF2B5EF4-FFF2-40B4-BE49-F238E27FC236}">
                <a16:creationId xmlns:a16="http://schemas.microsoft.com/office/drawing/2014/main" id="{ED20FD1C-165C-4D57-928D-837AEE275EE4}"/>
              </a:ext>
            </a:extLst>
          </p:cNvPr>
          <p:cNvSpPr>
            <a:spLocks noGrp="1"/>
          </p:cNvSpPr>
          <p:nvPr>
            <p:ph type="sldNum" sz="quarter" idx="12"/>
          </p:nvPr>
        </p:nvSpPr>
        <p:spPr/>
        <p:txBody>
          <a:bodyPr/>
          <a:lstStyle/>
          <a:p>
            <a:fld id="{C3831029-DBAE-41BF-BAA3-1BCD65F362BF}" type="slidenum">
              <a:rPr lang="de-DE" smtClean="0"/>
              <a:t>‹Nr.›</a:t>
            </a:fld>
            <a:endParaRPr lang="de-DE"/>
          </a:p>
        </p:txBody>
      </p:sp>
      <p:pic>
        <p:nvPicPr>
          <p:cNvPr id="12" name="Grafik 11">
            <a:extLst>
              <a:ext uri="{FF2B5EF4-FFF2-40B4-BE49-F238E27FC236}">
                <a16:creationId xmlns:a16="http://schemas.microsoft.com/office/drawing/2014/main" id="{8EB6BD9D-7DAC-4289-874D-BEAD5071C9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578" t="12560" r="31443" b="10129"/>
          <a:stretch/>
        </p:blipFill>
        <p:spPr>
          <a:xfrm>
            <a:off x="530525" y="1938402"/>
            <a:ext cx="1979763" cy="3559462"/>
          </a:xfrm>
          <a:prstGeom prst="rect">
            <a:avLst/>
          </a:prstGeom>
        </p:spPr>
      </p:pic>
      <p:sp>
        <p:nvSpPr>
          <p:cNvPr id="13" name="Textplatzhalter 10">
            <a:extLst>
              <a:ext uri="{FF2B5EF4-FFF2-40B4-BE49-F238E27FC236}">
                <a16:creationId xmlns:a16="http://schemas.microsoft.com/office/drawing/2014/main" id="{69812904-CBEA-4F74-B84E-65EF96227F87}"/>
              </a:ext>
            </a:extLst>
          </p:cNvPr>
          <p:cNvSpPr>
            <a:spLocks noGrp="1"/>
          </p:cNvSpPr>
          <p:nvPr>
            <p:ph type="body" sz="quarter" idx="13" hasCustomPrompt="1"/>
          </p:nvPr>
        </p:nvSpPr>
        <p:spPr>
          <a:xfrm>
            <a:off x="3800037" y="1938402"/>
            <a:ext cx="4929217" cy="962386"/>
          </a:xfrm>
          <a:prstGeom prst="rect">
            <a:avLst/>
          </a:prstGeom>
        </p:spPr>
        <p:txBody>
          <a:bodyPr anchor="ctr"/>
          <a:lstStyle>
            <a:lvl1pPr>
              <a:buFontTx/>
              <a:buNone/>
              <a:defRPr>
                <a:solidFill>
                  <a:srgbClr val="00A5E3"/>
                </a:solidFill>
                <a:latin typeface="Arial Black" panose="020B0A04020102020204" pitchFamily="34" charset="0"/>
              </a:defRPr>
            </a:lvl1pPr>
            <a:lvl2pPr>
              <a:buFontTx/>
              <a:buNone/>
              <a:defRPr>
                <a:solidFill>
                  <a:srgbClr val="00A5E3"/>
                </a:solidFill>
              </a:defRPr>
            </a:lvl2pPr>
            <a:lvl3pPr>
              <a:buFontTx/>
              <a:buNone/>
              <a:defRPr>
                <a:solidFill>
                  <a:srgbClr val="00A5E3"/>
                </a:solidFill>
              </a:defRPr>
            </a:lvl3pPr>
            <a:lvl4pPr>
              <a:buFontTx/>
              <a:buNone/>
              <a:defRPr>
                <a:solidFill>
                  <a:srgbClr val="00A5E3"/>
                </a:solidFill>
              </a:defRPr>
            </a:lvl4pPr>
            <a:lvl5pPr>
              <a:buFontTx/>
              <a:buNone/>
              <a:defRPr>
                <a:solidFill>
                  <a:srgbClr val="00A5E3"/>
                </a:solidFill>
              </a:defRPr>
            </a:lvl5pPr>
          </a:lstStyle>
          <a:p>
            <a:pPr lvl="0"/>
            <a:r>
              <a:rPr lang="de-DE"/>
              <a:t>HEADLINE</a:t>
            </a:r>
          </a:p>
        </p:txBody>
      </p:sp>
      <p:sp>
        <p:nvSpPr>
          <p:cNvPr id="14" name="Untertitel 2">
            <a:extLst>
              <a:ext uri="{FF2B5EF4-FFF2-40B4-BE49-F238E27FC236}">
                <a16:creationId xmlns:a16="http://schemas.microsoft.com/office/drawing/2014/main" id="{3EA180A4-447B-491E-8048-E28A132AC95A}"/>
              </a:ext>
            </a:extLst>
          </p:cNvPr>
          <p:cNvSpPr>
            <a:spLocks noGrp="1"/>
          </p:cNvSpPr>
          <p:nvPr>
            <p:ph type="subTitle" idx="1" hasCustomPrompt="1"/>
          </p:nvPr>
        </p:nvSpPr>
        <p:spPr>
          <a:xfrm>
            <a:off x="3800037" y="4507719"/>
            <a:ext cx="4928609" cy="365125"/>
          </a:xfrm>
          <a:prstGeom prst="rect">
            <a:avLst/>
          </a:prstGeom>
          <a:ln w="12700">
            <a:noFill/>
          </a:ln>
        </p:spPr>
        <p:txBody>
          <a:bodyPr/>
          <a:lstStyle>
            <a:lvl1pPr marL="0" indent="0" algn="l">
              <a:buNone/>
              <a:defRPr sz="1800">
                <a:solidFill>
                  <a:srgbClr val="0097D7"/>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err="1"/>
              <a:t>Subline</a:t>
            </a:r>
            <a:endParaRPr lang="de-DE"/>
          </a:p>
        </p:txBody>
      </p:sp>
      <p:grpSp>
        <p:nvGrpSpPr>
          <p:cNvPr id="15" name="Gruppieren 14">
            <a:extLst>
              <a:ext uri="{FF2B5EF4-FFF2-40B4-BE49-F238E27FC236}">
                <a16:creationId xmlns:a16="http://schemas.microsoft.com/office/drawing/2014/main" id="{7B09BE8D-7523-4D58-963B-4A09907E1F5E}"/>
              </a:ext>
            </a:extLst>
          </p:cNvPr>
          <p:cNvGrpSpPr/>
          <p:nvPr userDrawn="1"/>
        </p:nvGrpSpPr>
        <p:grpSpPr>
          <a:xfrm>
            <a:off x="0" y="3206799"/>
            <a:ext cx="9144000" cy="1213083"/>
            <a:chOff x="0" y="3206799"/>
            <a:chExt cx="12192000" cy="1213083"/>
          </a:xfrm>
        </p:grpSpPr>
        <p:grpSp>
          <p:nvGrpSpPr>
            <p:cNvPr id="16" name="Gruppieren 15">
              <a:extLst>
                <a:ext uri="{FF2B5EF4-FFF2-40B4-BE49-F238E27FC236}">
                  <a16:creationId xmlns:a16="http://schemas.microsoft.com/office/drawing/2014/main" id="{137407F1-1ACF-4E88-A57B-2E3D8AA9BCD7}"/>
                </a:ext>
              </a:extLst>
            </p:cNvPr>
            <p:cNvGrpSpPr/>
            <p:nvPr userDrawn="1"/>
          </p:nvGrpSpPr>
          <p:grpSpPr>
            <a:xfrm>
              <a:off x="0" y="3210206"/>
              <a:ext cx="11286227" cy="1209676"/>
              <a:chOff x="0" y="3210206"/>
              <a:chExt cx="11286227" cy="1209676"/>
            </a:xfrm>
          </p:grpSpPr>
          <p:pic>
            <p:nvPicPr>
              <p:cNvPr id="18" name="Grafik 17" descr="Ein Bild, das Feuerwerk, computer, dunkel, erleuchtet enthält.&#10;&#10;Automatisch generierte Beschreibung">
                <a:extLst>
                  <a:ext uri="{FF2B5EF4-FFF2-40B4-BE49-F238E27FC236}">
                    <a16:creationId xmlns:a16="http://schemas.microsoft.com/office/drawing/2014/main" id="{7BE4F08E-3D50-403F-B347-FE81BED4B40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12" t="44138" r="64924" b="40092"/>
              <a:stretch/>
            </p:blipFill>
            <p:spPr>
              <a:xfrm>
                <a:off x="0" y="3239680"/>
                <a:ext cx="1080655" cy="1081565"/>
              </a:xfrm>
              <a:prstGeom prst="rect">
                <a:avLst/>
              </a:prstGeom>
            </p:spPr>
          </p:pic>
          <p:pic>
            <p:nvPicPr>
              <p:cNvPr id="19" name="Grafik 18" descr="Ein Bild, das Feuerwerk, computer, dunkel, erleuchtet enthält.&#10;&#10;Automatisch generierte Beschreibung">
                <a:extLst>
                  <a:ext uri="{FF2B5EF4-FFF2-40B4-BE49-F238E27FC236}">
                    <a16:creationId xmlns:a16="http://schemas.microsoft.com/office/drawing/2014/main" id="{0951B240-3FE4-4137-AFA7-D3DAC6C1732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3733" t="29338" r="3579" b="53023"/>
              <a:stretch/>
            </p:blipFill>
            <p:spPr>
              <a:xfrm>
                <a:off x="3024947" y="3210207"/>
                <a:ext cx="3985403" cy="1209675"/>
              </a:xfrm>
              <a:prstGeom prst="rect">
                <a:avLst/>
              </a:prstGeom>
            </p:spPr>
          </p:pic>
          <p:pic>
            <p:nvPicPr>
              <p:cNvPr id="20" name="Grafik 19" descr="Ein Bild, das Feuerwerk, computer, dunkel, erleuchtet enthält.&#10;&#10;Automatisch generierte Beschreibung">
                <a:extLst>
                  <a:ext uri="{FF2B5EF4-FFF2-40B4-BE49-F238E27FC236}">
                    <a16:creationId xmlns:a16="http://schemas.microsoft.com/office/drawing/2014/main" id="{CC825FFA-CBBF-46AC-916A-E223F9A3D7D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3733" t="29338" r="1197" b="53023"/>
              <a:stretch/>
            </p:blipFill>
            <p:spPr>
              <a:xfrm>
                <a:off x="7010343" y="3210206"/>
                <a:ext cx="4275884" cy="1209675"/>
              </a:xfrm>
              <a:prstGeom prst="rect">
                <a:avLst/>
              </a:prstGeom>
            </p:spPr>
          </p:pic>
        </p:grpSp>
        <p:pic>
          <p:nvPicPr>
            <p:cNvPr id="17" name="Grafik 16" descr="Ein Bild, das Feuerwerk, computer, dunkel, erleuchtet enthält.&#10;&#10;Automatisch generierte Beschreibung">
              <a:extLst>
                <a:ext uri="{FF2B5EF4-FFF2-40B4-BE49-F238E27FC236}">
                  <a16:creationId xmlns:a16="http://schemas.microsoft.com/office/drawing/2014/main" id="{2E37639D-7CC8-4C8B-969F-58AC3E34EB6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3322" t="29338" r="19261" b="53023"/>
            <a:stretch/>
          </p:blipFill>
          <p:spPr>
            <a:xfrm>
              <a:off x="11287635" y="3206799"/>
              <a:ext cx="904365" cy="1209675"/>
            </a:xfrm>
            <a:prstGeom prst="rect">
              <a:avLst/>
            </a:prstGeom>
          </p:spPr>
        </p:pic>
      </p:grpSp>
    </p:spTree>
    <p:extLst>
      <p:ext uri="{BB962C8B-B14F-4D97-AF65-F5344CB8AC3E}">
        <p14:creationId xmlns:p14="http://schemas.microsoft.com/office/powerpoint/2010/main" val="15852312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pic>
        <p:nvPicPr>
          <p:cNvPr id="35" name="Grafik 34">
            <a:extLst>
              <a:ext uri="{FF2B5EF4-FFF2-40B4-BE49-F238E27FC236}">
                <a16:creationId xmlns:a16="http://schemas.microsoft.com/office/drawing/2014/main" id="{8EB6BD9D-7DAC-4289-874D-BEAD5071C9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578" t="12560" r="31443" b="10129"/>
          <a:stretch/>
        </p:blipFill>
        <p:spPr>
          <a:xfrm>
            <a:off x="128564" y="137153"/>
            <a:ext cx="550653" cy="990032"/>
          </a:xfrm>
          <a:prstGeom prst="rect">
            <a:avLst/>
          </a:prstGeom>
        </p:spPr>
      </p:pic>
      <p:grpSp>
        <p:nvGrpSpPr>
          <p:cNvPr id="36" name="Gruppieren 35">
            <a:extLst>
              <a:ext uri="{FF2B5EF4-FFF2-40B4-BE49-F238E27FC236}">
                <a16:creationId xmlns:a16="http://schemas.microsoft.com/office/drawing/2014/main" id="{7B09BE8D-7523-4D58-963B-4A09907E1F5E}"/>
              </a:ext>
            </a:extLst>
          </p:cNvPr>
          <p:cNvGrpSpPr/>
          <p:nvPr userDrawn="1"/>
        </p:nvGrpSpPr>
        <p:grpSpPr>
          <a:xfrm>
            <a:off x="-18997" y="111529"/>
            <a:ext cx="2543321" cy="337408"/>
            <a:chOff x="0" y="3206799"/>
            <a:chExt cx="12192000" cy="1213083"/>
          </a:xfrm>
        </p:grpSpPr>
        <p:grpSp>
          <p:nvGrpSpPr>
            <p:cNvPr id="37" name="Gruppieren 36">
              <a:extLst>
                <a:ext uri="{FF2B5EF4-FFF2-40B4-BE49-F238E27FC236}">
                  <a16:creationId xmlns:a16="http://schemas.microsoft.com/office/drawing/2014/main" id="{137407F1-1ACF-4E88-A57B-2E3D8AA9BCD7}"/>
                </a:ext>
              </a:extLst>
            </p:cNvPr>
            <p:cNvGrpSpPr/>
            <p:nvPr userDrawn="1"/>
          </p:nvGrpSpPr>
          <p:grpSpPr>
            <a:xfrm>
              <a:off x="0" y="3210206"/>
              <a:ext cx="11286227" cy="1209676"/>
              <a:chOff x="0" y="3210206"/>
              <a:chExt cx="11286227" cy="1209676"/>
            </a:xfrm>
          </p:grpSpPr>
          <p:pic>
            <p:nvPicPr>
              <p:cNvPr id="39" name="Grafik 38" descr="Ein Bild, das Feuerwerk, computer, dunkel, erleuchtet enthält.&#10;&#10;Automatisch generierte Beschreibung">
                <a:extLst>
                  <a:ext uri="{FF2B5EF4-FFF2-40B4-BE49-F238E27FC236}">
                    <a16:creationId xmlns:a16="http://schemas.microsoft.com/office/drawing/2014/main" id="{7BE4F08E-3D50-403F-B347-FE81BED4B40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12" t="44138" r="64924" b="40092"/>
              <a:stretch/>
            </p:blipFill>
            <p:spPr>
              <a:xfrm>
                <a:off x="0" y="3239680"/>
                <a:ext cx="1080655" cy="1081565"/>
              </a:xfrm>
              <a:prstGeom prst="rect">
                <a:avLst/>
              </a:prstGeom>
            </p:spPr>
          </p:pic>
          <p:pic>
            <p:nvPicPr>
              <p:cNvPr id="40" name="Grafik 39" descr="Ein Bild, das Feuerwerk, computer, dunkel, erleuchtet enthält.&#10;&#10;Automatisch generierte Beschreibung">
                <a:extLst>
                  <a:ext uri="{FF2B5EF4-FFF2-40B4-BE49-F238E27FC236}">
                    <a16:creationId xmlns:a16="http://schemas.microsoft.com/office/drawing/2014/main" id="{0951B240-3FE4-4137-AFA7-D3DAC6C1732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3733" t="29338" r="3579" b="53023"/>
              <a:stretch/>
            </p:blipFill>
            <p:spPr>
              <a:xfrm>
                <a:off x="3024947" y="3210207"/>
                <a:ext cx="3985403" cy="1209675"/>
              </a:xfrm>
              <a:prstGeom prst="rect">
                <a:avLst/>
              </a:prstGeom>
            </p:spPr>
          </p:pic>
          <p:pic>
            <p:nvPicPr>
              <p:cNvPr id="41" name="Grafik 40" descr="Ein Bild, das Feuerwerk, computer, dunkel, erleuchtet enthält.&#10;&#10;Automatisch generierte Beschreibung">
                <a:extLst>
                  <a:ext uri="{FF2B5EF4-FFF2-40B4-BE49-F238E27FC236}">
                    <a16:creationId xmlns:a16="http://schemas.microsoft.com/office/drawing/2014/main" id="{CC825FFA-CBBF-46AC-916A-E223F9A3D7D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3733" t="29338" r="1197" b="53023"/>
              <a:stretch/>
            </p:blipFill>
            <p:spPr>
              <a:xfrm>
                <a:off x="7010343" y="3210206"/>
                <a:ext cx="4275884" cy="1209675"/>
              </a:xfrm>
              <a:prstGeom prst="rect">
                <a:avLst/>
              </a:prstGeom>
            </p:spPr>
          </p:pic>
        </p:grpSp>
        <p:pic>
          <p:nvPicPr>
            <p:cNvPr id="38" name="Grafik 37" descr="Ein Bild, das Feuerwerk, computer, dunkel, erleuchtet enthält.&#10;&#10;Automatisch generierte Beschreibung">
              <a:extLst>
                <a:ext uri="{FF2B5EF4-FFF2-40B4-BE49-F238E27FC236}">
                  <a16:creationId xmlns:a16="http://schemas.microsoft.com/office/drawing/2014/main" id="{2E37639D-7CC8-4C8B-969F-58AC3E34EB6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3322" t="29338" r="19261" b="53023"/>
            <a:stretch/>
          </p:blipFill>
          <p:spPr>
            <a:xfrm>
              <a:off x="11287635" y="3206799"/>
              <a:ext cx="904365" cy="1209675"/>
            </a:xfrm>
            <a:prstGeom prst="rect">
              <a:avLst/>
            </a:prstGeom>
          </p:spPr>
        </p:pic>
      </p:grpSp>
      <p:sp>
        <p:nvSpPr>
          <p:cNvPr id="42" name="Rechteck 41"/>
          <p:cNvSpPr/>
          <p:nvPr userDrawn="1"/>
        </p:nvSpPr>
        <p:spPr>
          <a:xfrm>
            <a:off x="679216" y="137154"/>
            <a:ext cx="1883114" cy="435603"/>
          </a:xfrm>
          <a:prstGeom prst="rect">
            <a:avLst/>
          </a:prstGeom>
          <a:gradFill flip="none" rotWithShape="1">
            <a:gsLst>
              <a:gs pos="100000">
                <a:schemeClr val="tx2"/>
              </a:gs>
              <a:gs pos="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sp>
        <p:nvSpPr>
          <p:cNvPr id="11" name="Textplatzhalter 8">
            <a:extLst>
              <a:ext uri="{FF2B5EF4-FFF2-40B4-BE49-F238E27FC236}">
                <a16:creationId xmlns:a16="http://schemas.microsoft.com/office/drawing/2014/main" id="{922DFEB3-1C77-4F35-A895-27F047F48161}"/>
              </a:ext>
            </a:extLst>
          </p:cNvPr>
          <p:cNvSpPr>
            <a:spLocks noGrp="1"/>
          </p:cNvSpPr>
          <p:nvPr>
            <p:ph type="body" sz="quarter" idx="13"/>
          </p:nvPr>
        </p:nvSpPr>
        <p:spPr>
          <a:xfrm>
            <a:off x="628651" y="1645921"/>
            <a:ext cx="7912893" cy="3769043"/>
          </a:xfrm>
          <a:prstGeom prst="rect">
            <a:avLst/>
          </a:prstGeom>
        </p:spPr>
        <p:txBody>
          <a:bodyPr>
            <a:normAutofit/>
          </a:bodyPr>
          <a:lstStyle>
            <a:lvl1pPr>
              <a:defRPr sz="1800">
                <a:solidFill>
                  <a:schemeClr val="accent4"/>
                </a:solidFill>
              </a:defRPr>
            </a:lvl1pPr>
            <a:lvl2pPr>
              <a:defRPr sz="1500">
                <a:solidFill>
                  <a:schemeClr val="accent4"/>
                </a:solidFill>
              </a:defRPr>
            </a:lvl2pPr>
            <a:lvl3pPr>
              <a:defRPr sz="1350">
                <a:solidFill>
                  <a:schemeClr val="accent4"/>
                </a:solidFill>
              </a:defRPr>
            </a:lvl3pPr>
            <a:lvl4pPr>
              <a:defRPr sz="1200">
                <a:solidFill>
                  <a:schemeClr val="accent4"/>
                </a:solidFill>
              </a:defRPr>
            </a:lvl4pPr>
            <a:lvl5pPr>
              <a:defRPr sz="1200">
                <a:solidFill>
                  <a:schemeClr val="accent4"/>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10">
            <a:extLst>
              <a:ext uri="{FF2B5EF4-FFF2-40B4-BE49-F238E27FC236}">
                <a16:creationId xmlns:a16="http://schemas.microsoft.com/office/drawing/2014/main" id="{9DAB7A17-E022-4708-BC8D-6AFB99442FC5}"/>
              </a:ext>
            </a:extLst>
          </p:cNvPr>
          <p:cNvSpPr>
            <a:spLocks noGrp="1"/>
          </p:cNvSpPr>
          <p:nvPr>
            <p:ph type="body" sz="quarter" idx="14"/>
          </p:nvPr>
        </p:nvSpPr>
        <p:spPr>
          <a:xfrm>
            <a:off x="628651" y="379413"/>
            <a:ext cx="7912893" cy="962386"/>
          </a:xfrm>
          <a:prstGeom prst="rect">
            <a:avLst/>
          </a:prstGeom>
        </p:spPr>
        <p:txBody>
          <a:bodyPr/>
          <a:lstStyle>
            <a:lvl1pPr marL="0" indent="0">
              <a:buNone/>
              <a:defRPr lang="de-DE" b="1" dirty="0">
                <a:solidFill>
                  <a:schemeClr val="accent1"/>
                </a:solidFill>
                <a:latin typeface="+mj-lt"/>
                <a:ea typeface="+mj-ea"/>
                <a:cs typeface="+mj-cs"/>
              </a:defRPr>
            </a:lvl1pPr>
          </a:lstStyle>
          <a:p>
            <a:pPr marL="171450" lvl="0" indent="-171450">
              <a:spcBef>
                <a:spcPct val="0"/>
              </a:spcBef>
            </a:pPr>
            <a:r>
              <a:rPr lang="de-DE" dirty="0"/>
              <a:t>Mastertextformat bearbeiten</a:t>
            </a:r>
          </a:p>
        </p:txBody>
      </p:sp>
      <p:pic>
        <p:nvPicPr>
          <p:cNvPr id="30" name="Grafik 29" descr="Ein Bild, das Feuerwerk, computer, dunkel, erleuchtet enthält.&#10;&#10;Automatisch generierte Beschreibung">
            <a:extLst>
              <a:ext uri="{FF2B5EF4-FFF2-40B4-BE49-F238E27FC236}">
                <a16:creationId xmlns:a16="http://schemas.microsoft.com/office/drawing/2014/main" id="{8139F32B-18C1-4582-99DA-6E860873D1A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6212" t="44138" r="64924" b="40092"/>
          <a:stretch/>
        </p:blipFill>
        <p:spPr>
          <a:xfrm flipH="1">
            <a:off x="8697686" y="6085382"/>
            <a:ext cx="446314" cy="552420"/>
          </a:xfrm>
          <a:prstGeom prst="rect">
            <a:avLst/>
          </a:prstGeom>
        </p:spPr>
      </p:pic>
      <p:grpSp>
        <p:nvGrpSpPr>
          <p:cNvPr id="3" name="Gruppieren 2"/>
          <p:cNvGrpSpPr/>
          <p:nvPr userDrawn="1"/>
        </p:nvGrpSpPr>
        <p:grpSpPr>
          <a:xfrm>
            <a:off x="-3535" y="6078291"/>
            <a:ext cx="1256199" cy="617853"/>
            <a:chOff x="-4713" y="6078290"/>
            <a:chExt cx="1674932" cy="617853"/>
          </a:xfrm>
        </p:grpSpPr>
        <p:pic>
          <p:nvPicPr>
            <p:cNvPr id="28" name="Grafik 27" descr="Ein Bild, das Feuerwerk, computer, dunkel, erleuchtet enthält.&#10;&#10;Automatisch generierte Beschreibung">
              <a:extLst>
                <a:ext uri="{FF2B5EF4-FFF2-40B4-BE49-F238E27FC236}">
                  <a16:creationId xmlns:a16="http://schemas.microsoft.com/office/drawing/2014/main" id="{550A814B-DD33-4188-A5BC-93A590F108D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3339" t="44138" r="64923" b="40092"/>
            <a:stretch/>
          </p:blipFill>
          <p:spPr>
            <a:xfrm>
              <a:off x="939339" y="6089686"/>
              <a:ext cx="730880" cy="552421"/>
            </a:xfrm>
            <a:prstGeom prst="rect">
              <a:avLst/>
            </a:prstGeom>
          </p:spPr>
        </p:pic>
        <p:pic>
          <p:nvPicPr>
            <p:cNvPr id="31" name="Grafik 30" descr="Ein Bild, das Feuerwerk, computer, dunkel, erleuchtet enthält.&#10;&#10;Automatisch generierte Beschreibung">
              <a:extLst>
                <a:ext uri="{FF2B5EF4-FFF2-40B4-BE49-F238E27FC236}">
                  <a16:creationId xmlns:a16="http://schemas.microsoft.com/office/drawing/2014/main" id="{8ED1412E-D4DF-4D64-994E-597C29874D07}"/>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26368" t="44138" r="64924" b="40092"/>
            <a:stretch/>
          </p:blipFill>
          <p:spPr>
            <a:xfrm>
              <a:off x="-4713" y="6089308"/>
              <a:ext cx="542278" cy="552420"/>
            </a:xfrm>
            <a:prstGeom prst="rect">
              <a:avLst/>
            </a:prstGeom>
          </p:spPr>
        </p:pic>
        <p:pic>
          <p:nvPicPr>
            <p:cNvPr id="32" name="Grafik 31" descr="Ein Bild, das Feuerwerk, computer, dunkel, erleuchtet enthält.&#10;&#10;Automatisch generierte Beschreibung">
              <a:extLst>
                <a:ext uri="{FF2B5EF4-FFF2-40B4-BE49-F238E27FC236}">
                  <a16:creationId xmlns:a16="http://schemas.microsoft.com/office/drawing/2014/main" id="{3081A5AA-B410-4750-9B01-9407DDE3642A}"/>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82639" t="29338" r="3579" b="53023"/>
            <a:stretch/>
          </p:blipFill>
          <p:spPr>
            <a:xfrm>
              <a:off x="537566" y="6078290"/>
              <a:ext cx="421169" cy="617853"/>
            </a:xfrm>
            <a:prstGeom prst="rect">
              <a:avLst/>
            </a:prstGeom>
          </p:spPr>
        </p:pic>
      </p:grpSp>
      <p:sp>
        <p:nvSpPr>
          <p:cNvPr id="43" name="Inhaltsplatzhalter 2"/>
          <p:cNvSpPr>
            <a:spLocks noGrp="1"/>
          </p:cNvSpPr>
          <p:nvPr>
            <p:ph sz="quarter" idx="10"/>
          </p:nvPr>
        </p:nvSpPr>
        <p:spPr>
          <a:xfrm>
            <a:off x="1305659" y="6414903"/>
            <a:ext cx="7339031" cy="432643"/>
          </a:xfrm>
          <a:prstGeom prst="rect">
            <a:avLst/>
          </a:prstGeom>
        </p:spPr>
        <p:txBody>
          <a:bodyPr anchor="b"/>
          <a:lstStyle>
            <a:lvl1pPr marL="0" indent="0">
              <a:buNone/>
              <a:defRPr lang="de-DE" sz="600" dirty="0">
                <a:solidFill>
                  <a:schemeClr val="accent4">
                    <a:lumMod val="50000"/>
                  </a:schemeClr>
                </a:solidFill>
              </a:defRPr>
            </a:lvl1pPr>
          </a:lstStyle>
          <a:p>
            <a:pPr marL="171450" lvl="0" indent="-171450">
              <a:lnSpc>
                <a:spcPct val="100000"/>
              </a:lnSpc>
              <a:spcBef>
                <a:spcPts val="0"/>
              </a:spcBef>
            </a:pPr>
            <a:endParaRPr lang="de-DE" dirty="0"/>
          </a:p>
        </p:txBody>
      </p:sp>
      <p:sp>
        <p:nvSpPr>
          <p:cNvPr id="44" name="Inhaltsplatzhalter 3"/>
          <p:cNvSpPr>
            <a:spLocks noGrp="1"/>
          </p:cNvSpPr>
          <p:nvPr>
            <p:ph sz="quarter" idx="12"/>
          </p:nvPr>
        </p:nvSpPr>
        <p:spPr>
          <a:xfrm>
            <a:off x="1305659" y="6100578"/>
            <a:ext cx="7339031" cy="432643"/>
          </a:xfrm>
          <a:prstGeom prst="rect">
            <a:avLst/>
          </a:prstGeom>
        </p:spPr>
        <p:txBody>
          <a:bodyPr anchor="b"/>
          <a:lstStyle>
            <a:lvl1pPr marL="0" indent="0">
              <a:buNone/>
              <a:defRPr lang="de-DE" sz="600" dirty="0">
                <a:solidFill>
                  <a:schemeClr val="bg1">
                    <a:lumMod val="50000"/>
                  </a:schemeClr>
                </a:solidFill>
              </a:defRPr>
            </a:lvl1pPr>
          </a:lstStyle>
          <a:p>
            <a:pPr marL="171450" lvl="0" indent="-171450">
              <a:lnSpc>
                <a:spcPct val="100000"/>
              </a:lnSpc>
              <a:spcBef>
                <a:spcPts val="0"/>
              </a:spcBef>
            </a:pPr>
            <a:endParaRPr lang="de-DE" dirty="0"/>
          </a:p>
        </p:txBody>
      </p:sp>
      <p:sp>
        <p:nvSpPr>
          <p:cNvPr id="45" name="Datumsplatzhalter 3">
            <a:extLst>
              <a:ext uri="{FF2B5EF4-FFF2-40B4-BE49-F238E27FC236}">
                <a16:creationId xmlns:a16="http://schemas.microsoft.com/office/drawing/2014/main" id="{DB07B2E7-D48D-4C48-8B95-573427EBCB62}"/>
              </a:ext>
            </a:extLst>
          </p:cNvPr>
          <p:cNvSpPr>
            <a:spLocks noGrp="1"/>
          </p:cNvSpPr>
          <p:nvPr>
            <p:ph type="dt" sz="half" idx="2"/>
          </p:nvPr>
        </p:nvSpPr>
        <p:spPr>
          <a:xfrm>
            <a:off x="114694" y="6484854"/>
            <a:ext cx="707830" cy="365125"/>
          </a:xfrm>
          <a:prstGeom prst="rect">
            <a:avLst/>
          </a:prstGeom>
        </p:spPr>
        <p:txBody>
          <a:bodyPr vert="horz" lIns="91440" tIns="45720" rIns="91440" bIns="45720" rtlCol="0" anchor="ctr"/>
          <a:lstStyle>
            <a:lvl1pPr algn="l">
              <a:defRPr sz="788">
                <a:solidFill>
                  <a:srgbClr val="00A5E3"/>
                </a:solidFill>
                <a:latin typeface="Arial" panose="020B0604020202020204" pitchFamily="34" charset="0"/>
                <a:cs typeface="Arial" panose="020B0604020202020204" pitchFamily="34" charset="0"/>
              </a:defRPr>
            </a:lvl1pPr>
          </a:lstStyle>
          <a:p>
            <a:fld id="{EC58A708-6204-4A7B-83C8-E1CECF3C06F5}" type="datetime1">
              <a:rPr lang="de-DE" smtClean="0"/>
              <a:t>22.09.2021</a:t>
            </a:fld>
            <a:endParaRPr lang="de-DE" dirty="0"/>
          </a:p>
        </p:txBody>
      </p:sp>
      <p:sp>
        <p:nvSpPr>
          <p:cNvPr id="46" name="Foliennummernplatzhalter 5">
            <a:extLst>
              <a:ext uri="{FF2B5EF4-FFF2-40B4-BE49-F238E27FC236}">
                <a16:creationId xmlns:a16="http://schemas.microsoft.com/office/drawing/2014/main" id="{140953CF-2B3E-498A-95F0-E7FC675D9705}"/>
              </a:ext>
            </a:extLst>
          </p:cNvPr>
          <p:cNvSpPr>
            <a:spLocks noGrp="1"/>
          </p:cNvSpPr>
          <p:nvPr>
            <p:ph type="sldNum" sz="quarter" idx="4"/>
          </p:nvPr>
        </p:nvSpPr>
        <p:spPr>
          <a:xfrm>
            <a:off x="8730033" y="6491391"/>
            <a:ext cx="413967" cy="365125"/>
          </a:xfrm>
          <a:prstGeom prst="rect">
            <a:avLst/>
          </a:prstGeom>
        </p:spPr>
        <p:txBody>
          <a:bodyPr vert="horz" lIns="91440" tIns="45720" rIns="91440" bIns="45720" rtlCol="0" anchor="ctr"/>
          <a:lstStyle>
            <a:lvl1pPr algn="r">
              <a:defRPr sz="788">
                <a:solidFill>
                  <a:srgbClr val="00B0F0"/>
                </a:solidFill>
              </a:defRPr>
            </a:lvl1pPr>
          </a:lstStyle>
          <a:p>
            <a:fld id="{C3831029-DBAE-41BF-BAA3-1BCD65F362BF}" type="slidenum">
              <a:rPr lang="de-DE" smtClean="0"/>
              <a:pPr/>
              <a:t>‹Nr.›</a:t>
            </a:fld>
            <a:endParaRPr lang="de-DE" dirty="0"/>
          </a:p>
        </p:txBody>
      </p:sp>
    </p:spTree>
    <p:extLst>
      <p:ext uri="{BB962C8B-B14F-4D97-AF65-F5344CB8AC3E}">
        <p14:creationId xmlns:p14="http://schemas.microsoft.com/office/powerpoint/2010/main" val="5597114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pic>
        <p:nvPicPr>
          <p:cNvPr id="14" name="Grafik 13" descr="Ein Bild, das Feuerwerk, computer, dunkel, erleuchtet enthält.&#10;&#10;Automatisch generierte Beschreibung">
            <a:extLst>
              <a:ext uri="{FF2B5EF4-FFF2-40B4-BE49-F238E27FC236}">
                <a16:creationId xmlns:a16="http://schemas.microsoft.com/office/drawing/2014/main" id="{8139F32B-18C1-4582-99DA-6E860873D1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6212" t="44138" r="64924" b="40092"/>
          <a:stretch/>
        </p:blipFill>
        <p:spPr>
          <a:xfrm flipH="1">
            <a:off x="8697686" y="6085382"/>
            <a:ext cx="446314" cy="552420"/>
          </a:xfrm>
          <a:prstGeom prst="rect">
            <a:avLst/>
          </a:prstGeom>
        </p:spPr>
      </p:pic>
      <p:sp>
        <p:nvSpPr>
          <p:cNvPr id="20" name="Inhaltsplatzhalter 2"/>
          <p:cNvSpPr>
            <a:spLocks noGrp="1"/>
          </p:cNvSpPr>
          <p:nvPr>
            <p:ph sz="quarter" idx="10"/>
          </p:nvPr>
        </p:nvSpPr>
        <p:spPr>
          <a:xfrm>
            <a:off x="1305659" y="6414903"/>
            <a:ext cx="7339031" cy="432643"/>
          </a:xfrm>
          <a:prstGeom prst="rect">
            <a:avLst/>
          </a:prstGeom>
        </p:spPr>
        <p:txBody>
          <a:bodyPr anchor="b"/>
          <a:lstStyle>
            <a:lvl1pPr marL="0" indent="0">
              <a:spcBef>
                <a:spcPts val="450"/>
              </a:spcBef>
              <a:buFontTx/>
              <a:buNone/>
              <a:defRPr lang="de-DE" sz="600" dirty="0">
                <a:solidFill>
                  <a:schemeClr val="accent4">
                    <a:lumMod val="50000"/>
                  </a:schemeClr>
                </a:solidFill>
              </a:defRPr>
            </a:lvl1pPr>
          </a:lstStyle>
          <a:p>
            <a:pPr marL="171450" lvl="0" indent="-171450">
              <a:lnSpc>
                <a:spcPct val="100000"/>
              </a:lnSpc>
              <a:spcBef>
                <a:spcPts val="0"/>
              </a:spcBef>
            </a:pPr>
            <a:endParaRPr lang="de-DE" dirty="0"/>
          </a:p>
        </p:txBody>
      </p:sp>
      <p:sp>
        <p:nvSpPr>
          <p:cNvPr id="21" name="Inhaltsplatzhalter 3"/>
          <p:cNvSpPr>
            <a:spLocks noGrp="1"/>
          </p:cNvSpPr>
          <p:nvPr>
            <p:ph sz="quarter" idx="12"/>
          </p:nvPr>
        </p:nvSpPr>
        <p:spPr>
          <a:xfrm>
            <a:off x="1305659" y="6100578"/>
            <a:ext cx="7339031" cy="432643"/>
          </a:xfrm>
          <a:prstGeom prst="rect">
            <a:avLst/>
          </a:prstGeom>
        </p:spPr>
        <p:txBody>
          <a:bodyPr anchor="b"/>
          <a:lstStyle>
            <a:lvl1pPr marL="0" indent="0">
              <a:spcBef>
                <a:spcPts val="0"/>
              </a:spcBef>
              <a:buFont typeface="Arial" panose="020B0604020202020204" pitchFamily="34" charset="0"/>
              <a:buNone/>
              <a:defRPr lang="de-DE" sz="600" dirty="0">
                <a:solidFill>
                  <a:schemeClr val="bg1">
                    <a:lumMod val="50000"/>
                  </a:schemeClr>
                </a:solidFill>
              </a:defRPr>
            </a:lvl1pPr>
          </a:lstStyle>
          <a:p>
            <a:pPr marL="171450" lvl="0" indent="-171450">
              <a:lnSpc>
                <a:spcPct val="100000"/>
              </a:lnSpc>
              <a:spcBef>
                <a:spcPts val="0"/>
              </a:spcBef>
            </a:pPr>
            <a:endParaRPr lang="de-DE" dirty="0"/>
          </a:p>
        </p:txBody>
      </p:sp>
      <p:pic>
        <p:nvPicPr>
          <p:cNvPr id="24" name="Grafik 23">
            <a:extLst>
              <a:ext uri="{FF2B5EF4-FFF2-40B4-BE49-F238E27FC236}">
                <a16:creationId xmlns:a16="http://schemas.microsoft.com/office/drawing/2014/main" id="{8EB6BD9D-7DAC-4289-874D-BEAD5071C9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78" t="12560" r="31443" b="10129"/>
          <a:stretch/>
        </p:blipFill>
        <p:spPr>
          <a:xfrm>
            <a:off x="128564" y="137153"/>
            <a:ext cx="550653" cy="990032"/>
          </a:xfrm>
          <a:prstGeom prst="rect">
            <a:avLst/>
          </a:prstGeom>
        </p:spPr>
      </p:pic>
      <p:grpSp>
        <p:nvGrpSpPr>
          <p:cNvPr id="25" name="Gruppieren 24">
            <a:extLst>
              <a:ext uri="{FF2B5EF4-FFF2-40B4-BE49-F238E27FC236}">
                <a16:creationId xmlns:a16="http://schemas.microsoft.com/office/drawing/2014/main" id="{7B09BE8D-7523-4D58-963B-4A09907E1F5E}"/>
              </a:ext>
            </a:extLst>
          </p:cNvPr>
          <p:cNvGrpSpPr/>
          <p:nvPr userDrawn="1"/>
        </p:nvGrpSpPr>
        <p:grpSpPr>
          <a:xfrm>
            <a:off x="-18997" y="111529"/>
            <a:ext cx="2543321" cy="337408"/>
            <a:chOff x="0" y="3206799"/>
            <a:chExt cx="12192000" cy="1213083"/>
          </a:xfrm>
        </p:grpSpPr>
        <p:grpSp>
          <p:nvGrpSpPr>
            <p:cNvPr id="26" name="Gruppieren 25">
              <a:extLst>
                <a:ext uri="{FF2B5EF4-FFF2-40B4-BE49-F238E27FC236}">
                  <a16:creationId xmlns:a16="http://schemas.microsoft.com/office/drawing/2014/main" id="{137407F1-1ACF-4E88-A57B-2E3D8AA9BCD7}"/>
                </a:ext>
              </a:extLst>
            </p:cNvPr>
            <p:cNvGrpSpPr/>
            <p:nvPr userDrawn="1"/>
          </p:nvGrpSpPr>
          <p:grpSpPr>
            <a:xfrm>
              <a:off x="0" y="3210206"/>
              <a:ext cx="11286227" cy="1209676"/>
              <a:chOff x="0" y="3210206"/>
              <a:chExt cx="11286227" cy="1209676"/>
            </a:xfrm>
          </p:grpSpPr>
          <p:pic>
            <p:nvPicPr>
              <p:cNvPr id="28" name="Grafik 27" descr="Ein Bild, das Feuerwerk, computer, dunkel, erleuchtet enthält.&#10;&#10;Automatisch generierte Beschreibung">
                <a:extLst>
                  <a:ext uri="{FF2B5EF4-FFF2-40B4-BE49-F238E27FC236}">
                    <a16:creationId xmlns:a16="http://schemas.microsoft.com/office/drawing/2014/main" id="{7BE4F08E-3D50-403F-B347-FE81BED4B40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212" t="44138" r="64924" b="40092"/>
              <a:stretch/>
            </p:blipFill>
            <p:spPr>
              <a:xfrm>
                <a:off x="0" y="3239680"/>
                <a:ext cx="1080655" cy="1081565"/>
              </a:xfrm>
              <a:prstGeom prst="rect">
                <a:avLst/>
              </a:prstGeom>
            </p:spPr>
          </p:pic>
          <p:pic>
            <p:nvPicPr>
              <p:cNvPr id="29" name="Grafik 28" descr="Ein Bild, das Feuerwerk, computer, dunkel, erleuchtet enthält.&#10;&#10;Automatisch generierte Beschreibung">
                <a:extLst>
                  <a:ext uri="{FF2B5EF4-FFF2-40B4-BE49-F238E27FC236}">
                    <a16:creationId xmlns:a16="http://schemas.microsoft.com/office/drawing/2014/main" id="{0951B240-3FE4-4137-AFA7-D3DAC6C1732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63733" t="29338" r="3579" b="53023"/>
              <a:stretch/>
            </p:blipFill>
            <p:spPr>
              <a:xfrm>
                <a:off x="3024947" y="3210207"/>
                <a:ext cx="3985403" cy="1209675"/>
              </a:xfrm>
              <a:prstGeom prst="rect">
                <a:avLst/>
              </a:prstGeom>
            </p:spPr>
          </p:pic>
          <p:pic>
            <p:nvPicPr>
              <p:cNvPr id="30" name="Grafik 29" descr="Ein Bild, das Feuerwerk, computer, dunkel, erleuchtet enthält.&#10;&#10;Automatisch generierte Beschreibung">
                <a:extLst>
                  <a:ext uri="{FF2B5EF4-FFF2-40B4-BE49-F238E27FC236}">
                    <a16:creationId xmlns:a16="http://schemas.microsoft.com/office/drawing/2014/main" id="{CC825FFA-CBBF-46AC-916A-E223F9A3D7D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63733" t="29338" r="1197" b="53023"/>
              <a:stretch/>
            </p:blipFill>
            <p:spPr>
              <a:xfrm>
                <a:off x="7010343" y="3210206"/>
                <a:ext cx="4275884" cy="1209675"/>
              </a:xfrm>
              <a:prstGeom prst="rect">
                <a:avLst/>
              </a:prstGeom>
            </p:spPr>
          </p:pic>
        </p:grpSp>
        <p:pic>
          <p:nvPicPr>
            <p:cNvPr id="27" name="Grafik 26" descr="Ein Bild, das Feuerwerk, computer, dunkel, erleuchtet enthält.&#10;&#10;Automatisch generierte Beschreibung">
              <a:extLst>
                <a:ext uri="{FF2B5EF4-FFF2-40B4-BE49-F238E27FC236}">
                  <a16:creationId xmlns:a16="http://schemas.microsoft.com/office/drawing/2014/main" id="{2E37639D-7CC8-4C8B-969F-58AC3E34EB6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73322" t="29338" r="19261" b="53023"/>
            <a:stretch/>
          </p:blipFill>
          <p:spPr>
            <a:xfrm>
              <a:off x="11287635" y="3206799"/>
              <a:ext cx="904365" cy="1209675"/>
            </a:xfrm>
            <a:prstGeom prst="rect">
              <a:avLst/>
            </a:prstGeom>
          </p:spPr>
        </p:pic>
      </p:grpSp>
      <p:sp>
        <p:nvSpPr>
          <p:cNvPr id="32" name="Rechteck 31"/>
          <p:cNvSpPr/>
          <p:nvPr userDrawn="1"/>
        </p:nvSpPr>
        <p:spPr>
          <a:xfrm>
            <a:off x="679216" y="137154"/>
            <a:ext cx="1883114" cy="435603"/>
          </a:xfrm>
          <a:prstGeom prst="rect">
            <a:avLst/>
          </a:prstGeom>
          <a:gradFill flip="none" rotWithShape="1">
            <a:gsLst>
              <a:gs pos="100000">
                <a:schemeClr val="tx2"/>
              </a:gs>
              <a:gs pos="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sp>
        <p:nvSpPr>
          <p:cNvPr id="2" name="Titel 1">
            <a:extLst>
              <a:ext uri="{FF2B5EF4-FFF2-40B4-BE49-F238E27FC236}">
                <a16:creationId xmlns:a16="http://schemas.microsoft.com/office/drawing/2014/main" id="{448BFAB8-4C23-4F3E-94E6-E9F61C465E76}"/>
              </a:ext>
            </a:extLst>
          </p:cNvPr>
          <p:cNvSpPr>
            <a:spLocks noGrp="1"/>
          </p:cNvSpPr>
          <p:nvPr>
            <p:ph type="title"/>
          </p:nvPr>
        </p:nvSpPr>
        <p:spPr>
          <a:xfrm>
            <a:off x="757086" y="365126"/>
            <a:ext cx="8121575" cy="1325563"/>
          </a:xfrm>
          <a:prstGeom prst="rect">
            <a:avLst/>
          </a:prstGeom>
        </p:spPr>
        <p:txBody>
          <a:bodyPr/>
          <a:lstStyle>
            <a:lvl1pPr>
              <a:defRPr sz="2100" b="1">
                <a:solidFill>
                  <a:schemeClr val="accent1"/>
                </a:solidFill>
              </a:defRPr>
            </a:lvl1pPr>
          </a:lstStyle>
          <a:p>
            <a:r>
              <a:rPr lang="de-DE" dirty="0"/>
              <a:t>Mastertitelformat bearbeiten</a:t>
            </a:r>
          </a:p>
        </p:txBody>
      </p:sp>
      <p:sp>
        <p:nvSpPr>
          <p:cNvPr id="22" name="Datumsplatzhalter 3">
            <a:extLst>
              <a:ext uri="{FF2B5EF4-FFF2-40B4-BE49-F238E27FC236}">
                <a16:creationId xmlns:a16="http://schemas.microsoft.com/office/drawing/2014/main" id="{DB07B2E7-D48D-4C48-8B95-573427EBCB62}"/>
              </a:ext>
            </a:extLst>
          </p:cNvPr>
          <p:cNvSpPr>
            <a:spLocks noGrp="1"/>
          </p:cNvSpPr>
          <p:nvPr>
            <p:ph type="dt" sz="half" idx="2"/>
          </p:nvPr>
        </p:nvSpPr>
        <p:spPr>
          <a:xfrm>
            <a:off x="114694" y="6484854"/>
            <a:ext cx="707830" cy="365125"/>
          </a:xfrm>
          <a:prstGeom prst="rect">
            <a:avLst/>
          </a:prstGeom>
        </p:spPr>
        <p:txBody>
          <a:bodyPr vert="horz" lIns="91440" tIns="45720" rIns="91440" bIns="45720" rtlCol="0" anchor="ctr"/>
          <a:lstStyle>
            <a:lvl1pPr algn="l">
              <a:defRPr sz="788">
                <a:solidFill>
                  <a:srgbClr val="00A5E3"/>
                </a:solidFill>
                <a:latin typeface="Arial" panose="020B0604020202020204" pitchFamily="34" charset="0"/>
                <a:cs typeface="Arial" panose="020B0604020202020204" pitchFamily="34" charset="0"/>
              </a:defRPr>
            </a:lvl1pPr>
          </a:lstStyle>
          <a:p>
            <a:fld id="{DFFA55F2-03A0-48ED-A733-D0592008E4FC}" type="datetime1">
              <a:rPr lang="de-DE" smtClean="0"/>
              <a:t>22.09.2021</a:t>
            </a:fld>
            <a:endParaRPr lang="de-DE" dirty="0"/>
          </a:p>
        </p:txBody>
      </p:sp>
      <p:sp>
        <p:nvSpPr>
          <p:cNvPr id="23" name="Foliennummernplatzhalter 5">
            <a:extLst>
              <a:ext uri="{FF2B5EF4-FFF2-40B4-BE49-F238E27FC236}">
                <a16:creationId xmlns:a16="http://schemas.microsoft.com/office/drawing/2014/main" id="{140953CF-2B3E-498A-95F0-E7FC675D9705}"/>
              </a:ext>
            </a:extLst>
          </p:cNvPr>
          <p:cNvSpPr>
            <a:spLocks noGrp="1"/>
          </p:cNvSpPr>
          <p:nvPr>
            <p:ph type="sldNum" sz="quarter" idx="4"/>
          </p:nvPr>
        </p:nvSpPr>
        <p:spPr>
          <a:xfrm>
            <a:off x="8730033" y="6491391"/>
            <a:ext cx="413967" cy="365125"/>
          </a:xfrm>
          <a:prstGeom prst="rect">
            <a:avLst/>
          </a:prstGeom>
        </p:spPr>
        <p:txBody>
          <a:bodyPr vert="horz" lIns="91440" tIns="45720" rIns="91440" bIns="45720" rtlCol="0" anchor="ctr"/>
          <a:lstStyle>
            <a:lvl1pPr algn="r">
              <a:defRPr sz="788">
                <a:solidFill>
                  <a:srgbClr val="00B0F0"/>
                </a:solidFill>
              </a:defRPr>
            </a:lvl1pPr>
          </a:lstStyle>
          <a:p>
            <a:fld id="{C3831029-DBAE-41BF-BAA3-1BCD65F362BF}" type="slidenum">
              <a:rPr lang="de-DE" smtClean="0"/>
              <a:pPr/>
              <a:t>‹Nr.›</a:t>
            </a:fld>
            <a:endParaRPr lang="de-DE" dirty="0"/>
          </a:p>
        </p:txBody>
      </p:sp>
      <p:grpSp>
        <p:nvGrpSpPr>
          <p:cNvPr id="31" name="Gruppieren 30"/>
          <p:cNvGrpSpPr/>
          <p:nvPr userDrawn="1"/>
        </p:nvGrpSpPr>
        <p:grpSpPr>
          <a:xfrm>
            <a:off x="-3535" y="6078291"/>
            <a:ext cx="1256199" cy="617853"/>
            <a:chOff x="-4713" y="6078290"/>
            <a:chExt cx="1674932" cy="617853"/>
          </a:xfrm>
        </p:grpSpPr>
        <p:pic>
          <p:nvPicPr>
            <p:cNvPr id="33" name="Grafik 32" descr="Ein Bild, das Feuerwerk, computer, dunkel, erleuchtet enthält.&#10;&#10;Automatisch generierte Beschreibung">
              <a:extLst>
                <a:ext uri="{FF2B5EF4-FFF2-40B4-BE49-F238E27FC236}">
                  <a16:creationId xmlns:a16="http://schemas.microsoft.com/office/drawing/2014/main" id="{550A814B-DD33-4188-A5BC-93A590F108D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3339" t="44138" r="64923" b="40092"/>
            <a:stretch/>
          </p:blipFill>
          <p:spPr>
            <a:xfrm>
              <a:off x="939339" y="6089686"/>
              <a:ext cx="730880" cy="552421"/>
            </a:xfrm>
            <a:prstGeom prst="rect">
              <a:avLst/>
            </a:prstGeom>
          </p:spPr>
        </p:pic>
        <p:pic>
          <p:nvPicPr>
            <p:cNvPr id="34" name="Grafik 33" descr="Ein Bild, das Feuerwerk, computer, dunkel, erleuchtet enthält.&#10;&#10;Automatisch generierte Beschreibung">
              <a:extLst>
                <a:ext uri="{FF2B5EF4-FFF2-40B4-BE49-F238E27FC236}">
                  <a16:creationId xmlns:a16="http://schemas.microsoft.com/office/drawing/2014/main" id="{8ED1412E-D4DF-4D64-994E-597C29874D07}"/>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26368" t="44138" r="64924" b="40092"/>
            <a:stretch/>
          </p:blipFill>
          <p:spPr>
            <a:xfrm>
              <a:off x="-4713" y="6089308"/>
              <a:ext cx="542278" cy="552420"/>
            </a:xfrm>
            <a:prstGeom prst="rect">
              <a:avLst/>
            </a:prstGeom>
          </p:spPr>
        </p:pic>
        <p:pic>
          <p:nvPicPr>
            <p:cNvPr id="35" name="Grafik 34" descr="Ein Bild, das Feuerwerk, computer, dunkel, erleuchtet enthält.&#10;&#10;Automatisch generierte Beschreibung">
              <a:extLst>
                <a:ext uri="{FF2B5EF4-FFF2-40B4-BE49-F238E27FC236}">
                  <a16:creationId xmlns:a16="http://schemas.microsoft.com/office/drawing/2014/main" id="{3081A5AA-B410-4750-9B01-9407DDE3642A}"/>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82639" t="29338" r="3579" b="53023"/>
            <a:stretch/>
          </p:blipFill>
          <p:spPr>
            <a:xfrm>
              <a:off x="537566" y="6078290"/>
              <a:ext cx="421169" cy="617853"/>
            </a:xfrm>
            <a:prstGeom prst="rect">
              <a:avLst/>
            </a:prstGeom>
          </p:spPr>
        </p:pic>
      </p:grpSp>
    </p:spTree>
    <p:extLst>
      <p:ext uri="{BB962C8B-B14F-4D97-AF65-F5344CB8AC3E}">
        <p14:creationId xmlns:p14="http://schemas.microsoft.com/office/powerpoint/2010/main" val="33138312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Zwei Inhalte">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7B09BE8D-7523-4D58-963B-4A09907E1F5E}"/>
              </a:ext>
            </a:extLst>
          </p:cNvPr>
          <p:cNvGrpSpPr/>
          <p:nvPr userDrawn="1"/>
        </p:nvGrpSpPr>
        <p:grpSpPr>
          <a:xfrm>
            <a:off x="0" y="3206799"/>
            <a:ext cx="9144000" cy="1213083"/>
            <a:chOff x="0" y="3206799"/>
            <a:chExt cx="12192000" cy="1213083"/>
          </a:xfrm>
        </p:grpSpPr>
        <p:grpSp>
          <p:nvGrpSpPr>
            <p:cNvPr id="16" name="Gruppieren 15">
              <a:extLst>
                <a:ext uri="{FF2B5EF4-FFF2-40B4-BE49-F238E27FC236}">
                  <a16:creationId xmlns:a16="http://schemas.microsoft.com/office/drawing/2014/main" id="{137407F1-1ACF-4E88-A57B-2E3D8AA9BCD7}"/>
                </a:ext>
              </a:extLst>
            </p:cNvPr>
            <p:cNvGrpSpPr/>
            <p:nvPr userDrawn="1"/>
          </p:nvGrpSpPr>
          <p:grpSpPr>
            <a:xfrm>
              <a:off x="0" y="3210206"/>
              <a:ext cx="11286227" cy="1209676"/>
              <a:chOff x="0" y="3210206"/>
              <a:chExt cx="11286227" cy="1209676"/>
            </a:xfrm>
          </p:grpSpPr>
          <p:pic>
            <p:nvPicPr>
              <p:cNvPr id="18" name="Grafik 17" descr="Ein Bild, das Feuerwerk, computer, dunkel, erleuchtet enthält.&#10;&#10;Automatisch generierte Beschreibung">
                <a:extLst>
                  <a:ext uri="{FF2B5EF4-FFF2-40B4-BE49-F238E27FC236}">
                    <a16:creationId xmlns:a16="http://schemas.microsoft.com/office/drawing/2014/main" id="{7BE4F08E-3D50-403F-B347-FE81BED4B4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6212" t="44138" r="64924" b="40092"/>
              <a:stretch/>
            </p:blipFill>
            <p:spPr>
              <a:xfrm>
                <a:off x="0" y="3239680"/>
                <a:ext cx="1080655" cy="1081565"/>
              </a:xfrm>
              <a:prstGeom prst="rect">
                <a:avLst/>
              </a:prstGeom>
            </p:spPr>
          </p:pic>
          <p:pic>
            <p:nvPicPr>
              <p:cNvPr id="19" name="Grafik 18" descr="Ein Bild, das Feuerwerk, computer, dunkel, erleuchtet enthält.&#10;&#10;Automatisch generierte Beschreibung">
                <a:extLst>
                  <a:ext uri="{FF2B5EF4-FFF2-40B4-BE49-F238E27FC236}">
                    <a16:creationId xmlns:a16="http://schemas.microsoft.com/office/drawing/2014/main" id="{0951B240-3FE4-4137-AFA7-D3DAC6C1732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3733" t="29338" r="3579" b="53023"/>
              <a:stretch/>
            </p:blipFill>
            <p:spPr>
              <a:xfrm>
                <a:off x="3024947" y="3210207"/>
                <a:ext cx="3985403" cy="1209675"/>
              </a:xfrm>
              <a:prstGeom prst="rect">
                <a:avLst/>
              </a:prstGeom>
            </p:spPr>
          </p:pic>
          <p:pic>
            <p:nvPicPr>
              <p:cNvPr id="20" name="Grafik 19" descr="Ein Bild, das Feuerwerk, computer, dunkel, erleuchtet enthält.&#10;&#10;Automatisch generierte Beschreibung">
                <a:extLst>
                  <a:ext uri="{FF2B5EF4-FFF2-40B4-BE49-F238E27FC236}">
                    <a16:creationId xmlns:a16="http://schemas.microsoft.com/office/drawing/2014/main" id="{CC825FFA-CBBF-46AC-916A-E223F9A3D7D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3733" t="29338" r="1197" b="53023"/>
              <a:stretch/>
            </p:blipFill>
            <p:spPr>
              <a:xfrm>
                <a:off x="7010343" y="3210206"/>
                <a:ext cx="4275884" cy="1209675"/>
              </a:xfrm>
              <a:prstGeom prst="rect">
                <a:avLst/>
              </a:prstGeom>
            </p:spPr>
          </p:pic>
        </p:grpSp>
        <p:pic>
          <p:nvPicPr>
            <p:cNvPr id="17" name="Grafik 16" descr="Ein Bild, das Feuerwerk, computer, dunkel, erleuchtet enthält.&#10;&#10;Automatisch generierte Beschreibung">
              <a:extLst>
                <a:ext uri="{FF2B5EF4-FFF2-40B4-BE49-F238E27FC236}">
                  <a16:creationId xmlns:a16="http://schemas.microsoft.com/office/drawing/2014/main" id="{2E37639D-7CC8-4C8B-969F-58AC3E34EB6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3322" t="29338" r="19261" b="53023"/>
            <a:stretch/>
          </p:blipFill>
          <p:spPr>
            <a:xfrm>
              <a:off x="11287635" y="3206799"/>
              <a:ext cx="904365" cy="1209675"/>
            </a:xfrm>
            <a:prstGeom prst="rect">
              <a:avLst/>
            </a:prstGeom>
          </p:spPr>
        </p:pic>
      </p:grpSp>
      <p:sp>
        <p:nvSpPr>
          <p:cNvPr id="2" name="Rechteck 1">
            <a:extLst>
              <a:ext uri="{FF2B5EF4-FFF2-40B4-BE49-F238E27FC236}">
                <a16:creationId xmlns:a16="http://schemas.microsoft.com/office/drawing/2014/main" id="{0D2A7408-896B-44B8-BE77-420DD1F64AB3}"/>
              </a:ext>
            </a:extLst>
          </p:cNvPr>
          <p:cNvSpPr/>
          <p:nvPr userDrawn="1"/>
        </p:nvSpPr>
        <p:spPr>
          <a:xfrm>
            <a:off x="2852928" y="859536"/>
            <a:ext cx="5554980" cy="508406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8EB6BD9D-7DAC-4289-874D-BEAD5071C9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5578" t="12560" r="31443" b="10129"/>
          <a:stretch/>
        </p:blipFill>
        <p:spPr>
          <a:xfrm>
            <a:off x="530525" y="1938402"/>
            <a:ext cx="1979763" cy="3559462"/>
          </a:xfrm>
          <a:prstGeom prst="rect">
            <a:avLst/>
          </a:prstGeom>
        </p:spPr>
      </p:pic>
      <p:sp>
        <p:nvSpPr>
          <p:cNvPr id="14" name="Untertitel 2">
            <a:extLst>
              <a:ext uri="{FF2B5EF4-FFF2-40B4-BE49-F238E27FC236}">
                <a16:creationId xmlns:a16="http://schemas.microsoft.com/office/drawing/2014/main" id="{3EA180A4-447B-491E-8048-E28A132AC95A}"/>
              </a:ext>
            </a:extLst>
          </p:cNvPr>
          <p:cNvSpPr>
            <a:spLocks noGrp="1"/>
          </p:cNvSpPr>
          <p:nvPr>
            <p:ph type="subTitle" idx="1" hasCustomPrompt="1"/>
          </p:nvPr>
        </p:nvSpPr>
        <p:spPr>
          <a:xfrm>
            <a:off x="2977685" y="2271993"/>
            <a:ext cx="4928609" cy="365125"/>
          </a:xfrm>
          <a:prstGeom prst="rect">
            <a:avLst/>
          </a:prstGeom>
          <a:ln w="12700">
            <a:noFill/>
          </a:ln>
        </p:spPr>
        <p:txBody>
          <a:bodyPr/>
          <a:lstStyle>
            <a:lvl1pPr marL="257175" indent="-257175" algn="l">
              <a:spcBef>
                <a:spcPts val="1350"/>
              </a:spcBef>
              <a:buFont typeface="Arial" panose="020B0604020202020204" pitchFamily="34" charset="0"/>
              <a:buChar char="•"/>
              <a:defRPr sz="1800">
                <a:solidFill>
                  <a:schemeClr val="accent4">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Agendapunkt</a:t>
            </a:r>
            <a:r>
              <a:rPr lang="de-DE" dirty="0"/>
              <a:t> 1</a:t>
            </a:r>
          </a:p>
          <a:p>
            <a:endParaRPr lang="de-DE" dirty="0"/>
          </a:p>
        </p:txBody>
      </p:sp>
      <p:sp>
        <p:nvSpPr>
          <p:cNvPr id="3" name="Textfeld 2">
            <a:extLst>
              <a:ext uri="{FF2B5EF4-FFF2-40B4-BE49-F238E27FC236}">
                <a16:creationId xmlns:a16="http://schemas.microsoft.com/office/drawing/2014/main" id="{DC3FFE42-9323-4B07-9966-1E1019F7B962}"/>
              </a:ext>
            </a:extLst>
          </p:cNvPr>
          <p:cNvSpPr txBox="1"/>
          <p:nvPr userDrawn="1"/>
        </p:nvSpPr>
        <p:spPr>
          <a:xfrm>
            <a:off x="2977686" y="1061432"/>
            <a:ext cx="1685077" cy="507831"/>
          </a:xfrm>
          <a:prstGeom prst="rect">
            <a:avLst/>
          </a:prstGeom>
          <a:noFill/>
        </p:spPr>
        <p:txBody>
          <a:bodyPr wrap="none" rtlCol="0">
            <a:spAutoFit/>
          </a:bodyPr>
          <a:lstStyle/>
          <a:p>
            <a:r>
              <a:rPr lang="de-DE" sz="2700" b="1" dirty="0">
                <a:solidFill>
                  <a:srgbClr val="00A5E3"/>
                </a:solidFill>
              </a:rPr>
              <a:t>AGENDA</a:t>
            </a:r>
          </a:p>
        </p:txBody>
      </p:sp>
    </p:spTree>
    <p:extLst>
      <p:ext uri="{BB962C8B-B14F-4D97-AF65-F5344CB8AC3E}">
        <p14:creationId xmlns:p14="http://schemas.microsoft.com/office/powerpoint/2010/main" val="9003528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lvl1pPr>
              <a:spcBef>
                <a:spcPts val="450"/>
              </a:spcBef>
              <a:spcAft>
                <a:spcPts val="225"/>
              </a:spcAft>
              <a:defRPr sz="1200" b="0"/>
            </a:lvl1pPr>
            <a:lvl2pPr>
              <a:defRPr sz="1200" b="0"/>
            </a:lvl2pPr>
            <a:lvl3pPr>
              <a:defRPr sz="1050" b="0"/>
            </a:lvl3pPr>
            <a:lvl4pPr>
              <a:defRPr sz="900" b="0"/>
            </a:lvl4pPr>
            <a:lvl5pPr>
              <a:defRPr sz="900" b="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4"/>
          <p:cNvSpPr>
            <a:spLocks noGrp="1"/>
          </p:cNvSpPr>
          <p:nvPr>
            <p:ph sz="quarter" idx="10"/>
          </p:nvPr>
        </p:nvSpPr>
        <p:spPr>
          <a:xfrm>
            <a:off x="457200" y="6308769"/>
            <a:ext cx="8415899" cy="432643"/>
          </a:xfrm>
        </p:spPr>
        <p:txBody>
          <a:bodyPr anchor="b">
            <a:noAutofit/>
          </a:bodyPr>
          <a:lstStyle>
            <a:lvl1pPr marL="0" indent="0">
              <a:spcBef>
                <a:spcPts val="0"/>
              </a:spcBef>
              <a:buNone/>
              <a:defRPr sz="675" b="0"/>
            </a:lvl1pPr>
            <a:lvl2pPr>
              <a:buNone/>
              <a:defRPr sz="1050"/>
            </a:lvl2pPr>
            <a:lvl3pPr>
              <a:buNone/>
              <a:defRPr sz="1050"/>
            </a:lvl3pPr>
            <a:lvl4pPr>
              <a:buNone/>
              <a:defRPr sz="900"/>
            </a:lvl4pPr>
            <a:lvl5pPr>
              <a:buNone/>
              <a:defRPr sz="825"/>
            </a:lvl5pPr>
          </a:lstStyle>
          <a:p>
            <a:pPr lvl="0"/>
            <a:endParaRPr lang="de-DE" dirty="0"/>
          </a:p>
        </p:txBody>
      </p:sp>
      <p:sp>
        <p:nvSpPr>
          <p:cNvPr id="6" name="Inhaltsplatzhalter 4"/>
          <p:cNvSpPr>
            <a:spLocks noGrp="1"/>
          </p:cNvSpPr>
          <p:nvPr>
            <p:ph sz="quarter" idx="11"/>
          </p:nvPr>
        </p:nvSpPr>
        <p:spPr>
          <a:xfrm>
            <a:off x="457200" y="5994444"/>
            <a:ext cx="8415899" cy="432643"/>
          </a:xfrm>
        </p:spPr>
        <p:txBody>
          <a:bodyPr anchor="b">
            <a:noAutofit/>
          </a:bodyPr>
          <a:lstStyle>
            <a:lvl1pPr marL="0" indent="0">
              <a:spcBef>
                <a:spcPts val="0"/>
              </a:spcBef>
              <a:buNone/>
              <a:defRPr sz="675" b="0">
                <a:solidFill>
                  <a:schemeClr val="bg1">
                    <a:lumMod val="50000"/>
                  </a:schemeClr>
                </a:solidFill>
              </a:defRPr>
            </a:lvl1pPr>
            <a:lvl2pPr>
              <a:buNone/>
              <a:defRPr sz="1050"/>
            </a:lvl2pPr>
            <a:lvl3pPr>
              <a:buNone/>
              <a:defRPr sz="1050"/>
            </a:lvl3pPr>
            <a:lvl4pPr>
              <a:buNone/>
              <a:defRPr sz="900"/>
            </a:lvl4pPr>
            <a:lvl5pPr>
              <a:buNone/>
              <a:defRPr sz="825"/>
            </a:lvl5pPr>
          </a:lstStyle>
          <a:p>
            <a:pPr lvl="0"/>
            <a:endParaRPr lang="de-DE" dirty="0"/>
          </a:p>
        </p:txBody>
      </p:sp>
      <p:sp>
        <p:nvSpPr>
          <p:cNvPr id="7" name="Foliennummernplatzhalter 3">
            <a:extLst>
              <a:ext uri="{FF2B5EF4-FFF2-40B4-BE49-F238E27FC236}">
                <a16:creationId xmlns:a16="http://schemas.microsoft.com/office/drawing/2014/main" id="{BFB60D2E-232B-496A-840A-CD4BCE7CCC65}"/>
              </a:ext>
            </a:extLst>
          </p:cNvPr>
          <p:cNvSpPr>
            <a:spLocks noGrp="1"/>
          </p:cNvSpPr>
          <p:nvPr>
            <p:ph type="sldNum" sz="quarter" idx="4"/>
          </p:nvPr>
        </p:nvSpPr>
        <p:spPr>
          <a:xfrm>
            <a:off x="-93907" y="6492876"/>
            <a:ext cx="35989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fld id="{25F640A2-16FF-4DB8-A436-4B9D31543DCE}" type="slidenum">
              <a:rPr lang="de-DE" smtClean="0"/>
              <a:pPr/>
              <a:t>‹Nr.›</a:t>
            </a:fld>
            <a:endParaRPr lang="de-DE" dirty="0"/>
          </a:p>
        </p:txBody>
      </p:sp>
    </p:spTree>
    <p:extLst>
      <p:ext uri="{BB962C8B-B14F-4D97-AF65-F5344CB8AC3E}">
        <p14:creationId xmlns:p14="http://schemas.microsoft.com/office/powerpoint/2010/main" val="2052277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E062E-0C06-4061-9153-3E530E1E210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BF45001-26C0-4703-BF37-8664BDE3B23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EA3349-BB0D-472E-91B7-39AFF4C33F42}"/>
              </a:ext>
            </a:extLst>
          </p:cNvPr>
          <p:cNvSpPr>
            <a:spLocks noGrp="1"/>
          </p:cNvSpPr>
          <p:nvPr>
            <p:ph type="dt" sz="half" idx="10"/>
          </p:nvPr>
        </p:nvSpPr>
        <p:spPr/>
        <p:txBody>
          <a:bodyPr/>
          <a:lstStyle/>
          <a:p>
            <a:fld id="{67CA115F-7E38-430C-9E7B-4C77860D21FA}" type="datetimeFigureOut">
              <a:rPr lang="en-GB" smtClean="0"/>
              <a:t>22/09/2021</a:t>
            </a:fld>
            <a:endParaRPr lang="en-GB"/>
          </a:p>
        </p:txBody>
      </p:sp>
      <p:sp>
        <p:nvSpPr>
          <p:cNvPr id="5" name="Footer Placeholder 4">
            <a:extLst>
              <a:ext uri="{FF2B5EF4-FFF2-40B4-BE49-F238E27FC236}">
                <a16:creationId xmlns:a16="http://schemas.microsoft.com/office/drawing/2014/main" id="{9CC181E6-362F-4412-B089-56D352CF6A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9D9F27-D830-4DDE-A26F-AAB6E112083B}"/>
              </a:ext>
            </a:extLst>
          </p:cNvPr>
          <p:cNvSpPr>
            <a:spLocks noGrp="1"/>
          </p:cNvSpPr>
          <p:nvPr>
            <p:ph type="sldNum" sz="quarter" idx="12"/>
          </p:nvPr>
        </p:nvSpPr>
        <p:spPr/>
        <p:txBody>
          <a:bodyPr/>
          <a:lstStyle/>
          <a:p>
            <a:fld id="{1B820B4F-D5C7-4320-9548-4C4F6D508400}" type="slidenum">
              <a:rPr lang="en-GB" smtClean="0"/>
              <a:t>‹Nr.›</a:t>
            </a:fld>
            <a:endParaRPr lang="en-GB"/>
          </a:p>
        </p:txBody>
      </p:sp>
    </p:spTree>
    <p:extLst>
      <p:ext uri="{BB962C8B-B14F-4D97-AF65-F5344CB8AC3E}">
        <p14:creationId xmlns:p14="http://schemas.microsoft.com/office/powerpoint/2010/main" val="16576882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A78E-7AC5-4642-95B8-DF2B0834D3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9D97A3-D958-42C2-85AD-8ACAEDE86F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467E52-8877-44B8-9EBA-243F4B992887}"/>
              </a:ext>
            </a:extLst>
          </p:cNvPr>
          <p:cNvSpPr>
            <a:spLocks noGrp="1"/>
          </p:cNvSpPr>
          <p:nvPr>
            <p:ph type="dt" sz="half" idx="10"/>
          </p:nvPr>
        </p:nvSpPr>
        <p:spPr/>
        <p:txBody>
          <a:bodyPr/>
          <a:lstStyle/>
          <a:p>
            <a:fld id="{67CA115F-7E38-430C-9E7B-4C77860D21FA}" type="datetimeFigureOut">
              <a:rPr lang="en-GB" smtClean="0"/>
              <a:t>22/09/2021</a:t>
            </a:fld>
            <a:endParaRPr lang="en-GB"/>
          </a:p>
        </p:txBody>
      </p:sp>
      <p:sp>
        <p:nvSpPr>
          <p:cNvPr id="5" name="Footer Placeholder 4">
            <a:extLst>
              <a:ext uri="{FF2B5EF4-FFF2-40B4-BE49-F238E27FC236}">
                <a16:creationId xmlns:a16="http://schemas.microsoft.com/office/drawing/2014/main" id="{9D5878F8-B699-46F5-8DE5-8A95AD4B2E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3BFA26-67D7-4432-A0A6-DAE2B974CCC6}"/>
              </a:ext>
            </a:extLst>
          </p:cNvPr>
          <p:cNvSpPr>
            <a:spLocks noGrp="1"/>
          </p:cNvSpPr>
          <p:nvPr>
            <p:ph type="sldNum" sz="quarter" idx="12"/>
          </p:nvPr>
        </p:nvSpPr>
        <p:spPr/>
        <p:txBody>
          <a:bodyPr/>
          <a:lstStyle/>
          <a:p>
            <a:fld id="{1B820B4F-D5C7-4320-9548-4C4F6D508400}" type="slidenum">
              <a:rPr lang="en-GB" smtClean="0"/>
              <a:t>‹Nr.›</a:t>
            </a:fld>
            <a:endParaRPr lang="en-GB"/>
          </a:p>
        </p:txBody>
      </p:sp>
    </p:spTree>
    <p:extLst>
      <p:ext uri="{BB962C8B-B14F-4D97-AF65-F5344CB8AC3E}">
        <p14:creationId xmlns:p14="http://schemas.microsoft.com/office/powerpoint/2010/main" val="2202441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4581-98ED-4737-B302-9673D6E8637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2DBCD2-B27F-4DD8-A6FB-A5FD19C49CC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C08A09-1C2C-41BC-A6CD-6C75C321C3C5}"/>
              </a:ext>
            </a:extLst>
          </p:cNvPr>
          <p:cNvSpPr>
            <a:spLocks noGrp="1"/>
          </p:cNvSpPr>
          <p:nvPr>
            <p:ph type="dt" sz="half" idx="10"/>
          </p:nvPr>
        </p:nvSpPr>
        <p:spPr/>
        <p:txBody>
          <a:bodyPr/>
          <a:lstStyle/>
          <a:p>
            <a:fld id="{67CA115F-7E38-430C-9E7B-4C77860D21FA}" type="datetimeFigureOut">
              <a:rPr lang="en-GB" smtClean="0"/>
              <a:t>22/09/2021</a:t>
            </a:fld>
            <a:endParaRPr lang="en-GB"/>
          </a:p>
        </p:txBody>
      </p:sp>
      <p:sp>
        <p:nvSpPr>
          <p:cNvPr id="5" name="Footer Placeholder 4">
            <a:extLst>
              <a:ext uri="{FF2B5EF4-FFF2-40B4-BE49-F238E27FC236}">
                <a16:creationId xmlns:a16="http://schemas.microsoft.com/office/drawing/2014/main" id="{EFBCB795-382B-41B6-9762-E9032192D6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B677A-95E2-4C86-9B9A-6FE225E6DE4A}"/>
              </a:ext>
            </a:extLst>
          </p:cNvPr>
          <p:cNvSpPr>
            <a:spLocks noGrp="1"/>
          </p:cNvSpPr>
          <p:nvPr>
            <p:ph type="sldNum" sz="quarter" idx="12"/>
          </p:nvPr>
        </p:nvSpPr>
        <p:spPr/>
        <p:txBody>
          <a:bodyPr/>
          <a:lstStyle/>
          <a:p>
            <a:fld id="{1B820B4F-D5C7-4320-9548-4C4F6D508400}" type="slidenum">
              <a:rPr lang="en-GB" smtClean="0"/>
              <a:t>‹Nr.›</a:t>
            </a:fld>
            <a:endParaRPr lang="en-GB"/>
          </a:p>
        </p:txBody>
      </p:sp>
    </p:spTree>
    <p:extLst>
      <p:ext uri="{BB962C8B-B14F-4D97-AF65-F5344CB8AC3E}">
        <p14:creationId xmlns:p14="http://schemas.microsoft.com/office/powerpoint/2010/main" val="33886372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457D-84A3-4166-9571-3CE5C65492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64550C-092F-416A-B9E2-AD08C9C638B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D24004-AC2B-414F-B0C2-77C00BBF1A1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CC42A5-C08B-4AD3-A9D3-B5846F2B1CD8}"/>
              </a:ext>
            </a:extLst>
          </p:cNvPr>
          <p:cNvSpPr>
            <a:spLocks noGrp="1"/>
          </p:cNvSpPr>
          <p:nvPr>
            <p:ph type="dt" sz="half" idx="10"/>
          </p:nvPr>
        </p:nvSpPr>
        <p:spPr/>
        <p:txBody>
          <a:bodyPr/>
          <a:lstStyle/>
          <a:p>
            <a:fld id="{67CA115F-7E38-430C-9E7B-4C77860D21FA}" type="datetimeFigureOut">
              <a:rPr lang="en-GB" smtClean="0"/>
              <a:t>22/09/2021</a:t>
            </a:fld>
            <a:endParaRPr lang="en-GB"/>
          </a:p>
        </p:txBody>
      </p:sp>
      <p:sp>
        <p:nvSpPr>
          <p:cNvPr id="6" name="Footer Placeholder 5">
            <a:extLst>
              <a:ext uri="{FF2B5EF4-FFF2-40B4-BE49-F238E27FC236}">
                <a16:creationId xmlns:a16="http://schemas.microsoft.com/office/drawing/2014/main" id="{202F6763-ECE5-4386-9D27-227E3B9437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5ACC16-0B92-4B41-B69A-5102FE13C7EF}"/>
              </a:ext>
            </a:extLst>
          </p:cNvPr>
          <p:cNvSpPr>
            <a:spLocks noGrp="1"/>
          </p:cNvSpPr>
          <p:nvPr>
            <p:ph type="sldNum" sz="quarter" idx="12"/>
          </p:nvPr>
        </p:nvSpPr>
        <p:spPr/>
        <p:txBody>
          <a:bodyPr/>
          <a:lstStyle/>
          <a:p>
            <a:fld id="{1B820B4F-D5C7-4320-9548-4C4F6D508400}" type="slidenum">
              <a:rPr lang="en-GB" smtClean="0"/>
              <a:t>‹Nr.›</a:t>
            </a:fld>
            <a:endParaRPr lang="en-GB"/>
          </a:p>
        </p:txBody>
      </p:sp>
    </p:spTree>
    <p:extLst>
      <p:ext uri="{BB962C8B-B14F-4D97-AF65-F5344CB8AC3E}">
        <p14:creationId xmlns:p14="http://schemas.microsoft.com/office/powerpoint/2010/main" val="73633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179512" y="609600"/>
            <a:ext cx="7772400" cy="659160"/>
          </a:xfrm>
          <a:prstGeom prst="rect">
            <a:avLst/>
          </a:prstGeom>
        </p:spPr>
        <p:txBody>
          <a:bodyPr/>
          <a:lstStyle/>
          <a:p>
            <a:r>
              <a:rPr lang="de-DE"/>
              <a:t>Titelmasterformat durch Klicken bearbeiten</a:t>
            </a:r>
          </a:p>
        </p:txBody>
      </p:sp>
      <p:sp>
        <p:nvSpPr>
          <p:cNvPr id="3" name="Fußzeilenplatzhalter 4"/>
          <p:cNvSpPr>
            <a:spLocks noGrp="1"/>
          </p:cNvSpPr>
          <p:nvPr>
            <p:ph type="ftr" sz="quarter" idx="10"/>
          </p:nvPr>
        </p:nvSpPr>
        <p:spPr>
          <a:xfrm>
            <a:off x="571500" y="6356350"/>
            <a:ext cx="6715125" cy="365125"/>
          </a:xfrm>
          <a:prstGeom prst="rect">
            <a:avLst/>
          </a:prstGeom>
        </p:spPr>
        <p:txBody>
          <a:bodyPr/>
          <a:lstStyle>
            <a:lvl1pPr>
              <a:defRPr sz="1200">
                <a:latin typeface="+mj-lt"/>
              </a:defRPr>
            </a:lvl1pPr>
          </a:lstStyle>
          <a:p>
            <a:pPr>
              <a:defRPr/>
            </a:pPr>
            <a:r>
              <a:rPr lang="de-DE"/>
              <a:t>H. Ebelt     ICU-Refresher-Kurs 2011     Hämorrhagischer Schock</a:t>
            </a:r>
            <a:endParaRPr lang="de-DE" dirty="0"/>
          </a:p>
        </p:txBody>
      </p:sp>
    </p:spTree>
    <p:extLst>
      <p:ext uri="{BB962C8B-B14F-4D97-AF65-F5344CB8AC3E}">
        <p14:creationId xmlns:p14="http://schemas.microsoft.com/office/powerpoint/2010/main" val="893011000"/>
      </p:ext>
    </p:extLst>
  </p:cSld>
  <p:clrMapOvr>
    <a:masterClrMapping/>
  </p:clrMapOvr>
  <p:transition spd="slow">
    <p:checke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6495-4828-439D-BD16-77CB2F9041B4}"/>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E30899-200A-4889-A855-0B3E92B2867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737D0-B9A5-4440-9B72-A20E2FBD4F1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D3A842-C281-46C6-AF16-B8FC3D9DE2E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ED0428D-F464-49AD-8689-FEB03A75A99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E5BFB8-3271-4BEB-8812-05D4C906480A}"/>
              </a:ext>
            </a:extLst>
          </p:cNvPr>
          <p:cNvSpPr>
            <a:spLocks noGrp="1"/>
          </p:cNvSpPr>
          <p:nvPr>
            <p:ph type="dt" sz="half" idx="10"/>
          </p:nvPr>
        </p:nvSpPr>
        <p:spPr/>
        <p:txBody>
          <a:bodyPr/>
          <a:lstStyle/>
          <a:p>
            <a:fld id="{67CA115F-7E38-430C-9E7B-4C77860D21FA}" type="datetimeFigureOut">
              <a:rPr lang="en-GB" smtClean="0"/>
              <a:t>22/09/2021</a:t>
            </a:fld>
            <a:endParaRPr lang="en-GB"/>
          </a:p>
        </p:txBody>
      </p:sp>
      <p:sp>
        <p:nvSpPr>
          <p:cNvPr id="8" name="Footer Placeholder 7">
            <a:extLst>
              <a:ext uri="{FF2B5EF4-FFF2-40B4-BE49-F238E27FC236}">
                <a16:creationId xmlns:a16="http://schemas.microsoft.com/office/drawing/2014/main" id="{8B09CD9D-7100-43DC-B23E-E1F12EA058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97F5DC-4271-409B-96BA-1ACB5597A44A}"/>
              </a:ext>
            </a:extLst>
          </p:cNvPr>
          <p:cNvSpPr>
            <a:spLocks noGrp="1"/>
          </p:cNvSpPr>
          <p:nvPr>
            <p:ph type="sldNum" sz="quarter" idx="12"/>
          </p:nvPr>
        </p:nvSpPr>
        <p:spPr/>
        <p:txBody>
          <a:bodyPr/>
          <a:lstStyle/>
          <a:p>
            <a:fld id="{1B820B4F-D5C7-4320-9548-4C4F6D508400}" type="slidenum">
              <a:rPr lang="en-GB" smtClean="0"/>
              <a:t>‹Nr.›</a:t>
            </a:fld>
            <a:endParaRPr lang="en-GB"/>
          </a:p>
        </p:txBody>
      </p:sp>
    </p:spTree>
    <p:extLst>
      <p:ext uri="{BB962C8B-B14F-4D97-AF65-F5344CB8AC3E}">
        <p14:creationId xmlns:p14="http://schemas.microsoft.com/office/powerpoint/2010/main" val="13513969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D9BD-3E8C-4A7A-A407-BC22259A7E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50356D-F389-4A81-B132-EBA174631844}"/>
              </a:ext>
            </a:extLst>
          </p:cNvPr>
          <p:cNvSpPr>
            <a:spLocks noGrp="1"/>
          </p:cNvSpPr>
          <p:nvPr>
            <p:ph type="dt" sz="half" idx="10"/>
          </p:nvPr>
        </p:nvSpPr>
        <p:spPr/>
        <p:txBody>
          <a:bodyPr/>
          <a:lstStyle/>
          <a:p>
            <a:fld id="{67CA115F-7E38-430C-9E7B-4C77860D21FA}" type="datetimeFigureOut">
              <a:rPr lang="en-GB" smtClean="0"/>
              <a:t>22/09/2021</a:t>
            </a:fld>
            <a:endParaRPr lang="en-GB"/>
          </a:p>
        </p:txBody>
      </p:sp>
      <p:sp>
        <p:nvSpPr>
          <p:cNvPr id="4" name="Footer Placeholder 3">
            <a:extLst>
              <a:ext uri="{FF2B5EF4-FFF2-40B4-BE49-F238E27FC236}">
                <a16:creationId xmlns:a16="http://schemas.microsoft.com/office/drawing/2014/main" id="{9A37410D-87A0-49B9-A39E-D1B98AD8BC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E6C688-2A46-4942-ACD1-6AC57499B6AF}"/>
              </a:ext>
            </a:extLst>
          </p:cNvPr>
          <p:cNvSpPr>
            <a:spLocks noGrp="1"/>
          </p:cNvSpPr>
          <p:nvPr>
            <p:ph type="sldNum" sz="quarter" idx="12"/>
          </p:nvPr>
        </p:nvSpPr>
        <p:spPr/>
        <p:txBody>
          <a:bodyPr/>
          <a:lstStyle/>
          <a:p>
            <a:fld id="{1B820B4F-D5C7-4320-9548-4C4F6D508400}" type="slidenum">
              <a:rPr lang="en-GB" smtClean="0"/>
              <a:t>‹Nr.›</a:t>
            </a:fld>
            <a:endParaRPr lang="en-GB"/>
          </a:p>
        </p:txBody>
      </p:sp>
    </p:spTree>
    <p:extLst>
      <p:ext uri="{BB962C8B-B14F-4D97-AF65-F5344CB8AC3E}">
        <p14:creationId xmlns:p14="http://schemas.microsoft.com/office/powerpoint/2010/main" val="37749107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4908C-BF82-41EF-B84B-91CCA9305957}"/>
              </a:ext>
            </a:extLst>
          </p:cNvPr>
          <p:cNvSpPr>
            <a:spLocks noGrp="1"/>
          </p:cNvSpPr>
          <p:nvPr>
            <p:ph type="dt" sz="half" idx="10"/>
          </p:nvPr>
        </p:nvSpPr>
        <p:spPr/>
        <p:txBody>
          <a:bodyPr/>
          <a:lstStyle/>
          <a:p>
            <a:fld id="{67CA115F-7E38-430C-9E7B-4C77860D21FA}" type="datetimeFigureOut">
              <a:rPr lang="en-GB" smtClean="0"/>
              <a:t>22/09/2021</a:t>
            </a:fld>
            <a:endParaRPr lang="en-GB"/>
          </a:p>
        </p:txBody>
      </p:sp>
      <p:sp>
        <p:nvSpPr>
          <p:cNvPr id="3" name="Footer Placeholder 2">
            <a:extLst>
              <a:ext uri="{FF2B5EF4-FFF2-40B4-BE49-F238E27FC236}">
                <a16:creationId xmlns:a16="http://schemas.microsoft.com/office/drawing/2014/main" id="{827007E8-4035-457E-91A9-A4B9DFF0F3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F9A6B4-E51D-4F9E-861C-A001FCF2C34D}"/>
              </a:ext>
            </a:extLst>
          </p:cNvPr>
          <p:cNvSpPr>
            <a:spLocks noGrp="1"/>
          </p:cNvSpPr>
          <p:nvPr>
            <p:ph type="sldNum" sz="quarter" idx="12"/>
          </p:nvPr>
        </p:nvSpPr>
        <p:spPr/>
        <p:txBody>
          <a:bodyPr/>
          <a:lstStyle/>
          <a:p>
            <a:fld id="{1B820B4F-D5C7-4320-9548-4C4F6D508400}" type="slidenum">
              <a:rPr lang="en-GB" smtClean="0"/>
              <a:t>‹Nr.›</a:t>
            </a:fld>
            <a:endParaRPr lang="en-GB"/>
          </a:p>
        </p:txBody>
      </p:sp>
    </p:spTree>
    <p:extLst>
      <p:ext uri="{BB962C8B-B14F-4D97-AF65-F5344CB8AC3E}">
        <p14:creationId xmlns:p14="http://schemas.microsoft.com/office/powerpoint/2010/main" val="23462438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EEAF-FCD5-49F7-A5F6-5A99EF9D20A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D3B3D2-0808-4890-88EF-E8B7D63CE62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959D6E-4EC4-4197-B1FC-E80A8DCCDEF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F44EDB9-023F-4EE9-901D-F27C37837573}"/>
              </a:ext>
            </a:extLst>
          </p:cNvPr>
          <p:cNvSpPr>
            <a:spLocks noGrp="1"/>
          </p:cNvSpPr>
          <p:nvPr>
            <p:ph type="dt" sz="half" idx="10"/>
          </p:nvPr>
        </p:nvSpPr>
        <p:spPr/>
        <p:txBody>
          <a:bodyPr/>
          <a:lstStyle/>
          <a:p>
            <a:fld id="{67CA115F-7E38-430C-9E7B-4C77860D21FA}" type="datetimeFigureOut">
              <a:rPr lang="en-GB" smtClean="0"/>
              <a:t>22/09/2021</a:t>
            </a:fld>
            <a:endParaRPr lang="en-GB"/>
          </a:p>
        </p:txBody>
      </p:sp>
      <p:sp>
        <p:nvSpPr>
          <p:cNvPr id="6" name="Footer Placeholder 5">
            <a:extLst>
              <a:ext uri="{FF2B5EF4-FFF2-40B4-BE49-F238E27FC236}">
                <a16:creationId xmlns:a16="http://schemas.microsoft.com/office/drawing/2014/main" id="{61CD459F-45DE-49DD-B78D-0E79778FA3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624ABE-2179-4C31-A13A-EAAFE4A27ACA}"/>
              </a:ext>
            </a:extLst>
          </p:cNvPr>
          <p:cNvSpPr>
            <a:spLocks noGrp="1"/>
          </p:cNvSpPr>
          <p:nvPr>
            <p:ph type="sldNum" sz="quarter" idx="12"/>
          </p:nvPr>
        </p:nvSpPr>
        <p:spPr/>
        <p:txBody>
          <a:bodyPr/>
          <a:lstStyle/>
          <a:p>
            <a:fld id="{1B820B4F-D5C7-4320-9548-4C4F6D508400}" type="slidenum">
              <a:rPr lang="en-GB" smtClean="0"/>
              <a:t>‹Nr.›</a:t>
            </a:fld>
            <a:endParaRPr lang="en-GB"/>
          </a:p>
        </p:txBody>
      </p:sp>
    </p:spTree>
    <p:extLst>
      <p:ext uri="{BB962C8B-B14F-4D97-AF65-F5344CB8AC3E}">
        <p14:creationId xmlns:p14="http://schemas.microsoft.com/office/powerpoint/2010/main" val="4319749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E785-ABC7-4ED5-B8AA-24E8F81889C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DB267F-0589-47A3-9784-25CE706B7F4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7A1A360B-A2AD-4D1F-A237-488A0ED3FFB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98927EC-F72A-46BA-A8B3-EBE4441B0CB3}"/>
              </a:ext>
            </a:extLst>
          </p:cNvPr>
          <p:cNvSpPr>
            <a:spLocks noGrp="1"/>
          </p:cNvSpPr>
          <p:nvPr>
            <p:ph type="dt" sz="half" idx="10"/>
          </p:nvPr>
        </p:nvSpPr>
        <p:spPr/>
        <p:txBody>
          <a:bodyPr/>
          <a:lstStyle/>
          <a:p>
            <a:fld id="{67CA115F-7E38-430C-9E7B-4C77860D21FA}" type="datetimeFigureOut">
              <a:rPr lang="en-GB" smtClean="0"/>
              <a:t>22/09/2021</a:t>
            </a:fld>
            <a:endParaRPr lang="en-GB"/>
          </a:p>
        </p:txBody>
      </p:sp>
      <p:sp>
        <p:nvSpPr>
          <p:cNvPr id="6" name="Footer Placeholder 5">
            <a:extLst>
              <a:ext uri="{FF2B5EF4-FFF2-40B4-BE49-F238E27FC236}">
                <a16:creationId xmlns:a16="http://schemas.microsoft.com/office/drawing/2014/main" id="{35BB1B16-D35E-4FC8-9C93-337DFCFF80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A9E4ED-8E84-4BA9-8953-A11FB2DA7F3D}"/>
              </a:ext>
            </a:extLst>
          </p:cNvPr>
          <p:cNvSpPr>
            <a:spLocks noGrp="1"/>
          </p:cNvSpPr>
          <p:nvPr>
            <p:ph type="sldNum" sz="quarter" idx="12"/>
          </p:nvPr>
        </p:nvSpPr>
        <p:spPr/>
        <p:txBody>
          <a:bodyPr/>
          <a:lstStyle/>
          <a:p>
            <a:fld id="{1B820B4F-D5C7-4320-9548-4C4F6D508400}" type="slidenum">
              <a:rPr lang="en-GB" smtClean="0"/>
              <a:t>‹Nr.›</a:t>
            </a:fld>
            <a:endParaRPr lang="en-GB"/>
          </a:p>
        </p:txBody>
      </p:sp>
    </p:spTree>
    <p:extLst>
      <p:ext uri="{BB962C8B-B14F-4D97-AF65-F5344CB8AC3E}">
        <p14:creationId xmlns:p14="http://schemas.microsoft.com/office/powerpoint/2010/main" val="40520818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F0C0-9EAB-49B0-921B-4FE38DF51A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5EDB3D-26F9-45A9-8BBB-5302C94B47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64077-E08F-4915-8DFE-C867608746BC}"/>
              </a:ext>
            </a:extLst>
          </p:cNvPr>
          <p:cNvSpPr>
            <a:spLocks noGrp="1"/>
          </p:cNvSpPr>
          <p:nvPr>
            <p:ph type="dt" sz="half" idx="10"/>
          </p:nvPr>
        </p:nvSpPr>
        <p:spPr/>
        <p:txBody>
          <a:bodyPr/>
          <a:lstStyle/>
          <a:p>
            <a:fld id="{67CA115F-7E38-430C-9E7B-4C77860D21FA}" type="datetimeFigureOut">
              <a:rPr lang="en-GB" smtClean="0"/>
              <a:t>22/09/2021</a:t>
            </a:fld>
            <a:endParaRPr lang="en-GB"/>
          </a:p>
        </p:txBody>
      </p:sp>
      <p:sp>
        <p:nvSpPr>
          <p:cNvPr id="5" name="Footer Placeholder 4">
            <a:extLst>
              <a:ext uri="{FF2B5EF4-FFF2-40B4-BE49-F238E27FC236}">
                <a16:creationId xmlns:a16="http://schemas.microsoft.com/office/drawing/2014/main" id="{FD689326-BD4B-4E20-9DCF-E97C05FAFB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15B4E0-ACA0-4121-88CD-83C9315ABDBC}"/>
              </a:ext>
            </a:extLst>
          </p:cNvPr>
          <p:cNvSpPr>
            <a:spLocks noGrp="1"/>
          </p:cNvSpPr>
          <p:nvPr>
            <p:ph type="sldNum" sz="quarter" idx="12"/>
          </p:nvPr>
        </p:nvSpPr>
        <p:spPr/>
        <p:txBody>
          <a:bodyPr/>
          <a:lstStyle/>
          <a:p>
            <a:fld id="{1B820B4F-D5C7-4320-9548-4C4F6D508400}" type="slidenum">
              <a:rPr lang="en-GB" smtClean="0"/>
              <a:t>‹Nr.›</a:t>
            </a:fld>
            <a:endParaRPr lang="en-GB"/>
          </a:p>
        </p:txBody>
      </p:sp>
    </p:spTree>
    <p:extLst>
      <p:ext uri="{BB962C8B-B14F-4D97-AF65-F5344CB8AC3E}">
        <p14:creationId xmlns:p14="http://schemas.microsoft.com/office/powerpoint/2010/main" val="7562778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2FBC2-3008-4EEC-AE7D-026BF07ED49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F32219-BC71-4841-83D8-087B29D665F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757E6A-F829-4ED9-9388-8E2F6E128E23}"/>
              </a:ext>
            </a:extLst>
          </p:cNvPr>
          <p:cNvSpPr>
            <a:spLocks noGrp="1"/>
          </p:cNvSpPr>
          <p:nvPr>
            <p:ph type="dt" sz="half" idx="10"/>
          </p:nvPr>
        </p:nvSpPr>
        <p:spPr/>
        <p:txBody>
          <a:bodyPr/>
          <a:lstStyle/>
          <a:p>
            <a:fld id="{67CA115F-7E38-430C-9E7B-4C77860D21FA}" type="datetimeFigureOut">
              <a:rPr lang="en-GB" smtClean="0"/>
              <a:t>22/09/2021</a:t>
            </a:fld>
            <a:endParaRPr lang="en-GB"/>
          </a:p>
        </p:txBody>
      </p:sp>
      <p:sp>
        <p:nvSpPr>
          <p:cNvPr id="5" name="Footer Placeholder 4">
            <a:extLst>
              <a:ext uri="{FF2B5EF4-FFF2-40B4-BE49-F238E27FC236}">
                <a16:creationId xmlns:a16="http://schemas.microsoft.com/office/drawing/2014/main" id="{30EF1A12-8E91-4B79-A2EA-F2B1612E14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2801C0-D6FB-4404-9F65-7575F9493C4E}"/>
              </a:ext>
            </a:extLst>
          </p:cNvPr>
          <p:cNvSpPr>
            <a:spLocks noGrp="1"/>
          </p:cNvSpPr>
          <p:nvPr>
            <p:ph type="sldNum" sz="quarter" idx="12"/>
          </p:nvPr>
        </p:nvSpPr>
        <p:spPr/>
        <p:txBody>
          <a:bodyPr/>
          <a:lstStyle/>
          <a:p>
            <a:fld id="{1B820B4F-D5C7-4320-9548-4C4F6D508400}" type="slidenum">
              <a:rPr lang="en-GB" smtClean="0"/>
              <a:t>‹Nr.›</a:t>
            </a:fld>
            <a:endParaRPr lang="en-GB"/>
          </a:p>
        </p:txBody>
      </p:sp>
    </p:spTree>
    <p:extLst>
      <p:ext uri="{BB962C8B-B14F-4D97-AF65-F5344CB8AC3E}">
        <p14:creationId xmlns:p14="http://schemas.microsoft.com/office/powerpoint/2010/main" val="260054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image" Target="../media/image1.jpeg"/><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theme" Target="../theme/theme4.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6.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6" name="Datumsplatzhalter 3"/>
          <p:cNvSpPr txBox="1">
            <a:spLocks/>
          </p:cNvSpPr>
          <p:nvPr userDrawn="1"/>
        </p:nvSpPr>
        <p:spPr bwMode="auto">
          <a:xfrm>
            <a:off x="4478338" y="6324600"/>
            <a:ext cx="4457700" cy="504825"/>
          </a:xfrm>
          <a:prstGeom prst="rect">
            <a:avLst/>
          </a:prstGeom>
          <a:noFill/>
          <a:ln>
            <a:noFill/>
          </a:ln>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sz="1000" b="1">
                <a:solidFill>
                  <a:schemeClr val="bg1"/>
                </a:solidFill>
                <a:cs typeface="Arial" pitchFamily="34" charset="0"/>
              </a:rPr>
              <a:t>Axel Schlitt</a:t>
            </a:r>
          </a:p>
          <a:p>
            <a:pPr algn="ctr" eaLnBrk="1" hangingPunct="1">
              <a:lnSpc>
                <a:spcPts val="1600"/>
              </a:lnSpc>
              <a:defRPr/>
            </a:pPr>
            <a:r>
              <a:rPr lang="de-DE" sz="1000" b="1">
                <a:solidFill>
                  <a:schemeClr val="bg1"/>
                </a:solidFill>
                <a:cs typeface="Arial" pitchFamily="34" charset="0"/>
              </a:rPr>
              <a:t>Bad Suderode,  01.02.2012</a:t>
            </a:r>
          </a:p>
        </p:txBody>
      </p:sp>
      <p:sp>
        <p:nvSpPr>
          <p:cNvPr id="16" name="Datumsplatzhalter 3"/>
          <p:cNvSpPr txBox="1">
            <a:spLocks/>
          </p:cNvSpPr>
          <p:nvPr userDrawn="1"/>
        </p:nvSpPr>
        <p:spPr>
          <a:xfrm>
            <a:off x="1003300" y="6523038"/>
            <a:ext cx="1676400" cy="336550"/>
          </a:xfrm>
          <a:prstGeom prst="rect">
            <a:avLst/>
          </a:prstGeom>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189F28-66D7-48B4-834D-34687756616B}" type="slidenum">
              <a:rPr lang="de-DE" altLang="de-DE" sz="1000">
                <a:solidFill>
                  <a:schemeClr val="bg1"/>
                </a:solidFill>
                <a:cs typeface="Arial" panose="020B0604020202020204" pitchFamily="34" charset="0"/>
              </a:rPr>
              <a:pPr eaLnBrk="1" hangingPunct="1"/>
              <a:t>‹Nr.›</a:t>
            </a:fld>
            <a:endParaRPr lang="de-DE" altLang="de-DE" sz="1000">
              <a:solidFill>
                <a:schemeClr val="bg1"/>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260" r:id="rId1"/>
    <p:sldLayoutId id="2147484252" r:id="rId2"/>
    <p:sldLayoutId id="2147484253" r:id="rId3"/>
    <p:sldLayoutId id="2147484254" r:id="rId4"/>
    <p:sldLayoutId id="2147484261" r:id="rId5"/>
    <p:sldLayoutId id="2147484262" r:id="rId6"/>
    <p:sldLayoutId id="2147484263" r:id="rId7"/>
    <p:sldLayoutId id="2147484265" r:id="rId8"/>
    <p:sldLayoutId id="2147484267" r:id="rId9"/>
    <p:sldLayoutId id="2147484268" r:id="rId10"/>
    <p:sldLayoutId id="2147484271" r:id="rId11"/>
    <p:sldLayoutId id="2147484274" r:id="rId12"/>
    <p:sldLayoutId id="2147484616" r:id="rId13"/>
    <p:sldLayoutId id="2147484617" r:id="rId14"/>
    <p:sldLayoutId id="2147484619" r:id="rId15"/>
    <p:sldLayoutId id="2147484620" r:id="rId16"/>
    <p:sldLayoutId id="2147484733" r:id="rId17"/>
    <p:sldLayoutId id="2147484768" r:id="rId18"/>
    <p:sldLayoutId id="2147484821" r:id="rId19"/>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522288" algn="l" defTabSz="457200" rtl="0" eaLnBrk="0" fontAlgn="base" hangingPunct="0">
        <a:lnSpc>
          <a:spcPts val="2400"/>
        </a:lnSpc>
        <a:spcBef>
          <a:spcPct val="0"/>
        </a:spcBef>
        <a:spcAft>
          <a:spcPct val="0"/>
        </a:spcAft>
        <a:buFont typeface="Symbol" panose="05050102010706020507" pitchFamily="18" charset="2"/>
        <a:buChar char="-"/>
        <a:defRPr sz="1600" kern="1200">
          <a:solidFill>
            <a:schemeClr val="tx1"/>
          </a:solidFill>
          <a:latin typeface="Arial"/>
          <a:ea typeface="+mn-ea"/>
          <a:cs typeface="Arial"/>
        </a:defRPr>
      </a:lvl1pPr>
      <a:lvl2pPr marL="358775" indent="-179388" algn="l" defTabSz="457200" rtl="0" eaLnBrk="0" fontAlgn="base" hangingPunct="0">
        <a:lnSpc>
          <a:spcPts val="2400"/>
        </a:lnSpc>
        <a:spcBef>
          <a:spcPct val="0"/>
        </a:spcBef>
        <a:spcAft>
          <a:spcPct val="0"/>
        </a:spcAft>
        <a:buFont typeface="Symbol" panose="05050102010706020507" pitchFamily="18" charset="2"/>
        <a:buChar char="-"/>
        <a:defRPr sz="1600" kern="1200">
          <a:solidFill>
            <a:schemeClr val="tx1"/>
          </a:solidFill>
          <a:latin typeface="Arial"/>
          <a:ea typeface="+mn-ea"/>
          <a:cs typeface="Arial"/>
        </a:defRPr>
      </a:lvl2pPr>
      <a:lvl3pPr marL="539750" indent="-179388" algn="l" defTabSz="457200" rtl="0" eaLnBrk="0" fontAlgn="base" hangingPunct="0">
        <a:lnSpc>
          <a:spcPts val="2400"/>
        </a:lnSpc>
        <a:spcBef>
          <a:spcPct val="0"/>
        </a:spcBef>
        <a:spcAft>
          <a:spcPct val="0"/>
        </a:spcAft>
        <a:buFont typeface="Symbol" panose="05050102010706020507" pitchFamily="18" charset="2"/>
        <a:buChar char="-"/>
        <a:defRPr sz="1600" kern="1200">
          <a:solidFill>
            <a:schemeClr val="tx1"/>
          </a:solidFill>
          <a:latin typeface="Arial"/>
          <a:ea typeface="+mn-ea"/>
          <a:cs typeface="Arial"/>
        </a:defRPr>
      </a:lvl3pPr>
      <a:lvl4pPr marL="719138" indent="-179388" algn="l" defTabSz="457200" rtl="0" eaLnBrk="0" fontAlgn="base" hangingPunct="0">
        <a:lnSpc>
          <a:spcPts val="2400"/>
        </a:lnSpc>
        <a:spcBef>
          <a:spcPct val="0"/>
        </a:spcBef>
        <a:spcAft>
          <a:spcPct val="0"/>
        </a:spcAft>
        <a:buFont typeface="Symbol" panose="05050102010706020507" pitchFamily="18" charset="2"/>
        <a:buChar char="-"/>
        <a:defRPr sz="1600" kern="1200">
          <a:solidFill>
            <a:schemeClr val="tx1"/>
          </a:solidFill>
          <a:latin typeface="Arial"/>
          <a:ea typeface="+mn-ea"/>
          <a:cs typeface="Arial"/>
        </a:defRPr>
      </a:lvl4pPr>
      <a:lvl5pPr marL="898525" indent="-179388" algn="l" defTabSz="457200" rtl="0" eaLnBrk="0" fontAlgn="base" hangingPunct="0">
        <a:lnSpc>
          <a:spcPts val="2400"/>
        </a:lnSpc>
        <a:spcBef>
          <a:spcPct val="0"/>
        </a:spcBef>
        <a:spcAft>
          <a:spcPct val="0"/>
        </a:spcAft>
        <a:buFont typeface="Symbol" panose="05050102010706020507" pitchFamily="18" charset="2"/>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Datumsplatzhalter 3"/>
          <p:cNvSpPr txBox="1">
            <a:spLocks/>
          </p:cNvSpPr>
          <p:nvPr userDrawn="1"/>
        </p:nvSpPr>
        <p:spPr bwMode="auto">
          <a:xfrm>
            <a:off x="4478338" y="6324600"/>
            <a:ext cx="4457700" cy="504825"/>
          </a:xfrm>
          <a:prstGeom prst="rect">
            <a:avLst/>
          </a:prstGeom>
          <a:noFill/>
          <a:ln>
            <a:noFill/>
          </a:ln>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sz="1000" b="1">
                <a:solidFill>
                  <a:schemeClr val="bg1"/>
                </a:solidFill>
                <a:cs typeface="Arial" pitchFamily="34" charset="0"/>
              </a:rPr>
              <a:t>Axel Schlitt</a:t>
            </a:r>
          </a:p>
          <a:p>
            <a:pPr algn="ctr" eaLnBrk="1" hangingPunct="1">
              <a:lnSpc>
                <a:spcPts val="1600"/>
              </a:lnSpc>
              <a:defRPr/>
            </a:pPr>
            <a:r>
              <a:rPr lang="de-DE" sz="1000" b="1">
                <a:solidFill>
                  <a:schemeClr val="bg1"/>
                </a:solidFill>
                <a:cs typeface="Arial" pitchFamily="34" charset="0"/>
              </a:rPr>
              <a:t>Bad Suderode,  01.02.2012</a:t>
            </a:r>
          </a:p>
        </p:txBody>
      </p:sp>
      <p:sp>
        <p:nvSpPr>
          <p:cNvPr id="16" name="Datumsplatzhalter 3"/>
          <p:cNvSpPr txBox="1">
            <a:spLocks/>
          </p:cNvSpPr>
          <p:nvPr userDrawn="1"/>
        </p:nvSpPr>
        <p:spPr>
          <a:xfrm>
            <a:off x="1003300" y="6523038"/>
            <a:ext cx="1676400" cy="336550"/>
          </a:xfrm>
          <a:prstGeom prst="rect">
            <a:avLst/>
          </a:prstGeom>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189F28-66D7-48B4-834D-34687756616B}" type="slidenum">
              <a:rPr lang="de-DE" altLang="de-DE" sz="1000">
                <a:solidFill>
                  <a:schemeClr val="bg1"/>
                </a:solidFill>
                <a:cs typeface="Arial" panose="020B0604020202020204" pitchFamily="34" charset="0"/>
              </a:rPr>
              <a:pPr eaLnBrk="1" hangingPunct="1"/>
              <a:t>‹Nr.›</a:t>
            </a:fld>
            <a:endParaRPr lang="de-DE" altLang="de-DE" sz="1000">
              <a:solidFill>
                <a:schemeClr val="bg1"/>
              </a:solidFill>
              <a:cs typeface="Arial" panose="020B0604020202020204" pitchFamily="34" charset="0"/>
            </a:endParaRPr>
          </a:p>
        </p:txBody>
      </p:sp>
    </p:spTree>
    <p:extLst>
      <p:ext uri="{BB962C8B-B14F-4D97-AF65-F5344CB8AC3E}">
        <p14:creationId xmlns:p14="http://schemas.microsoft.com/office/powerpoint/2010/main" val="2115523503"/>
      </p:ext>
    </p:extLst>
  </p:cSld>
  <p:clrMap bg1="lt1" tx1="dk1" bg2="lt2" tx2="dk2" accent1="accent1" accent2="accent2" accent3="accent3" accent4="accent4" accent5="accent5" accent6="accent6" hlink="hlink" folHlink="folHlink"/>
  <p:sldLayoutIdLst>
    <p:sldLayoutId id="2147484735" r:id="rId1"/>
    <p:sldLayoutId id="2147484736" r:id="rId2"/>
    <p:sldLayoutId id="2147484737" r:id="rId3"/>
    <p:sldLayoutId id="2147484738" r:id="rId4"/>
    <p:sldLayoutId id="2147484739" r:id="rId5"/>
    <p:sldLayoutId id="2147484741" r:id="rId6"/>
    <p:sldLayoutId id="2147484742" r:id="rId7"/>
    <p:sldLayoutId id="2147484743" r:id="rId8"/>
    <p:sldLayoutId id="2147484744" r:id="rId9"/>
    <p:sldLayoutId id="2147484745" r:id="rId10"/>
    <p:sldLayoutId id="2147484746" r:id="rId11"/>
    <p:sldLayoutId id="2147484747" r:id="rId12"/>
    <p:sldLayoutId id="2147484748" r:id="rId13"/>
    <p:sldLayoutId id="2147484749" r:id="rId14"/>
    <p:sldLayoutId id="2147484750" r:id="rId15"/>
    <p:sldLayoutId id="2147484751" r:id="rId1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522288" algn="l" defTabSz="457200" rtl="0" eaLnBrk="0" fontAlgn="base" hangingPunct="0">
        <a:lnSpc>
          <a:spcPts val="2400"/>
        </a:lnSpc>
        <a:spcBef>
          <a:spcPct val="0"/>
        </a:spcBef>
        <a:spcAft>
          <a:spcPct val="0"/>
        </a:spcAft>
        <a:buFont typeface="Symbol" panose="05050102010706020507" pitchFamily="18" charset="2"/>
        <a:buChar char="-"/>
        <a:defRPr sz="1600" kern="1200">
          <a:solidFill>
            <a:schemeClr val="tx1"/>
          </a:solidFill>
          <a:latin typeface="Arial"/>
          <a:ea typeface="+mn-ea"/>
          <a:cs typeface="Arial"/>
        </a:defRPr>
      </a:lvl1pPr>
      <a:lvl2pPr marL="358775" indent="-179388" algn="l" defTabSz="457200" rtl="0" eaLnBrk="0" fontAlgn="base" hangingPunct="0">
        <a:lnSpc>
          <a:spcPts val="2400"/>
        </a:lnSpc>
        <a:spcBef>
          <a:spcPct val="0"/>
        </a:spcBef>
        <a:spcAft>
          <a:spcPct val="0"/>
        </a:spcAft>
        <a:buFont typeface="Symbol" panose="05050102010706020507" pitchFamily="18" charset="2"/>
        <a:buChar char="-"/>
        <a:defRPr sz="1600" kern="1200">
          <a:solidFill>
            <a:schemeClr val="tx1"/>
          </a:solidFill>
          <a:latin typeface="Arial"/>
          <a:ea typeface="+mn-ea"/>
          <a:cs typeface="Arial"/>
        </a:defRPr>
      </a:lvl2pPr>
      <a:lvl3pPr marL="539750" indent="-179388" algn="l" defTabSz="457200" rtl="0" eaLnBrk="0" fontAlgn="base" hangingPunct="0">
        <a:lnSpc>
          <a:spcPts val="2400"/>
        </a:lnSpc>
        <a:spcBef>
          <a:spcPct val="0"/>
        </a:spcBef>
        <a:spcAft>
          <a:spcPct val="0"/>
        </a:spcAft>
        <a:buFont typeface="Symbol" panose="05050102010706020507" pitchFamily="18" charset="2"/>
        <a:buChar char="-"/>
        <a:defRPr sz="1600" kern="1200">
          <a:solidFill>
            <a:schemeClr val="tx1"/>
          </a:solidFill>
          <a:latin typeface="Arial"/>
          <a:ea typeface="+mn-ea"/>
          <a:cs typeface="Arial"/>
        </a:defRPr>
      </a:lvl3pPr>
      <a:lvl4pPr marL="719138" indent="-179388" algn="l" defTabSz="457200" rtl="0" eaLnBrk="0" fontAlgn="base" hangingPunct="0">
        <a:lnSpc>
          <a:spcPts val="2400"/>
        </a:lnSpc>
        <a:spcBef>
          <a:spcPct val="0"/>
        </a:spcBef>
        <a:spcAft>
          <a:spcPct val="0"/>
        </a:spcAft>
        <a:buFont typeface="Symbol" panose="05050102010706020507" pitchFamily="18" charset="2"/>
        <a:buChar char="-"/>
        <a:defRPr sz="1600" kern="1200">
          <a:solidFill>
            <a:schemeClr val="tx1"/>
          </a:solidFill>
          <a:latin typeface="Arial"/>
          <a:ea typeface="+mn-ea"/>
          <a:cs typeface="Arial"/>
        </a:defRPr>
      </a:lvl4pPr>
      <a:lvl5pPr marL="898525" indent="-179388" algn="l" defTabSz="457200" rtl="0" eaLnBrk="0" fontAlgn="base" hangingPunct="0">
        <a:lnSpc>
          <a:spcPts val="2400"/>
        </a:lnSpc>
        <a:spcBef>
          <a:spcPct val="0"/>
        </a:spcBef>
        <a:spcAft>
          <a:spcPct val="0"/>
        </a:spcAft>
        <a:buFont typeface="Symbol" panose="05050102010706020507" pitchFamily="18" charset="2"/>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3DA2F6F-222A-4CE0-8CA7-66E69C180060}"/>
              </a:ext>
            </a:extLst>
          </p:cNvPr>
          <p:cNvSpPr>
            <a:spLocks noGrp="1" noChangeArrowheads="1"/>
          </p:cNvSpPr>
          <p:nvPr>
            <p:ph type="title"/>
          </p:nvPr>
        </p:nvSpPr>
        <p:spPr bwMode="auto">
          <a:xfrm>
            <a:off x="1262063" y="1006475"/>
            <a:ext cx="72469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Mastertitelformat bearbeiten</a:t>
            </a:r>
          </a:p>
        </p:txBody>
      </p:sp>
      <p:sp>
        <p:nvSpPr>
          <p:cNvPr id="1027" name="Rectangle 8">
            <a:extLst>
              <a:ext uri="{FF2B5EF4-FFF2-40B4-BE49-F238E27FC236}">
                <a16:creationId xmlns:a16="http://schemas.microsoft.com/office/drawing/2014/main" id="{6D5D9452-552E-4507-ADFA-FA51714A5991}"/>
              </a:ext>
            </a:extLst>
          </p:cNvPr>
          <p:cNvSpPr>
            <a:spLocks noChangeArrowheads="1"/>
          </p:cNvSpPr>
          <p:nvPr/>
        </p:nvSpPr>
        <p:spPr bwMode="auto">
          <a:xfrm>
            <a:off x="0" y="0"/>
            <a:ext cx="625475" cy="6858000"/>
          </a:xfrm>
          <a:prstGeom prst="rect">
            <a:avLst/>
          </a:prstGeom>
          <a:solidFill>
            <a:srgbClr val="5CC2A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i="1" u="sng">
                <a:solidFill>
                  <a:schemeClr val="tx1"/>
                </a:solidFill>
                <a:latin typeface="Arial" panose="020B0604020202020204" pitchFamily="34" charset="0"/>
                <a:ea typeface="MS PGothic" panose="020B0600070205080204" pitchFamily="34" charset="-128"/>
              </a:defRPr>
            </a:lvl1pPr>
            <a:lvl2pPr marL="742950" indent="-285750">
              <a:defRPr sz="3200" b="1" i="1" u="sng">
                <a:solidFill>
                  <a:schemeClr val="tx1"/>
                </a:solidFill>
                <a:latin typeface="Arial" panose="020B0604020202020204" pitchFamily="34" charset="0"/>
                <a:ea typeface="MS PGothic" panose="020B0600070205080204" pitchFamily="34" charset="-128"/>
              </a:defRPr>
            </a:lvl2pPr>
            <a:lvl3pPr marL="1143000" indent="-228600">
              <a:defRPr sz="3200" b="1" i="1" u="sng">
                <a:solidFill>
                  <a:schemeClr val="tx1"/>
                </a:solidFill>
                <a:latin typeface="Arial" panose="020B0604020202020204" pitchFamily="34" charset="0"/>
                <a:ea typeface="MS PGothic" panose="020B0600070205080204" pitchFamily="34" charset="-128"/>
              </a:defRPr>
            </a:lvl3pPr>
            <a:lvl4pPr marL="1600200" indent="-228600">
              <a:defRPr sz="3200" b="1" i="1" u="sng">
                <a:solidFill>
                  <a:schemeClr val="tx1"/>
                </a:solidFill>
                <a:latin typeface="Arial" panose="020B0604020202020204" pitchFamily="34" charset="0"/>
                <a:ea typeface="MS PGothic" panose="020B0600070205080204" pitchFamily="34" charset="-128"/>
              </a:defRPr>
            </a:lvl4pPr>
            <a:lvl5pPr marL="2057400" indent="-228600">
              <a:defRPr sz="3200" b="1" i="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9pPr>
          </a:lstStyle>
          <a:p>
            <a:pPr>
              <a:lnSpc>
                <a:spcPct val="150000"/>
              </a:lnSpc>
              <a:spcBef>
                <a:spcPct val="50000"/>
              </a:spcBef>
              <a:buClr>
                <a:srgbClr val="FF0066"/>
              </a:buClr>
              <a:buFont typeface="Wingdings" panose="05000000000000000000" pitchFamily="2" charset="2"/>
              <a:buChar char="Ø"/>
              <a:defRPr/>
            </a:pPr>
            <a:endParaRPr lang="de-DE" altLang="de-DE"/>
          </a:p>
        </p:txBody>
      </p:sp>
      <p:pic>
        <p:nvPicPr>
          <p:cNvPr id="1028" name="Picture 9">
            <a:extLst>
              <a:ext uri="{FF2B5EF4-FFF2-40B4-BE49-F238E27FC236}">
                <a16:creationId xmlns:a16="http://schemas.microsoft.com/office/drawing/2014/main" id="{F4BC70AE-7917-4EA1-AB7B-81A687B1C6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7625" y="260350"/>
            <a:ext cx="12588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0">
            <a:extLst>
              <a:ext uri="{FF2B5EF4-FFF2-40B4-BE49-F238E27FC236}">
                <a16:creationId xmlns:a16="http://schemas.microsoft.com/office/drawing/2014/main" id="{8F79854E-389E-4CD2-9283-13B6A0AFDF02}"/>
              </a:ext>
            </a:extLst>
          </p:cNvPr>
          <p:cNvSpPr>
            <a:spLocks noChangeArrowheads="1"/>
          </p:cNvSpPr>
          <p:nvPr/>
        </p:nvSpPr>
        <p:spPr bwMode="auto">
          <a:xfrm>
            <a:off x="0" y="908050"/>
            <a:ext cx="9147175" cy="93663"/>
          </a:xfrm>
          <a:prstGeom prst="rect">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b="1" i="1" u="sng">
                <a:solidFill>
                  <a:schemeClr val="tx1"/>
                </a:solidFill>
                <a:latin typeface="Arial" panose="020B0604020202020204" pitchFamily="34" charset="0"/>
                <a:ea typeface="MS PGothic" panose="020B0600070205080204" pitchFamily="34" charset="-128"/>
              </a:defRPr>
            </a:lvl1pPr>
            <a:lvl2pPr marL="742950" indent="-285750">
              <a:defRPr sz="3200" b="1" i="1" u="sng">
                <a:solidFill>
                  <a:schemeClr val="tx1"/>
                </a:solidFill>
                <a:latin typeface="Arial" panose="020B0604020202020204" pitchFamily="34" charset="0"/>
                <a:ea typeface="MS PGothic" panose="020B0600070205080204" pitchFamily="34" charset="-128"/>
              </a:defRPr>
            </a:lvl2pPr>
            <a:lvl3pPr marL="1143000" indent="-228600">
              <a:defRPr sz="3200" b="1" i="1" u="sng">
                <a:solidFill>
                  <a:schemeClr val="tx1"/>
                </a:solidFill>
                <a:latin typeface="Arial" panose="020B0604020202020204" pitchFamily="34" charset="0"/>
                <a:ea typeface="MS PGothic" panose="020B0600070205080204" pitchFamily="34" charset="-128"/>
              </a:defRPr>
            </a:lvl3pPr>
            <a:lvl4pPr marL="1600200" indent="-228600">
              <a:defRPr sz="3200" b="1" i="1" u="sng">
                <a:solidFill>
                  <a:schemeClr val="tx1"/>
                </a:solidFill>
                <a:latin typeface="Arial" panose="020B0604020202020204" pitchFamily="34" charset="0"/>
                <a:ea typeface="MS PGothic" panose="020B0600070205080204" pitchFamily="34" charset="-128"/>
              </a:defRPr>
            </a:lvl4pPr>
            <a:lvl5pPr marL="2057400" indent="-228600">
              <a:defRPr sz="3200" b="1" i="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9pPr>
          </a:lstStyle>
          <a:p>
            <a:pPr>
              <a:lnSpc>
                <a:spcPct val="150000"/>
              </a:lnSpc>
              <a:spcBef>
                <a:spcPct val="50000"/>
              </a:spcBef>
              <a:buClr>
                <a:srgbClr val="FF0066"/>
              </a:buClr>
              <a:buFont typeface="Wingdings" panose="05000000000000000000" pitchFamily="2" charset="2"/>
              <a:buChar char="Ø"/>
              <a:defRPr/>
            </a:pPr>
            <a:endParaRPr lang="de-DE" altLang="de-DE"/>
          </a:p>
        </p:txBody>
      </p:sp>
    </p:spTree>
    <p:extLst>
      <p:ext uri="{BB962C8B-B14F-4D97-AF65-F5344CB8AC3E}">
        <p14:creationId xmlns:p14="http://schemas.microsoft.com/office/powerpoint/2010/main" val="1206029923"/>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 id="2147484764" r:id="rId12"/>
  </p:sldLayoutIdLst>
  <p:txStyles>
    <p:titleStyle>
      <a:lvl1pPr algn="l" rtl="0" eaLnBrk="0" fontAlgn="base" hangingPunct="0">
        <a:lnSpc>
          <a:spcPct val="120000"/>
        </a:lnSpc>
        <a:spcBef>
          <a:spcPct val="0"/>
        </a:spcBef>
        <a:spcAft>
          <a:spcPct val="0"/>
        </a:spcAft>
        <a:defRPr>
          <a:solidFill>
            <a:schemeClr val="tx2"/>
          </a:solidFill>
          <a:latin typeface="+mj-lt"/>
          <a:ea typeface="MS PGothic" panose="020B0600070205080204" pitchFamily="34" charset="-128"/>
          <a:cs typeface="+mj-cs"/>
        </a:defRPr>
      </a:lvl1pPr>
      <a:lvl2pPr algn="l" rtl="0" eaLnBrk="0" fontAlgn="base" hangingPunct="0">
        <a:lnSpc>
          <a:spcPct val="120000"/>
        </a:lnSpc>
        <a:spcBef>
          <a:spcPct val="0"/>
        </a:spcBef>
        <a:spcAft>
          <a:spcPct val="0"/>
        </a:spcAft>
        <a:defRPr>
          <a:solidFill>
            <a:schemeClr val="tx2"/>
          </a:solidFill>
          <a:latin typeface="Futura Hv BT" pitchFamily="34" charset="0"/>
          <a:ea typeface="MS PGothic" panose="020B0600070205080204" pitchFamily="34" charset="-128"/>
        </a:defRPr>
      </a:lvl2pPr>
      <a:lvl3pPr algn="l" rtl="0" eaLnBrk="0" fontAlgn="base" hangingPunct="0">
        <a:lnSpc>
          <a:spcPct val="120000"/>
        </a:lnSpc>
        <a:spcBef>
          <a:spcPct val="0"/>
        </a:spcBef>
        <a:spcAft>
          <a:spcPct val="0"/>
        </a:spcAft>
        <a:defRPr>
          <a:solidFill>
            <a:schemeClr val="tx2"/>
          </a:solidFill>
          <a:latin typeface="Futura Hv BT" pitchFamily="34" charset="0"/>
          <a:ea typeface="MS PGothic" panose="020B0600070205080204" pitchFamily="34" charset="-128"/>
        </a:defRPr>
      </a:lvl3pPr>
      <a:lvl4pPr algn="l" rtl="0" eaLnBrk="0" fontAlgn="base" hangingPunct="0">
        <a:lnSpc>
          <a:spcPct val="120000"/>
        </a:lnSpc>
        <a:spcBef>
          <a:spcPct val="0"/>
        </a:spcBef>
        <a:spcAft>
          <a:spcPct val="0"/>
        </a:spcAft>
        <a:defRPr>
          <a:solidFill>
            <a:schemeClr val="tx2"/>
          </a:solidFill>
          <a:latin typeface="Futura Hv BT" pitchFamily="34" charset="0"/>
          <a:ea typeface="MS PGothic" panose="020B0600070205080204" pitchFamily="34" charset="-128"/>
        </a:defRPr>
      </a:lvl4pPr>
      <a:lvl5pPr algn="l" rtl="0" eaLnBrk="0" fontAlgn="base" hangingPunct="0">
        <a:lnSpc>
          <a:spcPct val="120000"/>
        </a:lnSpc>
        <a:spcBef>
          <a:spcPct val="0"/>
        </a:spcBef>
        <a:spcAft>
          <a:spcPct val="0"/>
        </a:spcAft>
        <a:defRPr>
          <a:solidFill>
            <a:schemeClr val="tx2"/>
          </a:solidFill>
          <a:latin typeface="Futura Hv BT" pitchFamily="34" charset="0"/>
          <a:ea typeface="MS PGothic" panose="020B0600070205080204" pitchFamily="34" charset="-128"/>
        </a:defRPr>
      </a:lvl5pPr>
      <a:lvl6pPr marL="457200" algn="l" rtl="0" fontAlgn="base">
        <a:lnSpc>
          <a:spcPct val="120000"/>
        </a:lnSpc>
        <a:spcBef>
          <a:spcPct val="0"/>
        </a:spcBef>
        <a:spcAft>
          <a:spcPct val="0"/>
        </a:spcAft>
        <a:defRPr>
          <a:solidFill>
            <a:schemeClr val="tx2"/>
          </a:solidFill>
          <a:latin typeface="Futura Hv BT" pitchFamily="34" charset="0"/>
          <a:ea typeface="ＭＳ Ｐゴシック" pitchFamily="116" charset="-128"/>
        </a:defRPr>
      </a:lvl6pPr>
      <a:lvl7pPr marL="914400" algn="l" rtl="0" fontAlgn="base">
        <a:lnSpc>
          <a:spcPct val="120000"/>
        </a:lnSpc>
        <a:spcBef>
          <a:spcPct val="0"/>
        </a:spcBef>
        <a:spcAft>
          <a:spcPct val="0"/>
        </a:spcAft>
        <a:defRPr>
          <a:solidFill>
            <a:schemeClr val="tx2"/>
          </a:solidFill>
          <a:latin typeface="Futura Hv BT" pitchFamily="34" charset="0"/>
          <a:ea typeface="ＭＳ Ｐゴシック" pitchFamily="116" charset="-128"/>
        </a:defRPr>
      </a:lvl7pPr>
      <a:lvl8pPr marL="1371600" algn="l" rtl="0" fontAlgn="base">
        <a:lnSpc>
          <a:spcPct val="120000"/>
        </a:lnSpc>
        <a:spcBef>
          <a:spcPct val="0"/>
        </a:spcBef>
        <a:spcAft>
          <a:spcPct val="0"/>
        </a:spcAft>
        <a:defRPr>
          <a:solidFill>
            <a:schemeClr val="tx2"/>
          </a:solidFill>
          <a:latin typeface="Futura Hv BT" pitchFamily="34" charset="0"/>
          <a:ea typeface="ＭＳ Ｐゴシック" pitchFamily="116" charset="-128"/>
        </a:defRPr>
      </a:lvl8pPr>
      <a:lvl9pPr marL="1828800" algn="l" rtl="0" fontAlgn="base">
        <a:lnSpc>
          <a:spcPct val="120000"/>
        </a:lnSpc>
        <a:spcBef>
          <a:spcPct val="0"/>
        </a:spcBef>
        <a:spcAft>
          <a:spcPct val="0"/>
        </a:spcAft>
        <a:defRPr>
          <a:solidFill>
            <a:schemeClr val="tx2"/>
          </a:solidFill>
          <a:latin typeface="Futura Hv BT" pitchFamily="34" charset="0"/>
          <a:ea typeface="ＭＳ Ｐゴシック" pitchFamily="116" charset="-128"/>
        </a:defRPr>
      </a:lvl9pPr>
    </p:titleStyle>
    <p:bodyStyle>
      <a:lvl1pPr marL="342900" indent="-342900" algn="l" rtl="0" eaLnBrk="0" fontAlgn="base" hangingPunct="0">
        <a:spcBef>
          <a:spcPct val="50000"/>
        </a:spcBef>
        <a:spcAft>
          <a:spcPct val="0"/>
        </a:spcAft>
        <a:defRPr sz="1400">
          <a:solidFill>
            <a:schemeClr val="tx1"/>
          </a:solidFill>
          <a:latin typeface="+mn-lt"/>
          <a:ea typeface="MS PGothic" panose="020B0600070205080204" pitchFamily="34" charset="-128"/>
          <a:cs typeface="+mn-cs"/>
        </a:defRPr>
      </a:lvl1pPr>
      <a:lvl2pPr marL="742950" indent="-285750" algn="l" rtl="0" eaLnBrk="0" fontAlgn="base" hangingPunct="0">
        <a:lnSpc>
          <a:spcPct val="160000"/>
        </a:lnSpc>
        <a:spcBef>
          <a:spcPct val="50000"/>
        </a:spcBef>
        <a:spcAft>
          <a:spcPct val="0"/>
        </a:spcAft>
        <a:defRPr sz="1400">
          <a:solidFill>
            <a:schemeClr val="tx1"/>
          </a:solidFill>
          <a:latin typeface="Futura Bk BT" pitchFamily="34" charset="0"/>
          <a:ea typeface="MS PGothic" panose="020B0600070205080204" pitchFamily="34" charset="-128"/>
        </a:defRPr>
      </a:lvl2pPr>
      <a:lvl3pPr marL="11430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3pPr>
      <a:lvl4pPr marL="15621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4pPr>
      <a:lvl5pPr marL="19812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5pPr>
      <a:lvl6pPr marL="2438400" indent="-228600" algn="l" rtl="0" fontAlgn="base">
        <a:spcBef>
          <a:spcPct val="20000"/>
        </a:spcBef>
        <a:spcAft>
          <a:spcPct val="0"/>
        </a:spcAft>
        <a:buChar char="»"/>
        <a:defRPr sz="1400">
          <a:solidFill>
            <a:schemeClr val="tx1"/>
          </a:solidFill>
          <a:latin typeface="+mn-lt"/>
          <a:ea typeface="+mn-ea"/>
        </a:defRPr>
      </a:lvl6pPr>
      <a:lvl7pPr marL="2895600" indent="-228600" algn="l" rtl="0" fontAlgn="base">
        <a:spcBef>
          <a:spcPct val="20000"/>
        </a:spcBef>
        <a:spcAft>
          <a:spcPct val="0"/>
        </a:spcAft>
        <a:buChar char="»"/>
        <a:defRPr sz="1400">
          <a:solidFill>
            <a:schemeClr val="tx1"/>
          </a:solidFill>
          <a:latin typeface="+mn-lt"/>
          <a:ea typeface="+mn-ea"/>
        </a:defRPr>
      </a:lvl7pPr>
      <a:lvl8pPr marL="3352800" indent="-228600" algn="l" rtl="0" fontAlgn="base">
        <a:spcBef>
          <a:spcPct val="20000"/>
        </a:spcBef>
        <a:spcAft>
          <a:spcPct val="0"/>
        </a:spcAft>
        <a:buChar char="»"/>
        <a:defRPr sz="1400">
          <a:solidFill>
            <a:schemeClr val="tx1"/>
          </a:solidFill>
          <a:latin typeface="+mn-lt"/>
          <a:ea typeface="+mn-ea"/>
        </a:defRPr>
      </a:lvl8pPr>
      <a:lvl9pPr marL="3810000" indent="-228600" algn="l" rtl="0" fontAlgn="base">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3"/>
          <a:srcRect/>
          <a:stretch>
            <a:fillRect/>
          </a:stretch>
        </a:blipFill>
        <a:effectLst/>
      </p:bgPr>
    </p:bg>
    <p:spTree>
      <p:nvGrpSpPr>
        <p:cNvPr id="1" name=""/>
        <p:cNvGrpSpPr/>
        <p:nvPr/>
      </p:nvGrpSpPr>
      <p:grpSpPr>
        <a:xfrm>
          <a:off x="0" y="0"/>
          <a:ext cx="0" cy="0"/>
          <a:chOff x="0" y="0"/>
          <a:chExt cx="0" cy="0"/>
        </a:xfrm>
      </p:grpSpPr>
      <p:sp>
        <p:nvSpPr>
          <p:cNvPr id="1026" name="Datumsplatzhalter 3"/>
          <p:cNvSpPr txBox="1">
            <a:spLocks/>
          </p:cNvSpPr>
          <p:nvPr userDrawn="1"/>
        </p:nvSpPr>
        <p:spPr bwMode="auto">
          <a:xfrm>
            <a:off x="4478338" y="6324600"/>
            <a:ext cx="4457700" cy="504825"/>
          </a:xfrm>
          <a:prstGeom prst="rect">
            <a:avLst/>
          </a:prstGeom>
          <a:noFill/>
          <a:ln>
            <a:noFill/>
          </a:ln>
        </p:spPr>
        <p:txBody>
          <a:bodyPr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lnSpc>
                <a:spcPts val="1600"/>
              </a:lnSpc>
              <a:defRPr/>
            </a:pPr>
            <a:r>
              <a:rPr lang="de-DE" sz="1000">
                <a:solidFill>
                  <a:schemeClr val="bg1"/>
                </a:solidFill>
                <a:cs typeface="Arial" charset="0"/>
              </a:rPr>
              <a:t>Patientenvortrag  Arterielle Hypertonie Bad Suderode</a:t>
            </a:r>
          </a:p>
        </p:txBody>
      </p:sp>
      <p:sp>
        <p:nvSpPr>
          <p:cNvPr id="16" name="Datumsplatzhalter 3"/>
          <p:cNvSpPr txBox="1">
            <a:spLocks/>
          </p:cNvSpPr>
          <p:nvPr userDrawn="1"/>
        </p:nvSpPr>
        <p:spPr>
          <a:xfrm>
            <a:off x="1003300" y="6523038"/>
            <a:ext cx="1676400" cy="336550"/>
          </a:xfrm>
          <a:prstGeom prst="rect">
            <a:avLst/>
          </a:prstGeom>
        </p:spPr>
        <p:txBody>
          <a:bodyPr lIns="0" tIns="0" rIns="0" bIns="0" anchor="ctr"/>
          <a:lstStyle>
            <a:lvl1pPr>
              <a:defRPr sz="1000">
                <a:solidFill>
                  <a:schemeClr val="bg1"/>
                </a:solidFill>
                <a:latin typeface="Arial"/>
                <a:cs typeface="Arial"/>
              </a:defRPr>
            </a:lvl1pPr>
          </a:lstStyle>
          <a:p>
            <a:pPr fontAlgn="auto">
              <a:spcBef>
                <a:spcPts val="0"/>
              </a:spcBef>
              <a:spcAft>
                <a:spcPts val="0"/>
              </a:spcAft>
              <a:defRPr/>
            </a:pPr>
            <a:fld id="{7DDD6F42-F075-4E48-A230-6D66B68C653A}" type="slidenum">
              <a:rPr lang="de-DE" smtClean="0"/>
              <a:pPr fontAlgn="auto">
                <a:spcBef>
                  <a:spcPts val="0"/>
                </a:spcBef>
                <a:spcAft>
                  <a:spcPts val="0"/>
                </a:spcAft>
                <a:defRPr/>
              </a:pPr>
              <a:t>‹Nr.›</a:t>
            </a:fld>
            <a:endParaRPr lang="de-DE" dirty="0"/>
          </a:p>
        </p:txBody>
      </p:sp>
      <p:sp>
        <p:nvSpPr>
          <p:cNvPr id="5" name="Textfeld 4"/>
          <p:cNvSpPr txBox="1"/>
          <p:nvPr userDrawn="1"/>
        </p:nvSpPr>
        <p:spPr>
          <a:xfrm>
            <a:off x="1935163" y="474663"/>
            <a:ext cx="6140450" cy="271462"/>
          </a:xfrm>
          <a:prstGeom prst="rect">
            <a:avLst/>
          </a:prstGeom>
        </p:spPr>
        <p:txBody>
          <a:bodyPr lIns="0" tIns="0" rIns="0" bIns="0">
            <a:spAutoFit/>
          </a:bodyPr>
          <a:lstStyle/>
          <a:p>
            <a:pPr algn="ctr">
              <a:lnSpc>
                <a:spcPts val="1600"/>
              </a:lnSpc>
              <a:defRPr/>
            </a:pPr>
            <a:r>
              <a:rPr lang="de-DE" sz="4000" b="1" dirty="0">
                <a:effectLst>
                  <a:outerShdw blurRad="38100" dist="38100" dir="2700000" algn="tl">
                    <a:srgbClr val="000000">
                      <a:alpha val="43137"/>
                    </a:srgbClr>
                  </a:outerShdw>
                </a:effectLst>
                <a:latin typeface="Arial"/>
                <a:cs typeface="Arial"/>
              </a:rPr>
              <a:t>Arterielle Hypertonie</a:t>
            </a:r>
          </a:p>
        </p:txBody>
      </p:sp>
      <p:sp>
        <p:nvSpPr>
          <p:cNvPr id="1029" name="Rectangle 3"/>
          <p:cNvSpPr txBox="1">
            <a:spLocks noChangeArrowheads="1"/>
          </p:cNvSpPr>
          <p:nvPr userDrawn="1"/>
        </p:nvSpPr>
        <p:spPr bwMode="auto">
          <a:xfrm>
            <a:off x="338138" y="2276475"/>
            <a:ext cx="8399462" cy="2146300"/>
          </a:xfrm>
          <a:prstGeom prst="rect">
            <a:avLst/>
          </a:prstGeom>
          <a:noFill/>
          <a:ln>
            <a:noFill/>
          </a:ln>
        </p:spPr>
        <p:txBody>
          <a:bodyPr lIns="90487" tIns="44450" rIns="90487" bIns="44450"/>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lnSpc>
                <a:spcPct val="90000"/>
              </a:lnSpc>
              <a:buFont typeface="Symbol" pitchFamily="18" charset="2"/>
              <a:buNone/>
              <a:defRPr/>
            </a:pPr>
            <a:r>
              <a:rPr lang="en-US" sz="3600" b="1">
                <a:cs typeface="Arial" charset="0"/>
              </a:rPr>
              <a:t>PD Dr. med. Axel Schlitt</a:t>
            </a:r>
            <a:endParaRPr lang="de-DE" sz="3600" b="1">
              <a:cs typeface="Arial" charset="0"/>
            </a:endParaRPr>
          </a:p>
          <a:p>
            <a:pPr algn="ctr" eaLnBrk="1" hangingPunct="1">
              <a:lnSpc>
                <a:spcPct val="90000"/>
              </a:lnSpc>
              <a:buFont typeface="Symbol" pitchFamily="18" charset="2"/>
              <a:buChar char="-"/>
              <a:defRPr/>
            </a:pPr>
            <a:endParaRPr lang="de-DE" sz="2400" b="1">
              <a:cs typeface="Arial" charset="0"/>
            </a:endParaRPr>
          </a:p>
          <a:p>
            <a:pPr algn="ctr" eaLnBrk="1" hangingPunct="1">
              <a:lnSpc>
                <a:spcPct val="90000"/>
              </a:lnSpc>
              <a:buFont typeface="Symbol" pitchFamily="18" charset="2"/>
              <a:buNone/>
              <a:defRPr/>
            </a:pPr>
            <a:endParaRPr lang="de-DE" sz="2400" b="1">
              <a:cs typeface="Arial" charset="0"/>
            </a:endParaRPr>
          </a:p>
          <a:p>
            <a:pPr algn="ctr" eaLnBrk="1" hangingPunct="1">
              <a:lnSpc>
                <a:spcPct val="90000"/>
              </a:lnSpc>
              <a:buFont typeface="Symbol" pitchFamily="18" charset="2"/>
              <a:buNone/>
              <a:defRPr/>
            </a:pPr>
            <a:r>
              <a:rPr lang="de-DE" sz="2400" b="1">
                <a:cs typeface="Arial" charset="0"/>
              </a:rPr>
              <a:t>Chefarzt Kardiologie, Pneumologie und Diabetes</a:t>
            </a:r>
          </a:p>
          <a:p>
            <a:pPr algn="ctr" eaLnBrk="1" hangingPunct="1">
              <a:lnSpc>
                <a:spcPct val="90000"/>
              </a:lnSpc>
              <a:buFont typeface="Symbol" pitchFamily="18" charset="2"/>
              <a:buChar char="-"/>
              <a:defRPr/>
            </a:pPr>
            <a:endParaRPr lang="de-DE" sz="2400" b="1">
              <a:cs typeface="Arial" charset="0"/>
            </a:endParaRPr>
          </a:p>
        </p:txBody>
      </p:sp>
    </p:spTree>
    <p:extLst>
      <p:ext uri="{BB962C8B-B14F-4D97-AF65-F5344CB8AC3E}">
        <p14:creationId xmlns:p14="http://schemas.microsoft.com/office/powerpoint/2010/main" val="4111051057"/>
      </p:ext>
    </p:extLst>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 id="2147484781" r:id="rId12"/>
    <p:sldLayoutId id="2147484782" r:id="rId13"/>
    <p:sldLayoutId id="2147484783" r:id="rId14"/>
    <p:sldLayoutId id="2147484784" r:id="rId15"/>
    <p:sldLayoutId id="2147484785" r:id="rId16"/>
    <p:sldLayoutId id="2147484786" r:id="rId17"/>
    <p:sldLayoutId id="2147484787" r:id="rId18"/>
    <p:sldLayoutId id="2147484788" r:id="rId19"/>
    <p:sldLayoutId id="2147484789" r:id="rId20"/>
    <p:sldLayoutId id="2147484790" r:id="rId21"/>
    <p:sldLayoutId id="2147484791" r:id="rId22"/>
    <p:sldLayoutId id="2147484792" r:id="rId23"/>
    <p:sldLayoutId id="2147484793" r:id="rId24"/>
    <p:sldLayoutId id="2147484794" r:id="rId25"/>
    <p:sldLayoutId id="2147484795" r:id="rId26"/>
    <p:sldLayoutId id="2147484796" r:id="rId27"/>
    <p:sldLayoutId id="2147484797" r:id="rId28"/>
    <p:sldLayoutId id="2147484798" r:id="rId29"/>
    <p:sldLayoutId id="2147484799" r:id="rId30"/>
    <p:sldLayoutId id="2147484800" r:id="rId3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522288" algn="l" defTabSz="457200" rtl="0" eaLnBrk="0" fontAlgn="base" hangingPunct="0">
        <a:lnSpc>
          <a:spcPts val="2400"/>
        </a:lnSpc>
        <a:spcBef>
          <a:spcPct val="0"/>
        </a:spcBef>
        <a:spcAft>
          <a:spcPct val="0"/>
        </a:spcAft>
        <a:buFont typeface="Symbol" pitchFamily="18" charset="2"/>
        <a:buChar char="-"/>
        <a:defRPr sz="1600" kern="1200">
          <a:solidFill>
            <a:schemeClr val="tx1"/>
          </a:solidFill>
          <a:latin typeface="Arial"/>
          <a:ea typeface="+mn-ea"/>
          <a:cs typeface="Arial"/>
        </a:defRPr>
      </a:lvl1pPr>
      <a:lvl2pPr marL="358775" indent="-179388" algn="l" defTabSz="457200" rtl="0" eaLnBrk="0" fontAlgn="base" hangingPunct="0">
        <a:lnSpc>
          <a:spcPts val="2400"/>
        </a:lnSpc>
        <a:spcBef>
          <a:spcPct val="0"/>
        </a:spcBef>
        <a:spcAft>
          <a:spcPct val="0"/>
        </a:spcAft>
        <a:buFont typeface="Symbol" pitchFamily="18" charset="2"/>
        <a:buChar char="-"/>
        <a:defRPr sz="1600" kern="1200">
          <a:solidFill>
            <a:schemeClr val="tx1"/>
          </a:solidFill>
          <a:latin typeface="Arial"/>
          <a:ea typeface="+mn-ea"/>
          <a:cs typeface="Arial"/>
        </a:defRPr>
      </a:lvl2pPr>
      <a:lvl3pPr marL="539750" indent="-179388" algn="l" defTabSz="457200" rtl="0" eaLnBrk="0" fontAlgn="base" hangingPunct="0">
        <a:lnSpc>
          <a:spcPts val="2400"/>
        </a:lnSpc>
        <a:spcBef>
          <a:spcPct val="0"/>
        </a:spcBef>
        <a:spcAft>
          <a:spcPct val="0"/>
        </a:spcAft>
        <a:buFont typeface="Symbol" pitchFamily="18" charset="2"/>
        <a:buChar char="-"/>
        <a:defRPr sz="1600" kern="1200">
          <a:solidFill>
            <a:schemeClr val="tx1"/>
          </a:solidFill>
          <a:latin typeface="Arial"/>
          <a:ea typeface="+mn-ea"/>
          <a:cs typeface="Arial"/>
        </a:defRPr>
      </a:lvl3pPr>
      <a:lvl4pPr marL="719138" indent="-179388" algn="l" defTabSz="457200" rtl="0" eaLnBrk="0" fontAlgn="base" hangingPunct="0">
        <a:lnSpc>
          <a:spcPts val="2400"/>
        </a:lnSpc>
        <a:spcBef>
          <a:spcPct val="0"/>
        </a:spcBef>
        <a:spcAft>
          <a:spcPct val="0"/>
        </a:spcAft>
        <a:buFont typeface="Symbol" pitchFamily="18" charset="2"/>
        <a:buChar char="-"/>
        <a:defRPr sz="1600" kern="1200">
          <a:solidFill>
            <a:schemeClr val="tx1"/>
          </a:solidFill>
          <a:latin typeface="Arial"/>
          <a:ea typeface="+mn-ea"/>
          <a:cs typeface="Arial"/>
        </a:defRPr>
      </a:lvl4pPr>
      <a:lvl5pPr marL="898525" indent="-179388" algn="l" defTabSz="457200" rtl="0" eaLnBrk="0" fontAlgn="base" hangingPunct="0">
        <a:lnSpc>
          <a:spcPts val="2400"/>
        </a:lnSpc>
        <a:spcBef>
          <a:spcPct val="0"/>
        </a:spcBef>
        <a:spcAft>
          <a:spcPct val="0"/>
        </a:spcAft>
        <a:buFont typeface="Symbol" pitchFamily="18" charset="2"/>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B07B2E7-D48D-4C48-8B95-573427EBCB62}"/>
              </a:ext>
            </a:extLst>
          </p:cNvPr>
          <p:cNvSpPr>
            <a:spLocks noGrp="1"/>
          </p:cNvSpPr>
          <p:nvPr>
            <p:ph type="dt" sz="half" idx="2"/>
          </p:nvPr>
        </p:nvSpPr>
        <p:spPr>
          <a:xfrm>
            <a:off x="114694" y="6484854"/>
            <a:ext cx="707830" cy="365125"/>
          </a:xfrm>
          <a:prstGeom prst="rect">
            <a:avLst/>
          </a:prstGeom>
        </p:spPr>
        <p:txBody>
          <a:bodyPr vert="horz" lIns="91440" tIns="45720" rIns="91440" bIns="45720" rtlCol="0" anchor="ctr"/>
          <a:lstStyle>
            <a:lvl1pPr algn="l">
              <a:defRPr sz="788">
                <a:solidFill>
                  <a:srgbClr val="00A5E3"/>
                </a:solidFill>
                <a:latin typeface="Arial" panose="020B0604020202020204" pitchFamily="34" charset="0"/>
                <a:cs typeface="Arial" panose="020B0604020202020204" pitchFamily="34" charset="0"/>
              </a:defRPr>
            </a:lvl1pPr>
          </a:lstStyle>
          <a:p>
            <a:fld id="{9AB6E4DF-202E-4742-A4A4-A96172E37639}" type="datetime1">
              <a:rPr lang="de-DE" smtClean="0"/>
              <a:t>22.09.2021</a:t>
            </a:fld>
            <a:endParaRPr lang="de-DE" dirty="0"/>
          </a:p>
        </p:txBody>
      </p:sp>
      <p:sp>
        <p:nvSpPr>
          <p:cNvPr id="6" name="Foliennummernplatzhalter 5">
            <a:extLst>
              <a:ext uri="{FF2B5EF4-FFF2-40B4-BE49-F238E27FC236}">
                <a16:creationId xmlns:a16="http://schemas.microsoft.com/office/drawing/2014/main" id="{140953CF-2B3E-498A-95F0-E7FC675D9705}"/>
              </a:ext>
            </a:extLst>
          </p:cNvPr>
          <p:cNvSpPr>
            <a:spLocks noGrp="1"/>
          </p:cNvSpPr>
          <p:nvPr>
            <p:ph type="sldNum" sz="quarter" idx="4"/>
          </p:nvPr>
        </p:nvSpPr>
        <p:spPr>
          <a:xfrm>
            <a:off x="8730033" y="6491391"/>
            <a:ext cx="413967" cy="365125"/>
          </a:xfrm>
          <a:prstGeom prst="rect">
            <a:avLst/>
          </a:prstGeom>
        </p:spPr>
        <p:txBody>
          <a:bodyPr vert="horz" lIns="91440" tIns="45720" rIns="91440" bIns="45720" rtlCol="0" anchor="ctr"/>
          <a:lstStyle>
            <a:lvl1pPr algn="r">
              <a:defRPr sz="788">
                <a:solidFill>
                  <a:srgbClr val="00B0F0"/>
                </a:solidFill>
              </a:defRPr>
            </a:lvl1pPr>
          </a:lstStyle>
          <a:p>
            <a:fld id="{C3831029-DBAE-41BF-BAA3-1BCD65F362BF}" type="slidenum">
              <a:rPr lang="de-DE" smtClean="0"/>
              <a:pPr/>
              <a:t>‹Nr.›</a:t>
            </a:fld>
            <a:endParaRPr lang="de-DE" dirty="0"/>
          </a:p>
        </p:txBody>
      </p:sp>
    </p:spTree>
    <p:extLst>
      <p:ext uri="{BB962C8B-B14F-4D97-AF65-F5344CB8AC3E}">
        <p14:creationId xmlns:p14="http://schemas.microsoft.com/office/powerpoint/2010/main" val="254670007"/>
      </p:ext>
    </p:extLst>
  </p:cSld>
  <p:clrMap bg1="lt1" tx1="dk1" bg2="lt2" tx2="dk2" accent1="accent1" accent2="accent2" accent3="accent3" accent4="accent4" accent5="accent5" accent6="accent6" hlink="hlink" folHlink="folHlink"/>
  <p:sldLayoutIdLst>
    <p:sldLayoutId id="2147484802" r:id="rId1"/>
    <p:sldLayoutId id="2147484803" r:id="rId2"/>
    <p:sldLayoutId id="2147484804" r:id="rId3"/>
    <p:sldLayoutId id="2147484805" r:id="rId4"/>
    <p:sldLayoutId id="2147484806" r:id="rId5"/>
    <p:sldLayoutId id="2147484807" r:id="rId6"/>
    <p:sldLayoutId id="2147484808"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BBA03E-0306-4BFD-9C14-F5EBA4E473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CAA8E8-27EC-429F-B315-CB3617B04B6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19D9D2-F931-428B-BCD4-91F8D8E90CF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CA115F-7E38-430C-9E7B-4C77860D21FA}" type="datetimeFigureOut">
              <a:rPr lang="en-GB" smtClean="0"/>
              <a:t>22/09/2021</a:t>
            </a:fld>
            <a:endParaRPr lang="en-GB"/>
          </a:p>
        </p:txBody>
      </p:sp>
      <p:sp>
        <p:nvSpPr>
          <p:cNvPr id="5" name="Footer Placeholder 4">
            <a:extLst>
              <a:ext uri="{FF2B5EF4-FFF2-40B4-BE49-F238E27FC236}">
                <a16:creationId xmlns:a16="http://schemas.microsoft.com/office/drawing/2014/main" id="{4D202133-EC7A-4536-A62E-012F46D1736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60941B4-8A3C-4FA9-AB18-3F7004167AD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820B4F-D5C7-4320-9548-4C4F6D508400}" type="slidenum">
              <a:rPr lang="en-GB" smtClean="0"/>
              <a:t>‹Nr.›</a:t>
            </a:fld>
            <a:endParaRPr lang="en-GB"/>
          </a:p>
        </p:txBody>
      </p:sp>
    </p:spTree>
    <p:extLst>
      <p:ext uri="{BB962C8B-B14F-4D97-AF65-F5344CB8AC3E}">
        <p14:creationId xmlns:p14="http://schemas.microsoft.com/office/powerpoint/2010/main" val="33588258"/>
      </p:ext>
    </p:extLst>
  </p:cSld>
  <p:clrMap bg1="dk1" tx1="lt1" bg2="dk2" tx2="lt2" accent1="accent1" accent2="accent2" accent3="accent3" accent4="accent4" accent5="accent5" accent6="accent6" hlink="hlink" folHlink="folHlink"/>
  <p:sldLayoutIdLst>
    <p:sldLayoutId id="2147484810" r:id="rId1"/>
    <p:sldLayoutId id="2147484811" r:id="rId2"/>
    <p:sldLayoutId id="2147484812" r:id="rId3"/>
    <p:sldLayoutId id="2147484813" r:id="rId4"/>
    <p:sldLayoutId id="2147484814" r:id="rId5"/>
    <p:sldLayoutId id="2147484815" r:id="rId6"/>
    <p:sldLayoutId id="2147484816" r:id="rId7"/>
    <p:sldLayoutId id="2147484817" r:id="rId8"/>
    <p:sldLayoutId id="2147484818" r:id="rId9"/>
    <p:sldLayoutId id="2147484819" r:id="rId10"/>
    <p:sldLayoutId id="21474848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46.emf"/></Relationships>
</file>

<file path=ppt/slides/_rels/slide4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49.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8.png"/><Relationship Id="rId5" Type="http://schemas.openxmlformats.org/officeDocument/2006/relationships/image" Target="../media/image46.emf"/><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9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3.xml"/><Relationship Id="rId1" Type="http://schemas.openxmlformats.org/officeDocument/2006/relationships/tags" Target="../tags/tag1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7.xml"/><Relationship Id="rId1" Type="http://schemas.openxmlformats.org/officeDocument/2006/relationships/tags" Target="../tags/tag14.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57.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6.xml"/><Relationship Id="rId1" Type="http://schemas.openxmlformats.org/officeDocument/2006/relationships/tags" Target="../tags/tag25.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7.xml"/><Relationship Id="rId1" Type="http://schemas.openxmlformats.org/officeDocument/2006/relationships/tags" Target="../tags/tag27.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0.xml"/><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2">
            <a:extLst>
              <a:ext uri="{FF2B5EF4-FFF2-40B4-BE49-F238E27FC236}">
                <a16:creationId xmlns:a16="http://schemas.microsoft.com/office/drawing/2014/main" id="{99F845BD-49FD-4A16-9568-2A625A782B5E}"/>
              </a:ext>
            </a:extLst>
          </p:cNvPr>
          <p:cNvSpPr>
            <a:spLocks noChangeArrowheads="1"/>
          </p:cNvSpPr>
          <p:nvPr/>
        </p:nvSpPr>
        <p:spPr bwMode="auto">
          <a:xfrm>
            <a:off x="251520" y="3233051"/>
            <a:ext cx="8640960" cy="26206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en-US" sz="3200" b="1" dirty="0">
                <a:latin typeface="Arial" panose="020B0604020202020204" pitchFamily="34" charset="0"/>
                <a:cs typeface="Arial" panose="020B0604020202020204" pitchFamily="34" charset="0"/>
              </a:rPr>
              <a:t>Axel Schlitt</a:t>
            </a:r>
          </a:p>
          <a:p>
            <a:pPr algn="ctr">
              <a:lnSpc>
                <a:spcPct val="150000"/>
              </a:lnSpc>
            </a:pPr>
            <a:r>
              <a:rPr lang="en-US" sz="2000" b="1" dirty="0">
                <a:latin typeface="Arial" panose="020B0604020202020204" pitchFamily="34" charset="0"/>
                <a:cs typeface="Arial" panose="020B0604020202020204" pitchFamily="34" charset="0"/>
              </a:rPr>
              <a:t>Paracelsus-Harz-</a:t>
            </a:r>
            <a:r>
              <a:rPr lang="en-US" sz="2000" b="1" dirty="0" err="1">
                <a:latin typeface="Arial" panose="020B0604020202020204" pitchFamily="34" charset="0"/>
                <a:cs typeface="Arial" panose="020B0604020202020204" pitchFamily="34" charset="0"/>
              </a:rPr>
              <a:t>Klinik</a:t>
            </a:r>
            <a:r>
              <a:rPr lang="en-US" sz="2000" b="1" dirty="0">
                <a:latin typeface="Arial" panose="020B0604020202020204" pitchFamily="34" charset="0"/>
                <a:cs typeface="Arial" panose="020B0604020202020204" pitchFamily="34" charset="0"/>
              </a:rPr>
              <a:t> Bad </a:t>
            </a:r>
            <a:r>
              <a:rPr lang="en-US" sz="2000" b="1" dirty="0" err="1">
                <a:latin typeface="Arial" panose="020B0604020202020204" pitchFamily="34" charset="0"/>
                <a:cs typeface="Arial" panose="020B0604020202020204" pitchFamily="34" charset="0"/>
              </a:rPr>
              <a:t>Suderode</a:t>
            </a:r>
            <a:endParaRPr lang="en-US" sz="2000" b="1" dirty="0">
              <a:latin typeface="Arial" panose="020B0604020202020204" pitchFamily="34" charset="0"/>
              <a:cs typeface="Arial" panose="020B0604020202020204" pitchFamily="34" charset="0"/>
            </a:endParaRPr>
          </a:p>
          <a:p>
            <a:pPr algn="ctr">
              <a:lnSpc>
                <a:spcPct val="150000"/>
              </a:lnSpc>
            </a:pPr>
            <a:r>
              <a:rPr lang="en-US" sz="2000" b="1" dirty="0" err="1">
                <a:latin typeface="Arial" panose="020B0604020202020204" pitchFamily="34" charset="0"/>
                <a:cs typeface="Arial" panose="020B0604020202020204" pitchFamily="34" charset="0"/>
              </a:rPr>
              <a:t>Medizinische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Fakultät</a:t>
            </a:r>
            <a:r>
              <a:rPr lang="en-US" sz="2000" b="1" dirty="0">
                <a:latin typeface="Arial" panose="020B0604020202020204" pitchFamily="34" charset="0"/>
                <a:cs typeface="Arial" panose="020B0604020202020204" pitchFamily="34" charset="0"/>
              </a:rPr>
              <a:t> der Martin </a:t>
            </a:r>
            <a:r>
              <a:rPr lang="en-US" sz="2000" b="1">
                <a:latin typeface="Arial" panose="020B0604020202020204" pitchFamily="34" charset="0"/>
                <a:cs typeface="Arial" panose="020B0604020202020204" pitchFamily="34" charset="0"/>
              </a:rPr>
              <a:t>Luther-Universität Halle-Wittenberg</a:t>
            </a:r>
            <a:endParaRPr lang="en-US" sz="2000" b="1" dirty="0">
              <a:latin typeface="Arial" panose="020B0604020202020204" pitchFamily="34" charset="0"/>
              <a:cs typeface="Arial" panose="020B0604020202020204" pitchFamily="34" charset="0"/>
            </a:endParaRPr>
          </a:p>
          <a:p>
            <a:pPr algn="ctr">
              <a:lnSpc>
                <a:spcPct val="150000"/>
              </a:lnSpc>
            </a:pPr>
            <a:r>
              <a:rPr lang="de-DE" sz="2000" b="1" dirty="0">
                <a:latin typeface="Arial" panose="020B0604020202020204" pitchFamily="34" charset="0"/>
                <a:cs typeface="Arial" panose="020B0604020202020204" pitchFamily="34" charset="0"/>
              </a:rPr>
              <a:t>Vizepräsident der Deutschen Gesellschaft für Prävention und Rehabilitation von Herz-Kreislauferkrankungen e.V. (DGPR)</a:t>
            </a:r>
          </a:p>
        </p:txBody>
      </p:sp>
      <p:sp>
        <p:nvSpPr>
          <p:cNvPr id="3" name="Rechteck 2">
            <a:extLst>
              <a:ext uri="{FF2B5EF4-FFF2-40B4-BE49-F238E27FC236}">
                <a16:creationId xmlns:a16="http://schemas.microsoft.com/office/drawing/2014/main" id="{E4C8BB1F-0C34-40FE-BDBC-90D0BFBE8168}"/>
              </a:ext>
            </a:extLst>
          </p:cNvPr>
          <p:cNvSpPr/>
          <p:nvPr/>
        </p:nvSpPr>
        <p:spPr>
          <a:xfrm>
            <a:off x="251520" y="1641179"/>
            <a:ext cx="8640960" cy="1107996"/>
          </a:xfrm>
          <a:prstGeom prst="rect">
            <a:avLst/>
          </a:prstGeom>
          <a:ln w="12700">
            <a:solidFill>
              <a:schemeClr val="tx1"/>
            </a:solidFill>
          </a:ln>
        </p:spPr>
        <p:txBody>
          <a:bodyPr wrap="square">
            <a:spAutoFit/>
          </a:bodyPr>
          <a:lstStyle/>
          <a:p>
            <a:pPr algn="ctr">
              <a:defRPr/>
            </a:pPr>
            <a:r>
              <a:rPr lang="de-DE" sz="6600" b="1" dirty="0">
                <a:solidFill>
                  <a:srgbClr val="4EA92E"/>
                </a:solidFill>
                <a:effectLst>
                  <a:outerShdw blurRad="38100" dist="38100" dir="2700000" algn="tl">
                    <a:srgbClr val="000000">
                      <a:alpha val="43137"/>
                    </a:srgbClr>
                  </a:outerShdw>
                </a:effectLst>
                <a:latin typeface="Arial" charset="0"/>
              </a:rPr>
              <a:t>Herzinsuffizienz</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idx="4294967295"/>
          </p:nvPr>
        </p:nvSpPr>
        <p:spPr>
          <a:xfrm>
            <a:off x="242887" y="1398826"/>
            <a:ext cx="8658225" cy="4495947"/>
          </a:xfrm>
          <a:prstGeom prst="rect">
            <a:avLst/>
          </a:prstGeom>
        </p:spPr>
        <p:txBody>
          <a:bodyPr/>
          <a:lstStyle/>
          <a:p>
            <a:pPr eaLnBrk="1" hangingPunct="1">
              <a:defRPr/>
            </a:pPr>
            <a:r>
              <a:rPr lang="de-DE" sz="4800" b="1" dirty="0">
                <a:solidFill>
                  <a:srgbClr val="4EA92E"/>
                </a:solidFill>
                <a:effectLst>
                  <a:outerShdw blurRad="38100" dist="38100" dir="2700000" algn="tl">
                    <a:srgbClr val="000000">
                      <a:alpha val="43137"/>
                    </a:srgbClr>
                  </a:outerShdw>
                </a:effectLst>
                <a:latin typeface="Arial" charset="0"/>
              </a:rPr>
              <a:t>Ist eine Rehabilitationsmaßnahme bei systolischer Herzinsuffizienz auch aus medizinischer Sicht sinnvoll?</a:t>
            </a:r>
          </a:p>
        </p:txBody>
      </p:sp>
    </p:spTree>
    <p:extLst>
      <p:ext uri="{BB962C8B-B14F-4D97-AF65-F5344CB8AC3E}">
        <p14:creationId xmlns:p14="http://schemas.microsoft.com/office/powerpoint/2010/main" val="2690232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Grafik 1">
            <a:extLst>
              <a:ext uri="{FF2B5EF4-FFF2-40B4-BE49-F238E27FC236}">
                <a16:creationId xmlns:a16="http://schemas.microsoft.com/office/drawing/2014/main" id="{10D75DBA-D1CE-47A0-831A-15419ECA66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1926" y="1197700"/>
            <a:ext cx="7300148" cy="313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hteck 2">
            <a:extLst>
              <a:ext uri="{FF2B5EF4-FFF2-40B4-BE49-F238E27FC236}">
                <a16:creationId xmlns:a16="http://schemas.microsoft.com/office/drawing/2014/main" id="{87F57777-FB90-41B8-8F54-0F6ED0179303}"/>
              </a:ext>
            </a:extLst>
          </p:cNvPr>
          <p:cNvSpPr>
            <a:spLocks noChangeArrowheads="1"/>
          </p:cNvSpPr>
          <p:nvPr/>
        </p:nvSpPr>
        <p:spPr bwMode="auto">
          <a:xfrm>
            <a:off x="820457" y="4395620"/>
            <a:ext cx="7503086" cy="18607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b="1" i="1" u="sng">
                <a:solidFill>
                  <a:schemeClr val="tx1"/>
                </a:solidFill>
                <a:latin typeface="Arial" panose="020B0604020202020204" pitchFamily="34" charset="0"/>
                <a:ea typeface="MS PGothic" panose="020B0600070205080204" pitchFamily="34" charset="-128"/>
              </a:defRPr>
            </a:lvl1pPr>
            <a:lvl2pPr marL="742950" indent="-285750">
              <a:defRPr sz="3200" b="1" i="1" u="sng">
                <a:solidFill>
                  <a:schemeClr val="tx1"/>
                </a:solidFill>
                <a:latin typeface="Arial" panose="020B0604020202020204" pitchFamily="34" charset="0"/>
                <a:ea typeface="MS PGothic" panose="020B0600070205080204" pitchFamily="34" charset="-128"/>
              </a:defRPr>
            </a:lvl2pPr>
            <a:lvl3pPr marL="1143000" indent="-228600">
              <a:defRPr sz="3200" b="1" i="1" u="sng">
                <a:solidFill>
                  <a:schemeClr val="tx1"/>
                </a:solidFill>
                <a:latin typeface="Arial" panose="020B0604020202020204" pitchFamily="34" charset="0"/>
                <a:ea typeface="MS PGothic" panose="020B0600070205080204" pitchFamily="34" charset="-128"/>
              </a:defRPr>
            </a:lvl3pPr>
            <a:lvl4pPr marL="1600200" indent="-228600">
              <a:defRPr sz="3200" b="1" i="1" u="sng">
                <a:solidFill>
                  <a:schemeClr val="tx1"/>
                </a:solidFill>
                <a:latin typeface="Arial" panose="020B0604020202020204" pitchFamily="34" charset="0"/>
                <a:ea typeface="MS PGothic" panose="020B0600070205080204" pitchFamily="34" charset="-128"/>
              </a:defRPr>
            </a:lvl4pPr>
            <a:lvl5pPr marL="2057400" indent="-228600">
              <a:defRPr sz="3200" b="1" i="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i="1" u="sng">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0" fontAlgn="base" latinLnBrk="0" hangingPunct="0">
              <a:lnSpc>
                <a:spcPct val="107000"/>
              </a:lnSpc>
              <a:spcBef>
                <a:spcPct val="0"/>
              </a:spcBef>
              <a:spcAft>
                <a:spcPts val="800"/>
              </a:spcAft>
              <a:buClrTx/>
              <a:buSzTx/>
              <a:buFont typeface="Arial" panose="020B0604020202020204" pitchFamily="34" charset="0"/>
              <a:buChar char="•"/>
              <a:tabLst/>
              <a:defRPr/>
            </a:pPr>
            <a:r>
              <a:rPr kumimoji="0" lang="de-DE" alt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Mortalität  bis zu 12 Monaten nicht signifikant reduziert.</a:t>
            </a:r>
            <a:endParaRPr kumimoji="0" lang="de-DE" altLang="de-DE"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ct val="0"/>
              </a:spcBef>
              <a:spcAft>
                <a:spcPts val="800"/>
              </a:spcAft>
              <a:buClrTx/>
              <a:buSzTx/>
              <a:buFont typeface="Arial" panose="020B0604020202020204" pitchFamily="34" charset="0"/>
              <a:buChar char="•"/>
              <a:tabLst/>
              <a:defRPr/>
            </a:pPr>
            <a:r>
              <a:rPr kumimoji="0" lang="de-DE" alt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Wiederaufnahme ins Krankenhaus auch wegen Herzinsuffizienz signifikant reduziert.</a:t>
            </a:r>
          </a:p>
          <a:p>
            <a:pPr marL="342900" marR="0" lvl="0" indent="-342900" algn="l" defTabSz="914400" rtl="0" eaLnBrk="0" fontAlgn="base" latinLnBrk="0" hangingPunct="0">
              <a:lnSpc>
                <a:spcPct val="107000"/>
              </a:lnSpc>
              <a:spcBef>
                <a:spcPct val="0"/>
              </a:spcBef>
              <a:spcAft>
                <a:spcPts val="800"/>
              </a:spcAft>
              <a:buClrTx/>
              <a:buSzTx/>
              <a:buFont typeface="Arial" panose="020B0604020202020204" pitchFamily="34" charset="0"/>
              <a:buChar char="•"/>
              <a:tabLst/>
              <a:defRPr/>
            </a:pPr>
            <a:r>
              <a:rPr kumimoji="0" lang="de-DE" alt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Lebensqualität signifikant verbessert.</a:t>
            </a:r>
            <a:endParaRPr kumimoji="0" lang="de-DE" altLang="de-DE"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6">
            <a:extLst>
              <a:ext uri="{FF2B5EF4-FFF2-40B4-BE49-F238E27FC236}">
                <a16:creationId xmlns:a16="http://schemas.microsoft.com/office/drawing/2014/main" id="{8F5A2C04-B01F-45C0-A27E-65E7322D3AC9}"/>
              </a:ext>
            </a:extLst>
          </p:cNvPr>
          <p:cNvSpPr txBox="1">
            <a:spLocks noChangeArrowheads="1"/>
          </p:cNvSpPr>
          <p:nvPr/>
        </p:nvSpPr>
        <p:spPr bwMode="auto">
          <a:xfrm>
            <a:off x="1808341" y="340068"/>
            <a:ext cx="6934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marL="0" marR="0" lvl="0" indent="0" algn="ctr" defTabSz="457200" rtl="0" eaLnBrk="0" fontAlgn="base" latinLnBrk="0" hangingPunct="0">
              <a:lnSpc>
                <a:spcPct val="100000"/>
              </a:lnSpc>
              <a:spcBef>
                <a:spcPct val="50000"/>
              </a:spcBef>
              <a:spcAft>
                <a:spcPct val="0"/>
              </a:spcAft>
              <a:buClrTx/>
              <a:buSzTx/>
              <a:buFontTx/>
              <a:buNone/>
              <a:tabLst/>
              <a:defRPr/>
            </a:pPr>
            <a:r>
              <a:rPr kumimoji="0" lang="de-DE" altLang="de-DE" sz="2800" b="1" i="0" u="none" strike="noStrike" kern="1200" cap="none" spc="0" normalizeH="0" baseline="0" noProof="0" dirty="0">
                <a:ln>
                  <a:noFill/>
                </a:ln>
                <a:solidFill>
                  <a:srgbClr val="4EA92E"/>
                </a:solidFill>
                <a:effectLst>
                  <a:outerShdw blurRad="38100" dist="38100" dir="2700000" algn="tl">
                    <a:srgbClr val="000000">
                      <a:alpha val="43137"/>
                    </a:srgbClr>
                  </a:outerShdw>
                </a:effectLst>
                <a:uLnTx/>
                <a:uFillTx/>
                <a:latin typeface="Arial" charset="0"/>
              </a:rPr>
              <a:t>Cochrane Review aus dem </a:t>
            </a:r>
            <a:r>
              <a:rPr lang="de-DE" altLang="de-DE" sz="2800" b="1" dirty="0">
                <a:solidFill>
                  <a:srgbClr val="4EA92E"/>
                </a:solidFill>
                <a:effectLst>
                  <a:outerShdw blurRad="38100" dist="38100" dir="2700000" algn="tl">
                    <a:srgbClr val="000000">
                      <a:alpha val="43137"/>
                    </a:srgbClr>
                  </a:outerShdw>
                </a:effectLst>
                <a:latin typeface="Arial" charset="0"/>
              </a:rPr>
              <a:t>Jahr 2019</a:t>
            </a:r>
            <a:endParaRPr kumimoji="0" lang="de-DE" altLang="de-DE" sz="2800" b="1" i="0" u="none" strike="noStrike" kern="1200" cap="none" spc="0" normalizeH="0" baseline="0" noProof="0" dirty="0">
              <a:ln>
                <a:noFill/>
              </a:ln>
              <a:solidFill>
                <a:srgbClr val="4EA92E"/>
              </a:solidFill>
              <a:effectLst>
                <a:outerShdw blurRad="38100" dist="38100" dir="2700000" algn="tl">
                  <a:srgbClr val="000000">
                    <a:alpha val="43137"/>
                  </a:srgbClr>
                </a:outerShdw>
              </a:effectLst>
              <a:uLnTx/>
              <a:uFillTx/>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7"/>
          <p:cNvSpPr txBox="1">
            <a:spLocks noChangeArrowheads="1"/>
          </p:cNvSpPr>
          <p:nvPr/>
        </p:nvSpPr>
        <p:spPr bwMode="auto">
          <a:xfrm>
            <a:off x="228600" y="23622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457200" rtl="0" eaLnBrk="0" fontAlgn="base" latinLnBrk="0" hangingPunct="0">
              <a:lnSpc>
                <a:spcPct val="100000"/>
              </a:lnSpc>
              <a:spcBef>
                <a:spcPct val="50000"/>
              </a:spcBef>
              <a:spcAft>
                <a:spcPct val="0"/>
              </a:spcAft>
              <a:buClrTx/>
              <a:buSzTx/>
              <a:buFontTx/>
              <a:buNone/>
              <a:tabLst/>
              <a:defRPr/>
            </a:pPr>
            <a:endParaRPr kumimoji="0" lang="de-DE" altLang="de-DE" sz="2400" b="0" i="0" u="none" strike="noStrike" kern="1200" cap="none" spc="0" normalizeH="0" baseline="0" noProof="0">
              <a:ln>
                <a:noFill/>
              </a:ln>
              <a:solidFill>
                <a:prstClr val="black"/>
              </a:solidFill>
              <a:effectLst/>
              <a:uLnTx/>
              <a:uFillTx/>
              <a:latin typeface="Times" pitchFamily="18" charset="0"/>
              <a:ea typeface="ＭＳ Ｐゴシック" pitchFamily="34" charset="-128"/>
              <a:cs typeface="+mn-cs"/>
            </a:endParaRPr>
          </a:p>
        </p:txBody>
      </p:sp>
      <p:sp>
        <p:nvSpPr>
          <p:cNvPr id="14" name="Text Box 6"/>
          <p:cNvSpPr txBox="1">
            <a:spLocks noChangeArrowheads="1"/>
          </p:cNvSpPr>
          <p:nvPr/>
        </p:nvSpPr>
        <p:spPr bwMode="auto">
          <a:xfrm>
            <a:off x="1650152" y="91029"/>
            <a:ext cx="63142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marL="0" marR="0" lvl="0" indent="0" algn="ctr" defTabSz="457200" rtl="0" eaLnBrk="0" fontAlgn="base" latinLnBrk="0" hangingPunct="0">
              <a:lnSpc>
                <a:spcPct val="100000"/>
              </a:lnSpc>
              <a:spcBef>
                <a:spcPct val="50000"/>
              </a:spcBef>
              <a:spcAft>
                <a:spcPct val="0"/>
              </a:spcAft>
              <a:buClrTx/>
              <a:buSzTx/>
              <a:buFontTx/>
              <a:buNone/>
              <a:tabLst/>
              <a:defRPr/>
            </a:pPr>
            <a:r>
              <a:rPr lang="de-DE" altLang="de-DE" sz="2000" b="1" dirty="0">
                <a:solidFill>
                  <a:srgbClr val="4EA92E"/>
                </a:solidFill>
                <a:effectLst>
                  <a:outerShdw blurRad="38100" dist="38100" dir="2700000" algn="tl">
                    <a:srgbClr val="000000">
                      <a:alpha val="43137"/>
                    </a:srgbClr>
                  </a:outerShdw>
                </a:effectLst>
                <a:latin typeface="Arial" charset="0"/>
              </a:rPr>
              <a:t>Empfehlungen zur Indikation und Durchführung einer kardiologischen Rehabilitationsmaßnahme bei Herzinsuffizienz</a:t>
            </a:r>
            <a:endParaRPr kumimoji="0" lang="de-DE" altLang="de-DE" sz="2000" b="1" i="0" u="none" strike="noStrike" kern="1200" cap="none" spc="0" normalizeH="0" baseline="0" noProof="0" dirty="0">
              <a:ln>
                <a:noFill/>
              </a:ln>
              <a:solidFill>
                <a:srgbClr val="4EA92E"/>
              </a:solidFill>
              <a:effectLst>
                <a:outerShdw blurRad="38100" dist="38100" dir="2700000" algn="tl">
                  <a:srgbClr val="000000">
                    <a:alpha val="43137"/>
                  </a:srgbClr>
                </a:outerShdw>
              </a:effectLst>
              <a:uLnTx/>
              <a:uFillTx/>
              <a:latin typeface="Arial" charset="0"/>
            </a:endParaRPr>
          </a:p>
        </p:txBody>
      </p:sp>
      <p:pic>
        <p:nvPicPr>
          <p:cNvPr id="3" name="Grafik 2">
            <a:extLst>
              <a:ext uri="{FF2B5EF4-FFF2-40B4-BE49-F238E27FC236}">
                <a16:creationId xmlns:a16="http://schemas.microsoft.com/office/drawing/2014/main" id="{3DBA38E1-FED1-40AB-BC89-276149C91707}"/>
              </a:ext>
            </a:extLst>
          </p:cNvPr>
          <p:cNvPicPr>
            <a:picLocks noChangeAspect="1"/>
          </p:cNvPicPr>
          <p:nvPr/>
        </p:nvPicPr>
        <p:blipFill>
          <a:blip r:embed="rId2"/>
          <a:stretch>
            <a:fillRect/>
          </a:stretch>
        </p:blipFill>
        <p:spPr>
          <a:xfrm>
            <a:off x="281369" y="1690211"/>
            <a:ext cx="8655267" cy="4029463"/>
          </a:xfrm>
          <a:prstGeom prst="rect">
            <a:avLst/>
          </a:prstGeom>
        </p:spPr>
      </p:pic>
    </p:spTree>
    <p:extLst>
      <p:ext uri="{BB962C8B-B14F-4D97-AF65-F5344CB8AC3E}">
        <p14:creationId xmlns:p14="http://schemas.microsoft.com/office/powerpoint/2010/main" val="193032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9D07FA7-DE50-4C5B-8B66-99E42FD58228}"/>
              </a:ext>
            </a:extLst>
          </p:cNvPr>
          <p:cNvSpPr txBox="1"/>
          <p:nvPr/>
        </p:nvSpPr>
        <p:spPr>
          <a:xfrm>
            <a:off x="278303" y="1097290"/>
            <a:ext cx="8603312" cy="5073184"/>
          </a:xfrm>
          <a:prstGeom prst="rect">
            <a:avLst/>
          </a:prstGeom>
          <a:ln>
            <a:noFill/>
          </a:ln>
        </p:spPr>
        <p:txBody>
          <a:bodyPr vert="horz" wrap="square" lIns="0" tIns="0" rIns="0" bIns="0" rtlCol="0">
            <a:spAutoFit/>
          </a:bodyPr>
          <a:lstStyle/>
          <a:p>
            <a:pPr algn="ctr">
              <a:lnSpc>
                <a:spcPct val="150000"/>
              </a:lnSpc>
            </a:pPr>
            <a:r>
              <a:rPr lang="de-DE" sz="1600" b="1" u="sng" dirty="0">
                <a:latin typeface="Arial"/>
                <a:cs typeface="Arial"/>
              </a:rPr>
              <a:t>Anamnese:</a:t>
            </a:r>
          </a:p>
          <a:p>
            <a:pPr algn="ctr">
              <a:lnSpc>
                <a:spcPct val="150000"/>
              </a:lnSpc>
            </a:pPr>
            <a:r>
              <a:rPr lang="de-DE" sz="1600" b="1" dirty="0">
                <a:latin typeface="Arial"/>
                <a:cs typeface="Arial"/>
              </a:rPr>
              <a:t>Belastungsdyspnoe NYHA III (eine Treppe), keine Ödeme, keine Synkopen, keine Angina </a:t>
            </a:r>
            <a:r>
              <a:rPr lang="de-DE" sz="1600" b="1" dirty="0" err="1">
                <a:latin typeface="Arial"/>
                <a:cs typeface="Arial"/>
              </a:rPr>
              <a:t>pectoris</a:t>
            </a:r>
            <a:endParaRPr lang="de-DE" sz="1600" b="1" dirty="0">
              <a:latin typeface="Arial"/>
              <a:cs typeface="Arial"/>
            </a:endParaRPr>
          </a:p>
          <a:p>
            <a:pPr algn="ctr">
              <a:lnSpc>
                <a:spcPct val="150000"/>
              </a:lnSpc>
            </a:pPr>
            <a:endParaRPr lang="de-DE" sz="1600" b="1" dirty="0">
              <a:latin typeface="Arial"/>
              <a:cs typeface="Arial"/>
            </a:endParaRPr>
          </a:p>
          <a:p>
            <a:pPr algn="ctr">
              <a:lnSpc>
                <a:spcPct val="150000"/>
              </a:lnSpc>
            </a:pPr>
            <a:r>
              <a:rPr lang="de-DE" sz="1600" b="1" u="sng" dirty="0">
                <a:latin typeface="Arial"/>
                <a:cs typeface="Arial"/>
              </a:rPr>
              <a:t>Körperliche Untersuchung: </a:t>
            </a:r>
          </a:p>
          <a:p>
            <a:pPr algn="ctr">
              <a:lnSpc>
                <a:spcPct val="150000"/>
              </a:lnSpc>
            </a:pPr>
            <a:r>
              <a:rPr lang="de-DE" sz="1600" b="1" dirty="0">
                <a:latin typeface="Arial"/>
                <a:cs typeface="Arial"/>
              </a:rPr>
              <a:t>Adipositas (124kg, 170cm, BMI: 42,9kg/m</a:t>
            </a:r>
            <a:r>
              <a:rPr lang="de-DE" sz="1600" b="1" baseline="30000" dirty="0">
                <a:latin typeface="Arial"/>
                <a:cs typeface="Arial"/>
              </a:rPr>
              <a:t>2</a:t>
            </a:r>
            <a:r>
              <a:rPr lang="de-DE" sz="1600" b="1" dirty="0">
                <a:latin typeface="Arial"/>
                <a:cs typeface="Arial"/>
              </a:rPr>
              <a:t>) Herzfrequenz 66 Schläge pro Minute, </a:t>
            </a:r>
          </a:p>
          <a:p>
            <a:pPr algn="ctr">
              <a:lnSpc>
                <a:spcPct val="150000"/>
              </a:lnSpc>
            </a:pPr>
            <a:r>
              <a:rPr lang="de-DE" sz="1600" b="1" dirty="0">
                <a:latin typeface="Arial"/>
                <a:cs typeface="Arial"/>
              </a:rPr>
              <a:t>RR: 138/76mmHg rechts, 140/80 </a:t>
            </a:r>
            <a:r>
              <a:rPr lang="de-DE" sz="1600" b="1" dirty="0" err="1">
                <a:latin typeface="Arial"/>
                <a:cs typeface="Arial"/>
              </a:rPr>
              <a:t>mmHg</a:t>
            </a:r>
            <a:r>
              <a:rPr lang="de-DE" sz="1600" b="1" dirty="0">
                <a:latin typeface="Arial"/>
                <a:cs typeface="Arial"/>
              </a:rPr>
              <a:t> links</a:t>
            </a:r>
          </a:p>
          <a:p>
            <a:pPr algn="ctr">
              <a:lnSpc>
                <a:spcPct val="150000"/>
              </a:lnSpc>
            </a:pPr>
            <a:endParaRPr lang="de-DE" sz="1600" b="1" dirty="0">
              <a:latin typeface="Arial"/>
              <a:cs typeface="Arial"/>
            </a:endParaRPr>
          </a:p>
          <a:p>
            <a:pPr algn="ctr">
              <a:lnSpc>
                <a:spcPct val="150000"/>
              </a:lnSpc>
            </a:pPr>
            <a:r>
              <a:rPr lang="de-DE" sz="1600" b="1" u="sng" dirty="0">
                <a:latin typeface="Arial"/>
                <a:cs typeface="Arial"/>
              </a:rPr>
              <a:t>Echokardiographie:</a:t>
            </a:r>
            <a:r>
              <a:rPr lang="de-DE" sz="1600" b="1" dirty="0">
                <a:latin typeface="Arial"/>
                <a:cs typeface="Arial"/>
              </a:rPr>
              <a:t> </a:t>
            </a:r>
          </a:p>
          <a:p>
            <a:pPr algn="ctr">
              <a:lnSpc>
                <a:spcPct val="150000"/>
              </a:lnSpc>
            </a:pPr>
            <a:r>
              <a:rPr lang="de-DE" sz="1600" b="1" dirty="0">
                <a:latin typeface="Arial"/>
                <a:cs typeface="Arial"/>
              </a:rPr>
              <a:t>LVEF 32%, bei deutlicher Vorderwandakinesie</a:t>
            </a:r>
          </a:p>
          <a:p>
            <a:pPr algn="ctr">
              <a:lnSpc>
                <a:spcPct val="150000"/>
              </a:lnSpc>
            </a:pPr>
            <a:endParaRPr lang="de-DE" sz="1600" b="1" dirty="0">
              <a:latin typeface="Arial"/>
              <a:cs typeface="Arial"/>
            </a:endParaRPr>
          </a:p>
          <a:p>
            <a:pPr algn="ctr">
              <a:lnSpc>
                <a:spcPct val="150000"/>
              </a:lnSpc>
            </a:pPr>
            <a:r>
              <a:rPr lang="de-DE" sz="1400" b="1" u="sng" dirty="0">
                <a:latin typeface="Arial"/>
                <a:cs typeface="Arial"/>
              </a:rPr>
              <a:t>Labor:</a:t>
            </a:r>
          </a:p>
          <a:p>
            <a:pPr algn="ctr">
              <a:lnSpc>
                <a:spcPct val="150000"/>
              </a:lnSpc>
            </a:pPr>
            <a:r>
              <a:rPr lang="de-DE" sz="1400" b="1" dirty="0">
                <a:solidFill>
                  <a:srgbClr val="C00000"/>
                </a:solidFill>
                <a:latin typeface="Arial"/>
                <a:cs typeface="Arial"/>
              </a:rPr>
              <a:t>NT-proBNP: 2700pmol/l, </a:t>
            </a:r>
            <a:r>
              <a:rPr lang="de-DE" sz="1400" b="1" dirty="0">
                <a:latin typeface="Arial"/>
                <a:cs typeface="Arial"/>
              </a:rPr>
              <a:t>GFR 72ml/min, Kalium 4,8mmol/l, </a:t>
            </a:r>
            <a:r>
              <a:rPr lang="de-DE" sz="1400" b="1" dirty="0">
                <a:solidFill>
                  <a:srgbClr val="C00000"/>
                </a:solidFill>
                <a:latin typeface="Arial"/>
                <a:cs typeface="Arial"/>
              </a:rPr>
              <a:t>LDL-C 1,7mmol/l, Glucose 6,9 mmol/l. </a:t>
            </a:r>
            <a:r>
              <a:rPr lang="de-DE" sz="1400" b="1" u="sng" dirty="0" err="1">
                <a:latin typeface="Arial"/>
                <a:cs typeface="Arial"/>
              </a:rPr>
              <a:t>oGTT</a:t>
            </a:r>
            <a:r>
              <a:rPr lang="de-DE" sz="1400" b="1" dirty="0">
                <a:latin typeface="Arial"/>
                <a:cs typeface="Arial"/>
              </a:rPr>
              <a:t>: Nüchtern 6,0 mmol/l, nach zwei Stunden 7,4mmol/l		</a:t>
            </a:r>
            <a:r>
              <a:rPr lang="de-DE" b="1" dirty="0">
                <a:latin typeface="Arial"/>
                <a:cs typeface="Arial"/>
              </a:rPr>
              <a:t>IFG</a:t>
            </a:r>
            <a:endParaRPr lang="de-DE" sz="1400" b="1" u="sng" dirty="0">
              <a:latin typeface="Arial"/>
              <a:cs typeface="Arial"/>
            </a:endParaRPr>
          </a:p>
        </p:txBody>
      </p:sp>
      <p:sp>
        <p:nvSpPr>
          <p:cNvPr id="8" name="Rectangle 2">
            <a:extLst>
              <a:ext uri="{FF2B5EF4-FFF2-40B4-BE49-F238E27FC236}">
                <a16:creationId xmlns:a16="http://schemas.microsoft.com/office/drawing/2014/main" id="{86B919AA-9C18-4223-BAE6-C28FB958A162}"/>
              </a:ext>
            </a:extLst>
          </p:cNvPr>
          <p:cNvSpPr txBox="1">
            <a:spLocks noRot="1" noChangeArrowheads="1"/>
          </p:cNvSpPr>
          <p:nvPr/>
        </p:nvSpPr>
        <p:spPr>
          <a:xfrm>
            <a:off x="1782147" y="105804"/>
            <a:ext cx="6374301" cy="88082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defRPr/>
            </a:pPr>
            <a:r>
              <a:rPr lang="de-DE" sz="2000" b="1" dirty="0">
                <a:solidFill>
                  <a:srgbClr val="4EA92E"/>
                </a:solidFill>
                <a:effectLst>
                  <a:outerShdw blurRad="38100" dist="38100" dir="2700000" algn="tl">
                    <a:srgbClr val="000000">
                      <a:alpha val="43137"/>
                    </a:srgbClr>
                  </a:outerShdw>
                </a:effectLst>
                <a:latin typeface="Arial" charset="0"/>
              </a:rPr>
              <a:t>Fallbeispiel systolische Herzinsuffizienz (</a:t>
            </a:r>
            <a:r>
              <a:rPr lang="de-DE" sz="2000" b="1" dirty="0" err="1">
                <a:solidFill>
                  <a:srgbClr val="4EA92E"/>
                </a:solidFill>
                <a:effectLst>
                  <a:outerShdw blurRad="38100" dist="38100" dir="2700000" algn="tl">
                    <a:srgbClr val="000000">
                      <a:alpha val="43137"/>
                    </a:srgbClr>
                  </a:outerShdw>
                </a:effectLst>
                <a:latin typeface="Arial" charset="0"/>
              </a:rPr>
              <a:t>HFrEF</a:t>
            </a:r>
            <a:r>
              <a:rPr lang="de-DE" sz="2000" b="1" dirty="0">
                <a:solidFill>
                  <a:srgbClr val="4EA92E"/>
                </a:solidFill>
                <a:effectLst>
                  <a:outerShdw blurRad="38100" dist="38100" dir="2700000" algn="tl">
                    <a:srgbClr val="000000">
                      <a:alpha val="43137"/>
                    </a:srgbClr>
                  </a:outerShdw>
                </a:effectLst>
                <a:latin typeface="Arial" charset="0"/>
              </a:rPr>
              <a:t>) vom Januar 2021 aus der Paracelsus-Harz-Klinik, </a:t>
            </a:r>
          </a:p>
          <a:p>
            <a:pPr eaLnBrk="1" hangingPunct="1">
              <a:defRPr/>
            </a:pPr>
            <a:r>
              <a:rPr lang="de-DE" sz="2000" b="1" u="sng" dirty="0">
                <a:solidFill>
                  <a:srgbClr val="4EA92E"/>
                </a:solidFill>
                <a:effectLst>
                  <a:outerShdw blurRad="38100" dist="38100" dir="2700000" algn="tl">
                    <a:srgbClr val="000000">
                      <a:alpha val="43137"/>
                    </a:srgbClr>
                  </a:outerShdw>
                </a:effectLst>
                <a:latin typeface="Arial" charset="0"/>
              </a:rPr>
              <a:t>Ergebnisse der Diagnostik</a:t>
            </a:r>
          </a:p>
        </p:txBody>
      </p:sp>
      <p:cxnSp>
        <p:nvCxnSpPr>
          <p:cNvPr id="6" name="Gerade Verbindung mit Pfeil 5">
            <a:extLst>
              <a:ext uri="{FF2B5EF4-FFF2-40B4-BE49-F238E27FC236}">
                <a16:creationId xmlns:a16="http://schemas.microsoft.com/office/drawing/2014/main" id="{4415320A-D157-40A0-BA02-A22A0D302850}"/>
              </a:ext>
            </a:extLst>
          </p:cNvPr>
          <p:cNvCxnSpPr/>
          <p:nvPr/>
        </p:nvCxnSpPr>
        <p:spPr>
          <a:xfrm>
            <a:off x="6572087" y="6017226"/>
            <a:ext cx="30781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580596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rnäh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475" y="3455988"/>
            <a:ext cx="1679575" cy="16795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3555" name="Picture 3" descr="Medikamentöse Compli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3452813"/>
            <a:ext cx="1665288" cy="1676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4" descr="Beweg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3459163"/>
            <a:ext cx="1657350" cy="16764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grpSp>
        <p:nvGrpSpPr>
          <p:cNvPr id="23557" name="Group 7"/>
          <p:cNvGrpSpPr>
            <a:grpSpLocks/>
          </p:cNvGrpSpPr>
          <p:nvPr/>
        </p:nvGrpSpPr>
        <p:grpSpPr bwMode="auto">
          <a:xfrm>
            <a:off x="7302500" y="3452813"/>
            <a:ext cx="1676400" cy="1676400"/>
            <a:chOff x="4176" y="664"/>
            <a:chExt cx="1056" cy="1056"/>
          </a:xfrm>
        </p:grpSpPr>
        <p:pic>
          <p:nvPicPr>
            <p:cNvPr id="23563" name="Picture 8" descr="Psychosoziale Aspek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664"/>
              <a:ext cx="1056" cy="105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3564" name="Rectangle 9"/>
            <p:cNvSpPr>
              <a:spLocks noChangeArrowheads="1"/>
            </p:cNvSpPr>
            <p:nvPr/>
          </p:nvSpPr>
          <p:spPr bwMode="auto">
            <a:xfrm>
              <a:off x="4176" y="664"/>
              <a:ext cx="1056" cy="1056"/>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23558" name="Text Box 11"/>
          <p:cNvSpPr txBox="1">
            <a:spLocks noChangeArrowheads="1"/>
          </p:cNvSpPr>
          <p:nvPr/>
        </p:nvSpPr>
        <p:spPr bwMode="auto">
          <a:xfrm>
            <a:off x="215900" y="2252663"/>
            <a:ext cx="8693150" cy="714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base" latinLnBrk="0" hangingPunct="1">
              <a:lnSpc>
                <a:spcPct val="120000"/>
              </a:lnSpc>
              <a:spcBef>
                <a:spcPct val="70000"/>
              </a:spcBef>
              <a:spcAft>
                <a:spcPct val="35000"/>
              </a:spcAft>
              <a:buClrTx/>
              <a:buSzTx/>
              <a:buFontTx/>
              <a:buNone/>
              <a:tabLst/>
              <a:defRPr/>
            </a:pPr>
            <a:r>
              <a:rPr kumimoji="0" lang="de-DE" altLang="de-DE" sz="3200" b="0" i="0" u="none" strike="noStrike" kern="1200" cap="none" spc="0" normalizeH="0" baseline="0" noProof="0">
                <a:ln>
                  <a:noFill/>
                </a:ln>
                <a:solidFill>
                  <a:prstClr val="black"/>
                </a:solidFill>
                <a:effectLst/>
                <a:uLnTx/>
                <a:uFillTx/>
                <a:latin typeface="Arial" charset="0"/>
                <a:ea typeface="+mn-ea"/>
                <a:cs typeface="+mn-cs"/>
              </a:rPr>
              <a:t>interdisziplinärer multimodaler Ansatz</a:t>
            </a:r>
            <a:endParaRPr kumimoji="0" lang="de-DE" altLang="de-DE"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3559" name="AutoShape 12"/>
          <p:cNvSpPr>
            <a:spLocks noChangeArrowheads="1"/>
          </p:cNvSpPr>
          <p:nvPr/>
        </p:nvSpPr>
        <p:spPr bwMode="auto">
          <a:xfrm>
            <a:off x="333375" y="1325563"/>
            <a:ext cx="8470900" cy="914400"/>
          </a:xfrm>
          <a:prstGeom prst="triangle">
            <a:avLst>
              <a:gd name="adj"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3560" name="Text Box 13"/>
          <p:cNvSpPr txBox="1">
            <a:spLocks noChangeArrowheads="1"/>
          </p:cNvSpPr>
          <p:nvPr/>
        </p:nvSpPr>
        <p:spPr bwMode="auto">
          <a:xfrm>
            <a:off x="165100" y="5219700"/>
            <a:ext cx="9032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prstClr val="white"/>
                </a:solidFill>
                <a:effectLst/>
                <a:uLnTx/>
                <a:uFillTx/>
                <a:latin typeface="Arial" charset="0"/>
                <a:ea typeface="+mn-ea"/>
                <a:cs typeface="+mn-cs"/>
              </a:rPr>
              <a:t>  </a:t>
            </a:r>
            <a:r>
              <a:rPr kumimoji="0" lang="de-DE" altLang="de-DE" sz="1800" b="0" i="0" u="none" strike="noStrike" kern="1200" cap="none" spc="0" normalizeH="0" baseline="0" noProof="0">
                <a:ln>
                  <a:noFill/>
                </a:ln>
                <a:solidFill>
                  <a:prstClr val="black"/>
                </a:solidFill>
                <a:effectLst/>
                <a:uLnTx/>
                <a:uFillTx/>
                <a:latin typeface="Arial" charset="0"/>
                <a:ea typeface="+mn-ea"/>
                <a:cs typeface="+mn-cs"/>
              </a:rPr>
              <a:t>Optimierung         körperliches         gesunde        Nikotinkarenz       Stressbewältigung</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prstClr val="black"/>
                </a:solidFill>
                <a:effectLst/>
                <a:uLnTx/>
                <a:uFillTx/>
                <a:latin typeface="Arial" charset="0"/>
                <a:ea typeface="+mn-ea"/>
                <a:cs typeface="+mn-cs"/>
              </a:rPr>
              <a:t>         der                   Training            Ernährung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prstClr val="black"/>
                </a:solidFill>
                <a:effectLst/>
                <a:uLnTx/>
                <a:uFillTx/>
                <a:latin typeface="Arial" charset="0"/>
                <a:ea typeface="+mn-ea"/>
                <a:cs typeface="+mn-cs"/>
              </a:rPr>
              <a:t>   Medikation                                                                </a:t>
            </a:r>
            <a:r>
              <a:rPr kumimoji="0" lang="de-DE" altLang="de-DE" sz="1000" b="0" i="0" u="none" strike="noStrike" kern="1200" cap="none" spc="0" normalizeH="0" baseline="0" noProof="0">
                <a:ln>
                  <a:noFill/>
                </a:ln>
                <a:solidFill>
                  <a:prstClr val="black"/>
                </a:solidFill>
                <a:effectLst/>
                <a:uLnTx/>
                <a:uFillTx/>
                <a:latin typeface="Arial" charset="0"/>
                <a:ea typeface="+mn-ea"/>
                <a:cs typeface="+mn-cs"/>
              </a:rPr>
              <a:t> </a:t>
            </a:r>
            <a:r>
              <a:rPr kumimoji="0" lang="de-DE" altLang="de-DE" sz="1800" b="0" i="0" u="none" strike="noStrike" kern="1200" cap="none" spc="0" normalizeH="0" baseline="0" noProof="0">
                <a:ln>
                  <a:noFill/>
                </a:ln>
                <a:solidFill>
                  <a:prstClr val="black"/>
                </a:solidFill>
                <a:effectLst/>
                <a:uLnTx/>
                <a:uFillTx/>
                <a:latin typeface="Arial" charset="0"/>
                <a:ea typeface="+mn-ea"/>
                <a:cs typeface="+mn-cs"/>
              </a:rPr>
              <a:t>                             </a:t>
            </a:r>
          </a:p>
        </p:txBody>
      </p:sp>
      <p:sp>
        <p:nvSpPr>
          <p:cNvPr id="32781" name="Rectangle 15"/>
          <p:cNvSpPr>
            <a:spLocks noChangeArrowheads="1"/>
          </p:cNvSpPr>
          <p:nvPr/>
        </p:nvSpPr>
        <p:spPr bwMode="auto">
          <a:xfrm>
            <a:off x="1911350" y="108855"/>
            <a:ext cx="6683375" cy="990600"/>
          </a:xfrm>
          <a:prstGeom prst="rect">
            <a:avLst/>
          </a:prstGeom>
          <a:noFill/>
          <a:ln w="9525">
            <a:noFill/>
            <a:miter lim="800000"/>
            <a:headEnd/>
            <a:tailEnd/>
          </a:ln>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3200" b="1" i="0" u="none" strike="noStrike" kern="1200" cap="none" spc="0" normalizeH="0" baseline="0" noProof="0" dirty="0">
                <a:ln>
                  <a:noFill/>
                </a:ln>
                <a:solidFill>
                  <a:srgbClr val="4EA92E"/>
                </a:solidFill>
                <a:effectLst>
                  <a:outerShdw blurRad="38100" dist="38100" dir="2700000" algn="tl">
                    <a:srgbClr val="000000">
                      <a:alpha val="43137"/>
                    </a:srgbClr>
                  </a:outerShdw>
                </a:effectLst>
                <a:uLnTx/>
                <a:uFillTx/>
                <a:latin typeface="Arial" panose="020B0604020202020204" pitchFamily="34" charset="0"/>
                <a:ea typeface="+mn-ea"/>
                <a:cs typeface="+mn-cs"/>
              </a:rPr>
              <a:t>Interventionen in der Rehabilitation in Deutschland</a:t>
            </a:r>
          </a:p>
        </p:txBody>
      </p:sp>
      <p:pic>
        <p:nvPicPr>
          <p:cNvPr id="23562" name="Picture 3" descr="F:\Vortrag Schlitt\Hypnose-Koeln-Rauchen-Kopi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4813" y="3444875"/>
            <a:ext cx="167957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eck 13">
            <a:extLst>
              <a:ext uri="{FF2B5EF4-FFF2-40B4-BE49-F238E27FC236}">
                <a16:creationId xmlns:a16="http://schemas.microsoft.com/office/drawing/2014/main" id="{D1182220-65E1-407C-BE40-2576BDFF9A61}"/>
              </a:ext>
            </a:extLst>
          </p:cNvPr>
          <p:cNvSpPr/>
          <p:nvPr/>
        </p:nvSpPr>
        <p:spPr>
          <a:xfrm>
            <a:off x="1900602" y="3429000"/>
            <a:ext cx="1726835" cy="2815220"/>
          </a:xfrm>
          <a:prstGeom prst="rect">
            <a:avLst/>
          </a:prstGeom>
          <a:noFill/>
          <a:ln w="762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518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idx="4294967295"/>
          </p:nvPr>
        </p:nvSpPr>
        <p:spPr>
          <a:xfrm>
            <a:off x="511175" y="1366838"/>
            <a:ext cx="8632825" cy="4757737"/>
          </a:xfrm>
          <a:prstGeom prst="rect">
            <a:avLst/>
          </a:prstGeom>
        </p:spPr>
        <p:txBody>
          <a:bodyPr/>
          <a:lstStyle/>
          <a:p>
            <a:pPr eaLnBrk="1" hangingPunct="1">
              <a:lnSpc>
                <a:spcPct val="150000"/>
              </a:lnSpc>
              <a:defRPr/>
            </a:pPr>
            <a:r>
              <a:rPr lang="de-DE" sz="5400" b="1" dirty="0">
                <a:solidFill>
                  <a:srgbClr val="4EA92E"/>
                </a:solidFill>
                <a:effectLst>
                  <a:outerShdw blurRad="38100" dist="38100" dir="2700000" algn="tl">
                    <a:srgbClr val="000000">
                      <a:alpha val="43137"/>
                    </a:srgbClr>
                  </a:outerShdw>
                </a:effectLst>
                <a:latin typeface="Arial" charset="0"/>
              </a:rPr>
              <a:t>Therapie durch körperliche Aktivität (körperliches Training):</a:t>
            </a:r>
            <a:br>
              <a:rPr lang="de-DE" sz="5400" b="1" dirty="0">
                <a:solidFill>
                  <a:srgbClr val="4EA92E"/>
                </a:solidFill>
                <a:effectLst>
                  <a:outerShdw blurRad="38100" dist="38100" dir="2700000" algn="tl">
                    <a:srgbClr val="000000">
                      <a:alpha val="43137"/>
                    </a:srgbClr>
                  </a:outerShdw>
                </a:effectLst>
                <a:latin typeface="Arial" charset="0"/>
              </a:rPr>
            </a:br>
            <a:r>
              <a:rPr lang="de-DE" sz="5400" b="1" dirty="0" err="1">
                <a:solidFill>
                  <a:srgbClr val="4EA92E"/>
                </a:solidFill>
                <a:effectLst>
                  <a:outerShdw blurRad="38100" dist="38100" dir="2700000" algn="tl">
                    <a:srgbClr val="000000">
                      <a:alpha val="43137"/>
                    </a:srgbClr>
                  </a:outerShdw>
                </a:effectLst>
                <a:latin typeface="Arial" charset="0"/>
              </a:rPr>
              <a:t>HFrEF</a:t>
            </a:r>
            <a:endParaRPr lang="de-DE" sz="5400" b="1" dirty="0">
              <a:solidFill>
                <a:srgbClr val="4EA92E"/>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5428744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title" idx="4294967295"/>
          </p:nvPr>
        </p:nvSpPr>
        <p:spPr>
          <a:xfrm>
            <a:off x="2012561" y="114300"/>
            <a:ext cx="6487627" cy="881063"/>
          </a:xfrm>
          <a:prstGeom prst="rect">
            <a:avLst/>
          </a:prstGeom>
        </p:spPr>
        <p:txBody>
          <a:bodyPr lIns="85935" tIns="42967" rIns="85935" bIns="42967"/>
          <a:lstStyle/>
          <a:p>
            <a:pPr lvl="2">
              <a:spcBef>
                <a:spcPts val="300"/>
              </a:spcBef>
              <a:spcAft>
                <a:spcPts val="300"/>
              </a:spcAft>
              <a:defRPr/>
            </a:pPr>
            <a:r>
              <a:rPr lang="de-DE" sz="6000" b="1" dirty="0">
                <a:solidFill>
                  <a:srgbClr val="4EA92E"/>
                </a:solidFill>
                <a:effectLst>
                  <a:outerShdw blurRad="38100" dist="38100" dir="2700000" algn="tl">
                    <a:srgbClr val="000000">
                      <a:alpha val="43137"/>
                    </a:srgbClr>
                  </a:outerShdw>
                </a:effectLst>
                <a:latin typeface="Arial" pitchFamily="34" charset="0"/>
                <a:cs typeface="Arial" pitchFamily="34" charset="0"/>
              </a:rPr>
              <a:t>ESC-Leitlinie</a:t>
            </a:r>
          </a:p>
        </p:txBody>
      </p:sp>
      <p:sp>
        <p:nvSpPr>
          <p:cNvPr id="2" name="Rechteck 1"/>
          <p:cNvSpPr/>
          <p:nvPr/>
        </p:nvSpPr>
        <p:spPr>
          <a:xfrm>
            <a:off x="251928" y="1545487"/>
            <a:ext cx="8637172" cy="4708981"/>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Körperliches Training mit einer Klasse IA-Empfehlung bei Patienten mit Herzinsuffizienz versehen:</a:t>
            </a:r>
          </a:p>
          <a:p>
            <a:pPr marL="0" marR="0" lvl="0" indent="0" algn="just" defTabSz="4572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It</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is</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recommended</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that</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regular</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aerobic</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exercise</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is</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encouraged</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in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patients</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with</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HF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to</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improve</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functional</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capacity</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and</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symptoms</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a:p>
            <a:pPr marL="285750" marR="0" lvl="0" indent="-2857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It</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is</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recommended</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that</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regular</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aerobic</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exercise</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is</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encouraged</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in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stable</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patients</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with</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HFrEF</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to</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reduce</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the</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risk</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of</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HF </a:t>
            </a:r>
            <a:r>
              <a:rPr kumimoji="0" lang="de-DE" sz="24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hospitalization</a:t>
            </a:r>
            <a:r>
              <a:rPr kumimoji="0" lang="de-DE"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p:txBody>
      </p:sp>
      <p:sp>
        <p:nvSpPr>
          <p:cNvPr id="7" name="Text Placeholder 3"/>
          <p:cNvSpPr txBox="1">
            <a:spLocks/>
          </p:cNvSpPr>
          <p:nvPr/>
        </p:nvSpPr>
        <p:spPr bwMode="gray">
          <a:xfrm>
            <a:off x="1380931" y="6521713"/>
            <a:ext cx="4730619" cy="14967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defPPr>
              <a:defRPr lang="en-US"/>
            </a:defPPr>
            <a:lvl1pPr marL="0" indent="0" algn="r" eaLnBrk="0" hangingPunct="0">
              <a:spcAft>
                <a:spcPts val="0"/>
              </a:spcAft>
              <a:buClr>
                <a:schemeClr val="accent1"/>
              </a:buClr>
              <a:buSzPct val="110000"/>
              <a:buFont typeface="Wingdings" pitchFamily="2" charset="2"/>
              <a:buNone/>
              <a:defRPr sz="1200" spc="0" baseline="0">
                <a:solidFill>
                  <a:schemeClr val="tx1">
                    <a:lumMod val="75000"/>
                    <a:lumOff val="25000"/>
                  </a:schemeClr>
                </a:solidFill>
                <a:latin typeface="+mn-lt"/>
              </a:defRPr>
            </a:lvl1pPr>
            <a:lvl2pPr marL="234950" indent="0" eaLnBrk="0" hangingPunct="0">
              <a:spcAft>
                <a:spcPts val="0"/>
              </a:spcAft>
              <a:buClr>
                <a:srgbClr val="917B69"/>
              </a:buClr>
              <a:buFont typeface="Arial" charset="0"/>
              <a:buNone/>
              <a:defRPr sz="800" spc="0" baseline="0">
                <a:solidFill>
                  <a:srgbClr val="8B8D90"/>
                </a:solidFill>
                <a:latin typeface="+mn-lt"/>
              </a:defRPr>
            </a:lvl2pPr>
            <a:lvl3pPr marL="400050" indent="0" eaLnBrk="0" hangingPunct="0">
              <a:spcAft>
                <a:spcPts val="0"/>
              </a:spcAft>
              <a:buClr>
                <a:schemeClr val="tx1"/>
              </a:buClr>
              <a:buFont typeface="Arial" charset="0"/>
              <a:buNone/>
              <a:defRPr sz="800" spc="0" baseline="0">
                <a:solidFill>
                  <a:srgbClr val="8B8D90"/>
                </a:solidFill>
                <a:latin typeface="+mn-lt"/>
              </a:defRPr>
            </a:lvl3pPr>
            <a:lvl4pPr marL="579437" indent="0" eaLnBrk="0" hangingPunct="0">
              <a:spcAft>
                <a:spcPts val="0"/>
              </a:spcAft>
              <a:buClr>
                <a:schemeClr val="tx1"/>
              </a:buClr>
              <a:buFont typeface="Arial" charset="0"/>
              <a:buNone/>
              <a:defRPr sz="800" spc="0" baseline="0">
                <a:solidFill>
                  <a:srgbClr val="8B8D90"/>
                </a:solidFill>
                <a:latin typeface="+mn-lt"/>
              </a:defRPr>
            </a:lvl4pPr>
            <a:lvl5pPr marL="754062" indent="0" eaLnBrk="0" hangingPunct="0">
              <a:spcAft>
                <a:spcPts val="0"/>
              </a:spcAft>
              <a:buNone/>
              <a:defRPr sz="800" spc="0" baseline="0">
                <a:solidFill>
                  <a:srgbClr val="8B8D90"/>
                </a:solidFill>
                <a:latin typeface="+mn-lt"/>
              </a:defRPr>
            </a:lvl5pPr>
            <a:lvl6pPr marL="1374775" indent="-163513" fontAlgn="base">
              <a:spcBef>
                <a:spcPct val="0"/>
              </a:spcBef>
              <a:spcAft>
                <a:spcPct val="20000"/>
              </a:spcAft>
              <a:buChar char="»"/>
              <a:defRPr sz="1400">
                <a:latin typeface="+mn-lt"/>
              </a:defRPr>
            </a:lvl6pPr>
            <a:lvl7pPr marL="1831975" indent="-163513" fontAlgn="base">
              <a:spcBef>
                <a:spcPct val="0"/>
              </a:spcBef>
              <a:spcAft>
                <a:spcPct val="20000"/>
              </a:spcAft>
              <a:buChar char="»"/>
              <a:defRPr sz="1400">
                <a:latin typeface="+mn-lt"/>
              </a:defRPr>
            </a:lvl7pPr>
            <a:lvl8pPr marL="2289175" indent="-163513" fontAlgn="base">
              <a:spcBef>
                <a:spcPct val="0"/>
              </a:spcBef>
              <a:spcAft>
                <a:spcPct val="20000"/>
              </a:spcAft>
              <a:buChar char="»"/>
              <a:defRPr sz="1400">
                <a:latin typeface="+mn-lt"/>
              </a:defRPr>
            </a:lvl8pPr>
            <a:lvl9pPr marL="2746375" indent="-163513" fontAlgn="base">
              <a:spcBef>
                <a:spcPct val="0"/>
              </a:spcBef>
              <a:spcAft>
                <a:spcPct val="20000"/>
              </a:spcAft>
              <a:buChar char="»"/>
              <a:defRPr sz="1400">
                <a:latin typeface="+mn-lt"/>
              </a:defRPr>
            </a:lvl9pPr>
          </a:lstStyle>
          <a:p>
            <a:pPr marL="0" marR="0" lvl="0" indent="0" algn="l" defTabSz="896260" rtl="0" eaLnBrk="0" fontAlgn="auto" latinLnBrk="0" hangingPunct="0">
              <a:lnSpc>
                <a:spcPct val="100000"/>
              </a:lnSpc>
              <a:spcBef>
                <a:spcPts val="0"/>
              </a:spcBef>
              <a:spcAft>
                <a:spcPts val="0"/>
              </a:spcAft>
              <a:buClr>
                <a:srgbClr val="FCAF17"/>
              </a:buClr>
              <a:buSzPct val="110000"/>
              <a:buFont typeface="Wingdings" pitchFamily="2" charset="2"/>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Ponikowski P et al. Eur Heart J. 21 May 2016.oi:10.1093/eurheartj/ehw128</a:t>
            </a:r>
          </a:p>
          <a:p>
            <a:pPr marL="0" marR="0" lvl="0" indent="0" algn="l" defTabSz="896260" rtl="0" eaLnBrk="0" fontAlgn="auto" latinLnBrk="0" hangingPunct="0">
              <a:lnSpc>
                <a:spcPct val="100000"/>
              </a:lnSpc>
              <a:spcBef>
                <a:spcPts val="0"/>
              </a:spcBef>
              <a:spcAft>
                <a:spcPts val="0"/>
              </a:spcAft>
              <a:buClr>
                <a:srgbClr val="FCAF17"/>
              </a:buClr>
              <a:buSzPct val="110000"/>
              <a:buFont typeface="Wingdings" pitchFamily="2" charset="2"/>
              <a:buNone/>
              <a:tabLst/>
              <a:defRPr/>
            </a:pP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896260" rtl="0" eaLnBrk="0" fontAlgn="auto" latinLnBrk="0" hangingPunct="0">
              <a:lnSpc>
                <a:spcPct val="100000"/>
              </a:lnSpc>
              <a:spcBef>
                <a:spcPts val="0"/>
              </a:spcBef>
              <a:spcAft>
                <a:spcPts val="0"/>
              </a:spcAft>
              <a:buClr>
                <a:srgbClr val="FCAF17"/>
              </a:buClr>
              <a:buSzPct val="110000"/>
              <a:buFont typeface="Wingdings" pitchFamily="2" charset="2"/>
              <a:buNone/>
              <a:tabLst/>
              <a:defRPr/>
            </a:pP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6888140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title" idx="4294967295"/>
          </p:nvPr>
        </p:nvSpPr>
        <p:spPr>
          <a:xfrm>
            <a:off x="1778794" y="114300"/>
            <a:ext cx="7229475" cy="881063"/>
          </a:xfrm>
          <a:prstGeom prst="rect">
            <a:avLst/>
          </a:prstGeom>
        </p:spPr>
        <p:txBody>
          <a:bodyPr lIns="85935" tIns="42967" rIns="85935" bIns="42967"/>
          <a:lstStyle/>
          <a:p>
            <a:pPr lvl="2">
              <a:spcBef>
                <a:spcPts val="300"/>
              </a:spcBef>
              <a:spcAft>
                <a:spcPts val="300"/>
              </a:spcAft>
              <a:defRPr/>
            </a:pPr>
            <a:r>
              <a:rPr lang="de-DE" sz="28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Meta-Analyse zum körperlichem Training bei </a:t>
            </a:r>
            <a:r>
              <a:rPr lang="de-DE" sz="2800" b="1" dirty="0" err="1">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HFrEF</a:t>
            </a:r>
            <a:endParaRPr lang="de-DE" sz="28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9674CC93-A7BA-47BB-B97E-47355D36FF5D}"/>
              </a:ext>
            </a:extLst>
          </p:cNvPr>
          <p:cNvSpPr txBox="1"/>
          <p:nvPr/>
        </p:nvSpPr>
        <p:spPr>
          <a:xfrm>
            <a:off x="829192" y="1300163"/>
            <a:ext cx="7800458" cy="212302"/>
          </a:xfrm>
          <a:prstGeom prst="rect">
            <a:avLst/>
          </a:prstGeom>
        </p:spPr>
        <p:txBody>
          <a:bodyPr vert="horz" wrap="square" lIns="0" tIns="0" rIns="0" bIns="0" rtlCol="0">
            <a:spAutoFit/>
          </a:bodyPr>
          <a:lstStyle/>
          <a:p>
            <a:pPr marL="0" marR="0" lvl="0" indent="0" algn="ctr" defTabSz="457200" rtl="0" eaLnBrk="1" fontAlgn="base" latinLnBrk="0" hangingPunct="1">
              <a:lnSpc>
                <a:spcPts val="1600"/>
              </a:lnSpc>
              <a:spcBef>
                <a:spcPct val="0"/>
              </a:spcBef>
              <a:spcAft>
                <a:spcPct val="0"/>
              </a:spcAft>
              <a:buClrTx/>
              <a:buSzTx/>
              <a:buFontTx/>
              <a:buNone/>
              <a:tabLst/>
              <a:defRPr/>
            </a:pPr>
            <a:r>
              <a:rPr kumimoji="0" lang="de-DE" sz="2000" b="1" i="0" u="none" strike="noStrike" kern="1200" cap="none" spc="0" normalizeH="0" baseline="0" noProof="0" dirty="0" err="1">
                <a:ln>
                  <a:noFill/>
                </a:ln>
                <a:solidFill>
                  <a:prstClr val="black"/>
                </a:solidFill>
                <a:effectLst/>
                <a:uLnTx/>
                <a:uFillTx/>
                <a:latin typeface="Arial"/>
                <a:ea typeface="+mn-ea"/>
                <a:cs typeface="Arial"/>
              </a:rPr>
              <a:t>Rehospitalisierungen</a:t>
            </a:r>
            <a:r>
              <a:rPr kumimoji="0" lang="de-DE" sz="2000" b="1" i="0" u="none" strike="noStrike" kern="1200" cap="none" spc="0" normalizeH="0" baseline="0" noProof="0" dirty="0">
                <a:ln>
                  <a:noFill/>
                </a:ln>
                <a:solidFill>
                  <a:prstClr val="black"/>
                </a:solidFill>
                <a:effectLst/>
                <a:uLnTx/>
                <a:uFillTx/>
                <a:latin typeface="Arial"/>
                <a:ea typeface="+mn-ea"/>
                <a:cs typeface="Arial"/>
              </a:rPr>
              <a:t> wegen Herzinsuffizienz</a:t>
            </a:r>
          </a:p>
        </p:txBody>
      </p:sp>
      <p:pic>
        <p:nvPicPr>
          <p:cNvPr id="2" name="Grafik 1">
            <a:extLst>
              <a:ext uri="{FF2B5EF4-FFF2-40B4-BE49-F238E27FC236}">
                <a16:creationId xmlns:a16="http://schemas.microsoft.com/office/drawing/2014/main" id="{76CB1EE7-2601-49FC-A70C-DAA0C667EB55}"/>
              </a:ext>
            </a:extLst>
          </p:cNvPr>
          <p:cNvPicPr>
            <a:picLocks noChangeAspect="1"/>
          </p:cNvPicPr>
          <p:nvPr/>
        </p:nvPicPr>
        <p:blipFill>
          <a:blip r:embed="rId3"/>
          <a:stretch>
            <a:fillRect/>
          </a:stretch>
        </p:blipFill>
        <p:spPr>
          <a:xfrm>
            <a:off x="872983" y="1553278"/>
            <a:ext cx="7492347" cy="4740366"/>
          </a:xfrm>
          <a:prstGeom prst="rect">
            <a:avLst/>
          </a:prstGeom>
        </p:spPr>
      </p:pic>
      <p:pic>
        <p:nvPicPr>
          <p:cNvPr id="4" name="Grafik 3">
            <a:extLst>
              <a:ext uri="{FF2B5EF4-FFF2-40B4-BE49-F238E27FC236}">
                <a16:creationId xmlns:a16="http://schemas.microsoft.com/office/drawing/2014/main" id="{008004CE-6D5C-4543-99F5-F19F96FEE8B4}"/>
              </a:ext>
            </a:extLst>
          </p:cNvPr>
          <p:cNvPicPr>
            <a:picLocks noChangeAspect="1"/>
          </p:cNvPicPr>
          <p:nvPr/>
        </p:nvPicPr>
        <p:blipFill>
          <a:blip r:embed="rId4"/>
          <a:stretch>
            <a:fillRect/>
          </a:stretch>
        </p:blipFill>
        <p:spPr>
          <a:xfrm>
            <a:off x="1778794" y="6517119"/>
            <a:ext cx="2563313" cy="153125"/>
          </a:xfrm>
          <a:prstGeom prst="rect">
            <a:avLst/>
          </a:prstGeom>
        </p:spPr>
      </p:pic>
      <p:sp>
        <p:nvSpPr>
          <p:cNvPr id="6" name="Rechteck 5">
            <a:extLst>
              <a:ext uri="{FF2B5EF4-FFF2-40B4-BE49-F238E27FC236}">
                <a16:creationId xmlns:a16="http://schemas.microsoft.com/office/drawing/2014/main" id="{1705ED30-65AA-49FF-BDB7-E02C61823EC4}"/>
              </a:ext>
            </a:extLst>
          </p:cNvPr>
          <p:cNvSpPr/>
          <p:nvPr/>
        </p:nvSpPr>
        <p:spPr>
          <a:xfrm>
            <a:off x="637563" y="4949505"/>
            <a:ext cx="7655459" cy="436227"/>
          </a:xfrm>
          <a:prstGeom prst="rect">
            <a:avLst/>
          </a:prstGeom>
          <a:noFill/>
          <a:ln w="762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2257579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title" idx="4294967295"/>
          </p:nvPr>
        </p:nvSpPr>
        <p:spPr>
          <a:xfrm>
            <a:off x="1778794" y="114300"/>
            <a:ext cx="7229475" cy="881063"/>
          </a:xfrm>
          <a:prstGeom prst="rect">
            <a:avLst/>
          </a:prstGeom>
        </p:spPr>
        <p:txBody>
          <a:bodyPr lIns="85935" tIns="42967" rIns="85935" bIns="42967"/>
          <a:lstStyle/>
          <a:p>
            <a:pPr lvl="2">
              <a:spcBef>
                <a:spcPts val="300"/>
              </a:spcBef>
              <a:spcAft>
                <a:spcPts val="300"/>
              </a:spcAft>
              <a:defRPr/>
            </a:pPr>
            <a:r>
              <a:rPr lang="de-DE" sz="21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Cochrane-Analyse zur Verbesserung der Lebensqualität durch körperliches Training bei </a:t>
            </a:r>
            <a:r>
              <a:rPr lang="de-DE" sz="2100" b="1" dirty="0" err="1">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HFrEF</a:t>
            </a:r>
            <a:endParaRPr lang="de-DE" sz="21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9674CC93-A7BA-47BB-B97E-47355D36FF5D}"/>
              </a:ext>
            </a:extLst>
          </p:cNvPr>
          <p:cNvSpPr txBox="1"/>
          <p:nvPr/>
        </p:nvSpPr>
        <p:spPr>
          <a:xfrm>
            <a:off x="201336" y="1300162"/>
            <a:ext cx="8707772" cy="205184"/>
          </a:xfrm>
          <a:prstGeom prst="rect">
            <a:avLst/>
          </a:prstGeom>
        </p:spPr>
        <p:txBody>
          <a:bodyPr vert="horz" wrap="square" lIns="0" tIns="0" rIns="0" bIns="0" rtlCol="0">
            <a:spAutoFit/>
          </a:bodyPr>
          <a:lstStyle/>
          <a:p>
            <a:pPr marL="0" marR="0" lvl="0" indent="0" algn="ctr" defTabSz="457200" rtl="0" eaLnBrk="1" fontAlgn="base" latinLnBrk="0" hangingPunct="1">
              <a:lnSpc>
                <a:spcPts val="16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a:ea typeface="+mn-ea"/>
                <a:cs typeface="Arial"/>
              </a:rPr>
              <a:t>Lebensqualität (MLWHF) in Studien mit einem Follow-</a:t>
            </a:r>
            <a:r>
              <a:rPr kumimoji="0" lang="de-DE" sz="1800" b="1" i="0" u="none" strike="noStrike" kern="1200" cap="none" spc="0" normalizeH="0" baseline="0" noProof="0" dirty="0" err="1">
                <a:ln>
                  <a:noFill/>
                </a:ln>
                <a:solidFill>
                  <a:prstClr val="black"/>
                </a:solidFill>
                <a:effectLst/>
                <a:uLnTx/>
                <a:uFillTx/>
                <a:latin typeface="Arial"/>
                <a:ea typeface="+mn-ea"/>
                <a:cs typeface="Arial"/>
              </a:rPr>
              <a:t>up</a:t>
            </a:r>
            <a:r>
              <a:rPr kumimoji="0" lang="de-DE" sz="1800" b="1" i="0" u="none" strike="noStrike" kern="1200" cap="none" spc="0" normalizeH="0" baseline="0" noProof="0" dirty="0">
                <a:ln>
                  <a:noFill/>
                </a:ln>
                <a:solidFill>
                  <a:prstClr val="black"/>
                </a:solidFill>
                <a:effectLst/>
                <a:uLnTx/>
                <a:uFillTx/>
                <a:latin typeface="Arial"/>
                <a:ea typeface="+mn-ea"/>
                <a:cs typeface="Arial"/>
              </a:rPr>
              <a:t> bis zu 12 Monate</a:t>
            </a:r>
          </a:p>
        </p:txBody>
      </p:sp>
      <p:pic>
        <p:nvPicPr>
          <p:cNvPr id="4" name="Grafik 3">
            <a:extLst>
              <a:ext uri="{FF2B5EF4-FFF2-40B4-BE49-F238E27FC236}">
                <a16:creationId xmlns:a16="http://schemas.microsoft.com/office/drawing/2014/main" id="{15A9AEBC-7235-4D71-942E-2EC5667BC72A}"/>
              </a:ext>
            </a:extLst>
          </p:cNvPr>
          <p:cNvPicPr>
            <a:picLocks noChangeAspect="1"/>
          </p:cNvPicPr>
          <p:nvPr/>
        </p:nvPicPr>
        <p:blipFill>
          <a:blip r:embed="rId3"/>
          <a:stretch>
            <a:fillRect/>
          </a:stretch>
        </p:blipFill>
        <p:spPr>
          <a:xfrm>
            <a:off x="1547265" y="1543439"/>
            <a:ext cx="6545897" cy="4719192"/>
          </a:xfrm>
          <a:prstGeom prst="rect">
            <a:avLst/>
          </a:prstGeom>
        </p:spPr>
      </p:pic>
      <p:sp>
        <p:nvSpPr>
          <p:cNvPr id="8" name="Rechteck 7">
            <a:extLst>
              <a:ext uri="{FF2B5EF4-FFF2-40B4-BE49-F238E27FC236}">
                <a16:creationId xmlns:a16="http://schemas.microsoft.com/office/drawing/2014/main" id="{777D0760-E023-41EA-8E1E-98D8AE9C4350}"/>
              </a:ext>
            </a:extLst>
          </p:cNvPr>
          <p:cNvSpPr/>
          <p:nvPr/>
        </p:nvSpPr>
        <p:spPr>
          <a:xfrm>
            <a:off x="1223963" y="4999840"/>
            <a:ext cx="7069059" cy="331500"/>
          </a:xfrm>
          <a:prstGeom prst="rect">
            <a:avLst/>
          </a:prstGeom>
          <a:noFill/>
          <a:ln w="762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Grafik 6">
            <a:extLst>
              <a:ext uri="{FF2B5EF4-FFF2-40B4-BE49-F238E27FC236}">
                <a16:creationId xmlns:a16="http://schemas.microsoft.com/office/drawing/2014/main" id="{83F7C22D-34AC-4E30-B1F2-4E6CE7CC4BA7}"/>
              </a:ext>
            </a:extLst>
          </p:cNvPr>
          <p:cNvPicPr>
            <a:picLocks noChangeAspect="1"/>
          </p:cNvPicPr>
          <p:nvPr/>
        </p:nvPicPr>
        <p:blipFill>
          <a:blip r:embed="rId4"/>
          <a:stretch>
            <a:fillRect/>
          </a:stretch>
        </p:blipFill>
        <p:spPr>
          <a:xfrm>
            <a:off x="1317398" y="6480424"/>
            <a:ext cx="4395505" cy="238108"/>
          </a:xfrm>
          <a:prstGeom prst="rect">
            <a:avLst/>
          </a:prstGeom>
        </p:spPr>
      </p:pic>
    </p:spTree>
    <p:custDataLst>
      <p:tags r:id="rId1"/>
    </p:custDataLst>
    <p:extLst>
      <p:ext uri="{BB962C8B-B14F-4D97-AF65-F5344CB8AC3E}">
        <p14:creationId xmlns:p14="http://schemas.microsoft.com/office/powerpoint/2010/main" val="21403842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idx="4294967295"/>
          </p:nvPr>
        </p:nvSpPr>
        <p:spPr>
          <a:xfrm>
            <a:off x="257175" y="1227579"/>
            <a:ext cx="8629650" cy="4921551"/>
          </a:xfrm>
          <a:prstGeom prst="rect">
            <a:avLst/>
          </a:prstGeom>
          <a:ln>
            <a:noFill/>
          </a:ln>
        </p:spPr>
        <p:txBody>
          <a:bodyPr/>
          <a:lstStyle/>
          <a:p>
            <a:pPr eaLnBrk="1" hangingPunct="1">
              <a:lnSpc>
                <a:spcPct val="150000"/>
              </a:lnSpc>
              <a:defRPr/>
            </a:pPr>
            <a:r>
              <a:rPr lang="de-DE" sz="3600" b="1" dirty="0">
                <a:latin typeface="Arial" charset="0"/>
              </a:rPr>
              <a:t>Körperliches Training ist bei systolischer Herzinsuffizienz (</a:t>
            </a:r>
            <a:r>
              <a:rPr lang="de-DE" sz="3600" b="1" dirty="0" err="1">
                <a:latin typeface="Arial" charset="0"/>
              </a:rPr>
              <a:t>HFrEF</a:t>
            </a:r>
            <a:r>
              <a:rPr lang="de-DE" sz="3600" b="1" dirty="0">
                <a:latin typeface="Arial" charset="0"/>
              </a:rPr>
              <a:t>) sinnvoll, um Re-Hospitalisierungen zu verhindern, die körperliche Belastbarkeit zu verbessern und um Symptome zu reduzieren.</a:t>
            </a:r>
          </a:p>
        </p:txBody>
      </p:sp>
      <p:sp>
        <p:nvSpPr>
          <p:cNvPr id="3" name="Rectangle 2">
            <a:extLst>
              <a:ext uri="{FF2B5EF4-FFF2-40B4-BE49-F238E27FC236}">
                <a16:creationId xmlns:a16="http://schemas.microsoft.com/office/drawing/2014/main" id="{E55FF4BF-0CCA-4970-AAB8-25FD515585BF}"/>
              </a:ext>
            </a:extLst>
          </p:cNvPr>
          <p:cNvSpPr txBox="1">
            <a:spLocks noRot="1" noChangeArrowheads="1"/>
          </p:cNvSpPr>
          <p:nvPr/>
        </p:nvSpPr>
        <p:spPr>
          <a:xfrm>
            <a:off x="1911350" y="1588"/>
            <a:ext cx="6448879"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6000" b="1" i="0" u="none" strike="noStrike" kern="1200" cap="none" spc="0" normalizeH="0" baseline="0" noProof="0" dirty="0">
                <a:ln>
                  <a:noFill/>
                </a:ln>
                <a:solidFill>
                  <a:srgbClr val="4EA92E"/>
                </a:solidFill>
                <a:effectLst>
                  <a:outerShdw blurRad="38100" dist="38100" dir="2700000" algn="tl">
                    <a:srgbClr val="000000">
                      <a:alpha val="43137"/>
                    </a:srgbClr>
                  </a:outerShdw>
                </a:effectLst>
                <a:uLnTx/>
                <a:uFillTx/>
                <a:latin typeface="Arial" charset="0"/>
                <a:ea typeface="+mj-ea"/>
                <a:cs typeface="+mj-cs"/>
              </a:rPr>
              <a:t>Also…</a:t>
            </a:r>
          </a:p>
        </p:txBody>
      </p:sp>
    </p:spTree>
    <p:extLst>
      <p:ext uri="{BB962C8B-B14F-4D97-AF65-F5344CB8AC3E}">
        <p14:creationId xmlns:p14="http://schemas.microsoft.com/office/powerpoint/2010/main" val="13956596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73" name="Rectangle 4"/>
          <p:cNvSpPr>
            <a:spLocks noChangeArrowheads="1"/>
          </p:cNvSpPr>
          <p:nvPr/>
        </p:nvSpPr>
        <p:spPr bwMode="auto">
          <a:xfrm>
            <a:off x="2020890" y="44456"/>
            <a:ext cx="6367462" cy="1076325"/>
          </a:xfrm>
          <a:prstGeom prst="rect">
            <a:avLst/>
          </a:prstGeom>
          <a:noFill/>
          <a:ln w="9525">
            <a:noFill/>
            <a:miter lim="800000"/>
            <a:headEnd/>
            <a:tailEnd/>
          </a:ln>
        </p:spPr>
        <p:txBody>
          <a:bodyPr lIns="0" rIns="0" anchor="ctr">
            <a:spAutoFit/>
          </a:bodyPr>
          <a:lstStyle/>
          <a:p>
            <a:pPr algn="ctr" defTabSz="457200" eaLnBrk="0" fontAlgn="base" hangingPunct="0">
              <a:spcBef>
                <a:spcPct val="0"/>
              </a:spcBef>
              <a:spcAft>
                <a:spcPct val="0"/>
              </a:spcAft>
              <a:defRPr/>
            </a:pPr>
            <a:r>
              <a:rPr lang="en-US" sz="3200" b="1" dirty="0" err="1">
                <a:solidFill>
                  <a:srgbClr val="4EA92E"/>
                </a:solidFill>
                <a:effectLst>
                  <a:outerShdw blurRad="38100" dist="38100" dir="2700000" algn="tl">
                    <a:srgbClr val="C0C0C0"/>
                  </a:outerShdw>
                </a:effectLst>
                <a:latin typeface="Arial" pitchFamily="34" charset="0"/>
                <a:cs typeface="Arial" panose="020B0604020202020204" pitchFamily="34" charset="0"/>
              </a:rPr>
              <a:t>Interessenkonflikte</a:t>
            </a:r>
            <a:r>
              <a:rPr lang="en-US" sz="3200" b="1" dirty="0">
                <a:solidFill>
                  <a:srgbClr val="4EA92E"/>
                </a:solidFill>
                <a:effectLst>
                  <a:outerShdw blurRad="38100" dist="38100" dir="2700000" algn="tl">
                    <a:srgbClr val="C0C0C0"/>
                  </a:outerShdw>
                </a:effectLst>
                <a:latin typeface="Arial" pitchFamily="34" charset="0"/>
                <a:cs typeface="Arial" panose="020B0604020202020204" pitchFamily="34" charset="0"/>
              </a:rPr>
              <a:t> </a:t>
            </a:r>
          </a:p>
          <a:p>
            <a:pPr algn="ctr" defTabSz="457200" eaLnBrk="0" fontAlgn="base" hangingPunct="0">
              <a:spcBef>
                <a:spcPct val="0"/>
              </a:spcBef>
              <a:spcAft>
                <a:spcPct val="0"/>
              </a:spcAft>
              <a:defRPr/>
            </a:pPr>
            <a:r>
              <a:rPr lang="en-US" sz="3200" b="1" dirty="0">
                <a:solidFill>
                  <a:srgbClr val="4EA92E"/>
                </a:solidFill>
                <a:effectLst>
                  <a:outerShdw blurRad="38100" dist="38100" dir="2700000" algn="tl">
                    <a:srgbClr val="C0C0C0"/>
                  </a:outerShdw>
                </a:effectLst>
                <a:latin typeface="Arial" pitchFamily="34" charset="0"/>
                <a:cs typeface="Arial" panose="020B0604020202020204" pitchFamily="34" charset="0"/>
              </a:rPr>
              <a:t>Conflict of Interest - Disclosure</a:t>
            </a:r>
          </a:p>
        </p:txBody>
      </p:sp>
      <p:sp>
        <p:nvSpPr>
          <p:cNvPr id="1265675" name="Rectangle 11"/>
          <p:cNvSpPr>
            <a:spLocks noChangeArrowheads="1"/>
          </p:cNvSpPr>
          <p:nvPr/>
        </p:nvSpPr>
        <p:spPr bwMode="auto">
          <a:xfrm>
            <a:off x="0" y="1185869"/>
            <a:ext cx="9144000" cy="5051425"/>
          </a:xfrm>
          <a:prstGeom prst="rect">
            <a:avLst/>
          </a:prstGeom>
          <a:noFill/>
          <a:ln w="9525">
            <a:noFill/>
            <a:miter lim="800000"/>
            <a:headEnd/>
            <a:tailEnd/>
          </a:ln>
        </p:spPr>
        <p:txBody>
          <a:bodyPr/>
          <a:lstStyle/>
          <a:p>
            <a:pPr marL="342900" indent="-342900" algn="ctr" defTabSz="457200" eaLnBrk="0" fontAlgn="base" hangingPunct="0">
              <a:spcBef>
                <a:spcPts val="1200"/>
              </a:spcBef>
              <a:spcAft>
                <a:spcPct val="0"/>
              </a:spcAft>
              <a:buClr>
                <a:srgbClr val="808080"/>
              </a:buClr>
              <a:buSzPct val="75000"/>
              <a:buFont typeface="Wingdings" pitchFamily="2" charset="2"/>
              <a:buNone/>
              <a:defRPr/>
            </a:pPr>
            <a:r>
              <a:rPr lang="en-US" sz="2000" b="1" dirty="0">
                <a:solidFill>
                  <a:prstClr val="black"/>
                </a:solidFill>
                <a:latin typeface="Arial" pitchFamily="34" charset="0"/>
                <a:cs typeface="Arial" panose="020B0604020202020204" pitchFamily="34" charset="0"/>
              </a:rPr>
              <a:t>I have had a financial interest/arrangement or affiliation with the organizations listed below.</a:t>
            </a:r>
          </a:p>
          <a:p>
            <a:pPr algn="just" defTabSz="457200" eaLnBrk="0" fontAlgn="base" hangingPunct="0">
              <a:spcBef>
                <a:spcPct val="20000"/>
              </a:spcBef>
              <a:spcAft>
                <a:spcPct val="0"/>
              </a:spcAft>
              <a:buClr>
                <a:srgbClr val="808080"/>
              </a:buClr>
              <a:buSzPct val="75000"/>
              <a:defRPr/>
            </a:pPr>
            <a:r>
              <a:rPr lang="en-GB" dirty="0">
                <a:solidFill>
                  <a:prstClr val="black"/>
                </a:solidFill>
                <a:effectLst>
                  <a:outerShdw blurRad="38100" dist="38100" dir="2700000" algn="tl">
                    <a:srgbClr val="C0C0C0"/>
                  </a:outerShdw>
                </a:effectLst>
                <a:latin typeface="Arial" pitchFamily="34" charset="0"/>
                <a:cs typeface="Arial" panose="020B0604020202020204" pitchFamily="34" charset="0"/>
              </a:rPr>
              <a:t>1.	</a:t>
            </a:r>
            <a:r>
              <a:rPr lang="en-GB" u="sng" dirty="0">
                <a:solidFill>
                  <a:prstClr val="black"/>
                </a:solidFill>
                <a:latin typeface="Arial" pitchFamily="34" charset="0"/>
                <a:cs typeface="Arial" panose="020B0604020202020204" pitchFamily="34" charset="0"/>
              </a:rPr>
              <a:t>Honoraria for lectures:</a:t>
            </a:r>
            <a:r>
              <a:rPr lang="en-GB" dirty="0">
                <a:solidFill>
                  <a:prstClr val="black"/>
                </a:solidFill>
                <a:effectLst>
                  <a:outerShdw blurRad="38100" dist="38100" dir="2700000" algn="tl">
                    <a:srgbClr val="C0C0C0"/>
                  </a:outerShdw>
                </a:effectLst>
                <a:latin typeface="Arial" pitchFamily="34" charset="0"/>
                <a:cs typeface="Arial" panose="020B0604020202020204" pitchFamily="34" charset="0"/>
              </a:rPr>
              <a:t>				</a:t>
            </a:r>
          </a:p>
          <a:p>
            <a:pPr lvl="1" algn="just" defTabSz="457200" eaLnBrk="0" fontAlgn="base" hangingPunct="0">
              <a:spcBef>
                <a:spcPct val="20000"/>
              </a:spcBef>
              <a:spcAft>
                <a:spcPct val="0"/>
              </a:spcAft>
              <a:buClr>
                <a:srgbClr val="808080"/>
              </a:buClr>
              <a:buSzPct val="75000"/>
              <a:defRPr/>
            </a:pPr>
            <a:r>
              <a:rPr lang="en-GB" dirty="0">
                <a:solidFill>
                  <a:prstClr val="black"/>
                </a:solidFill>
                <a:latin typeface="Arial" pitchFamily="34" charset="0"/>
                <a:cs typeface="Arial" panose="020B0604020202020204" pitchFamily="34" charset="0"/>
              </a:rPr>
              <a:t> </a:t>
            </a:r>
            <a:r>
              <a:rPr lang="en-GB" dirty="0" err="1">
                <a:solidFill>
                  <a:prstClr val="black"/>
                </a:solidFill>
                <a:latin typeface="Arial" pitchFamily="34" charset="0"/>
                <a:cs typeface="Arial" panose="020B0604020202020204" pitchFamily="34" charset="0"/>
              </a:rPr>
              <a:t>Actelion</a:t>
            </a:r>
            <a:r>
              <a:rPr lang="en-GB" dirty="0">
                <a:solidFill>
                  <a:prstClr val="black"/>
                </a:solidFill>
                <a:latin typeface="Arial" pitchFamily="34" charset="0"/>
                <a:cs typeface="Arial" panose="020B0604020202020204" pitchFamily="34" charset="0"/>
              </a:rPr>
              <a:t>©, Astra Zeneca©, Bayer-Vital©, Berlin-</a:t>
            </a:r>
            <a:r>
              <a:rPr lang="en-GB" dirty="0" err="1">
                <a:solidFill>
                  <a:prstClr val="black"/>
                </a:solidFill>
                <a:latin typeface="Arial" pitchFamily="34" charset="0"/>
                <a:cs typeface="Arial" panose="020B0604020202020204" pitchFamily="34" charset="0"/>
              </a:rPr>
              <a:t>Chemie</a:t>
            </a:r>
            <a:r>
              <a:rPr lang="en-GB" dirty="0">
                <a:solidFill>
                  <a:prstClr val="black"/>
                </a:solidFill>
                <a:latin typeface="Arial" pitchFamily="34" charset="0"/>
                <a:cs typeface="Arial" panose="020B0604020202020204" pitchFamily="34" charset="0"/>
              </a:rPr>
              <a:t>©, </a:t>
            </a:r>
            <a:r>
              <a:rPr lang="de-DE" dirty="0">
                <a:solidFill>
                  <a:prstClr val="black"/>
                </a:solidFill>
                <a:latin typeface="Arial" pitchFamily="34" charset="0"/>
              </a:rPr>
              <a:t>Bristol-Myers Squibb</a:t>
            </a:r>
            <a:r>
              <a:rPr lang="en-GB" dirty="0">
                <a:solidFill>
                  <a:prstClr val="black"/>
                </a:solidFill>
                <a:latin typeface="Arial" pitchFamily="34" charset="0"/>
                <a:cs typeface="Arial" panose="020B0604020202020204" pitchFamily="34" charset="0"/>
              </a:rPr>
              <a:t>©, </a:t>
            </a:r>
            <a:r>
              <a:rPr lang="en-GB" dirty="0" err="1">
                <a:solidFill>
                  <a:prstClr val="black"/>
                </a:solidFill>
                <a:latin typeface="Arial" pitchFamily="34" charset="0"/>
                <a:cs typeface="Arial" panose="020B0604020202020204" pitchFamily="34" charset="0"/>
              </a:rPr>
              <a:t>Boehringer-Ingelheim</a:t>
            </a:r>
            <a:r>
              <a:rPr lang="en-GB" dirty="0">
                <a:solidFill>
                  <a:prstClr val="black"/>
                </a:solidFill>
                <a:latin typeface="Arial" pitchFamily="34" charset="0"/>
                <a:cs typeface="Arial" panose="020B0604020202020204" pitchFamily="34" charset="0"/>
              </a:rPr>
              <a:t>©, Daiichi Sankyo©, MSD Sharp &amp; Dohme©, Novartis©, Pfizer©, Sanofi-Aventis©, </a:t>
            </a:r>
            <a:r>
              <a:rPr lang="en-GB" dirty="0" err="1">
                <a:solidFill>
                  <a:prstClr val="black"/>
                </a:solidFill>
                <a:latin typeface="Arial" pitchFamily="34" charset="0"/>
                <a:cs typeface="Arial" panose="020B0604020202020204" pitchFamily="34" charset="0"/>
              </a:rPr>
              <a:t>Servier</a:t>
            </a:r>
            <a:r>
              <a:rPr lang="en-GB" dirty="0">
                <a:solidFill>
                  <a:prstClr val="black"/>
                </a:solidFill>
                <a:latin typeface="Arial" pitchFamily="34" charset="0"/>
                <a:cs typeface="Arial" panose="020B0604020202020204" pitchFamily="34" charset="0"/>
              </a:rPr>
              <a:t>© </a:t>
            </a:r>
          </a:p>
          <a:p>
            <a:pPr marL="0" lvl="1" algn="just" defTabSz="457200" eaLnBrk="0" fontAlgn="base" hangingPunct="0">
              <a:spcBef>
                <a:spcPct val="20000"/>
              </a:spcBef>
              <a:spcAft>
                <a:spcPct val="0"/>
              </a:spcAft>
              <a:buClr>
                <a:srgbClr val="808080"/>
              </a:buClr>
              <a:buSzPct val="75000"/>
              <a:defRPr/>
            </a:pPr>
            <a:r>
              <a:rPr lang="en-GB" dirty="0">
                <a:solidFill>
                  <a:prstClr val="black"/>
                </a:solidFill>
                <a:effectLst>
                  <a:outerShdw blurRad="38100" dist="38100" dir="2700000" algn="tl">
                    <a:srgbClr val="C0C0C0"/>
                  </a:outerShdw>
                </a:effectLst>
                <a:latin typeface="Arial" pitchFamily="34" charset="0"/>
                <a:cs typeface="Arial" panose="020B0604020202020204" pitchFamily="34" charset="0"/>
              </a:rPr>
              <a:t>2.	</a:t>
            </a:r>
            <a:r>
              <a:rPr lang="en-GB" u="sng" dirty="0">
                <a:solidFill>
                  <a:prstClr val="black"/>
                </a:solidFill>
                <a:latin typeface="Arial" pitchFamily="34" charset="0"/>
                <a:cs typeface="Arial" panose="020B0604020202020204" pitchFamily="34" charset="0"/>
              </a:rPr>
              <a:t>Honoraria for advisory board activities:</a:t>
            </a:r>
            <a:r>
              <a:rPr lang="en-GB" dirty="0">
                <a:solidFill>
                  <a:prstClr val="black"/>
                </a:solidFill>
                <a:effectLst>
                  <a:outerShdw blurRad="38100" dist="38100" dir="2700000" algn="tl">
                    <a:srgbClr val="C0C0C0"/>
                  </a:outerShdw>
                </a:effectLst>
                <a:latin typeface="Arial" pitchFamily="34" charset="0"/>
                <a:cs typeface="Arial" panose="020B0604020202020204" pitchFamily="34" charset="0"/>
              </a:rPr>
              <a:t>			</a:t>
            </a:r>
          </a:p>
          <a:p>
            <a:pPr algn="just" eaLnBrk="0" hangingPunct="0">
              <a:spcBef>
                <a:spcPct val="20000"/>
              </a:spcBef>
              <a:buClr>
                <a:srgbClr val="808080"/>
              </a:buClr>
              <a:buSzPct val="75000"/>
              <a:defRPr/>
            </a:pPr>
            <a:r>
              <a:rPr lang="en-GB" dirty="0">
                <a:solidFill>
                  <a:prstClr val="black"/>
                </a:solidFill>
                <a:effectLst>
                  <a:outerShdw blurRad="38100" dist="38100" dir="2700000" algn="tl">
                    <a:srgbClr val="C0C0C0"/>
                  </a:outerShdw>
                </a:effectLst>
                <a:latin typeface="Arial" pitchFamily="34" charset="0"/>
                <a:cs typeface="Arial" panose="020B0604020202020204" pitchFamily="34" charset="0"/>
              </a:rPr>
              <a:t>	</a:t>
            </a:r>
            <a:r>
              <a:rPr lang="en-GB" dirty="0">
                <a:solidFill>
                  <a:prstClr val="black"/>
                </a:solidFill>
                <a:latin typeface="Arial" pitchFamily="34" charset="0"/>
                <a:cs typeface="Arial" panose="020B0604020202020204" pitchFamily="34" charset="0"/>
              </a:rPr>
              <a:t> Astra Zeneca©, Boehringer-Ingelheim</a:t>
            </a:r>
            <a:r>
              <a:rPr lang="en-GB" dirty="0">
                <a:solidFill>
                  <a:prstClr val="black"/>
                </a:solidFill>
                <a:cs typeface="Arial" panose="020B0604020202020204" pitchFamily="34" charset="0"/>
              </a:rPr>
              <a:t>©, Novartis©, Sanofi-Aventis©</a:t>
            </a:r>
            <a:endParaRPr lang="en-GB" dirty="0">
              <a:solidFill>
                <a:prstClr val="black"/>
              </a:solidFill>
              <a:latin typeface="Arial" pitchFamily="34" charset="0"/>
              <a:cs typeface="Arial" panose="020B0604020202020204" pitchFamily="34" charset="0"/>
            </a:endParaRPr>
          </a:p>
          <a:p>
            <a:pPr algn="just" defTabSz="457200" eaLnBrk="0" fontAlgn="base" hangingPunct="0">
              <a:spcBef>
                <a:spcPct val="20000"/>
              </a:spcBef>
              <a:spcAft>
                <a:spcPct val="0"/>
              </a:spcAft>
              <a:buClr>
                <a:srgbClr val="808080"/>
              </a:buClr>
              <a:buSzPct val="75000"/>
              <a:defRPr/>
            </a:pPr>
            <a:r>
              <a:rPr lang="en-GB" dirty="0">
                <a:solidFill>
                  <a:prstClr val="black"/>
                </a:solidFill>
                <a:effectLst>
                  <a:outerShdw blurRad="38100" dist="38100" dir="2700000" algn="tl">
                    <a:srgbClr val="C0C0C0"/>
                  </a:outerShdw>
                </a:effectLst>
                <a:latin typeface="Arial" pitchFamily="34" charset="0"/>
                <a:cs typeface="Arial" panose="020B0604020202020204" pitchFamily="34" charset="0"/>
              </a:rPr>
              <a:t>3.	</a:t>
            </a:r>
            <a:r>
              <a:rPr lang="en-GB" u="sng" dirty="0">
                <a:solidFill>
                  <a:prstClr val="black"/>
                </a:solidFill>
                <a:latin typeface="Arial" pitchFamily="34" charset="0"/>
                <a:cs typeface="Arial" panose="020B0604020202020204" pitchFamily="34" charset="0"/>
              </a:rPr>
              <a:t>Participation in clinical trials:</a:t>
            </a:r>
          </a:p>
          <a:p>
            <a:pPr algn="just" eaLnBrk="0" hangingPunct="0">
              <a:spcBef>
                <a:spcPct val="20000"/>
              </a:spcBef>
              <a:buClr>
                <a:srgbClr val="808080"/>
              </a:buClr>
              <a:buSzPct val="75000"/>
              <a:defRPr/>
            </a:pPr>
            <a:r>
              <a:rPr lang="en-GB" dirty="0">
                <a:solidFill>
                  <a:prstClr val="black"/>
                </a:solidFill>
                <a:effectLst>
                  <a:outerShdw blurRad="38100" dist="38100" dir="2700000" algn="tl">
                    <a:srgbClr val="C0C0C0"/>
                  </a:outerShdw>
                </a:effectLst>
                <a:latin typeface="Arial" pitchFamily="34" charset="0"/>
                <a:cs typeface="Arial" panose="020B0604020202020204" pitchFamily="34" charset="0"/>
              </a:rPr>
              <a:t>	</a:t>
            </a:r>
            <a:r>
              <a:rPr lang="en-GB" dirty="0">
                <a:solidFill>
                  <a:prstClr val="black"/>
                </a:solidFill>
                <a:latin typeface="Arial" pitchFamily="34" charset="0"/>
                <a:cs typeface="Arial" panose="020B0604020202020204" pitchFamily="34" charset="0"/>
              </a:rPr>
              <a:t>Astra Zeneca©, </a:t>
            </a:r>
            <a:r>
              <a:rPr lang="en-GB" dirty="0">
                <a:solidFill>
                  <a:prstClr val="black"/>
                </a:solidFill>
                <a:cs typeface="Arial" panose="020B0604020202020204" pitchFamily="34" charset="0"/>
              </a:rPr>
              <a:t>Bayer-Vital©, Bristol-Myers </a:t>
            </a:r>
            <a:r>
              <a:rPr lang="en-GB" dirty="0">
                <a:solidFill>
                  <a:prstClr val="black"/>
                </a:solidFill>
                <a:latin typeface="Arial" pitchFamily="34" charset="0"/>
                <a:cs typeface="Arial" panose="020B0604020202020204" pitchFamily="34" charset="0"/>
              </a:rPr>
              <a:t>Squibb©, Boehringer-Ingelheim©, 	Daiichi-	Sankyo©, Lilly©, Merck©, MSD Sharp &amp; Dohme©, Pfizer©, Roche©, 	Sanofi-Aventis©, Takeda©</a:t>
            </a:r>
          </a:p>
          <a:p>
            <a:pPr algn="just" defTabSz="457200" eaLnBrk="0" fontAlgn="base" hangingPunct="0">
              <a:spcBef>
                <a:spcPct val="20000"/>
              </a:spcBef>
              <a:spcAft>
                <a:spcPct val="0"/>
              </a:spcAft>
              <a:buClr>
                <a:srgbClr val="808080"/>
              </a:buClr>
              <a:buSzPct val="75000"/>
              <a:defRPr/>
            </a:pPr>
            <a:r>
              <a:rPr lang="en-GB" dirty="0">
                <a:solidFill>
                  <a:prstClr val="black"/>
                </a:solidFill>
                <a:effectLst>
                  <a:outerShdw blurRad="38100" dist="38100" dir="2700000" algn="tl">
                    <a:srgbClr val="C0C0C0"/>
                  </a:outerShdw>
                </a:effectLst>
                <a:latin typeface="Arial" pitchFamily="34" charset="0"/>
                <a:cs typeface="Arial" panose="020B0604020202020204" pitchFamily="34" charset="0"/>
              </a:rPr>
              <a:t>4.	</a:t>
            </a:r>
            <a:r>
              <a:rPr lang="en-GB" u="sng" dirty="0">
                <a:solidFill>
                  <a:prstClr val="black"/>
                </a:solidFill>
                <a:latin typeface="Arial" pitchFamily="34" charset="0"/>
                <a:cs typeface="Arial" panose="020B0604020202020204" pitchFamily="34" charset="0"/>
              </a:rPr>
              <a:t>Research funding:</a:t>
            </a:r>
          </a:p>
          <a:p>
            <a:pPr algn="just" defTabSz="457200" eaLnBrk="0" fontAlgn="base" hangingPunct="0">
              <a:spcBef>
                <a:spcPct val="20000"/>
              </a:spcBef>
              <a:spcAft>
                <a:spcPct val="0"/>
              </a:spcAft>
              <a:buClr>
                <a:srgbClr val="808080"/>
              </a:buClr>
              <a:buSzPct val="75000"/>
              <a:defRPr/>
            </a:pPr>
            <a:r>
              <a:rPr lang="en-GB" dirty="0">
                <a:solidFill>
                  <a:prstClr val="black"/>
                </a:solidFill>
                <a:effectLst>
                  <a:outerShdw blurRad="38100" dist="38100" dir="2700000" algn="tl">
                    <a:srgbClr val="C0C0C0"/>
                  </a:outerShdw>
                </a:effectLst>
                <a:latin typeface="Arial" pitchFamily="34" charset="0"/>
                <a:cs typeface="Arial" panose="020B0604020202020204" pitchFamily="34" charset="0"/>
              </a:rPr>
              <a:t>	</a:t>
            </a:r>
            <a:r>
              <a:rPr lang="en-GB" dirty="0" err="1">
                <a:solidFill>
                  <a:prstClr val="black"/>
                </a:solidFill>
                <a:latin typeface="Arial" pitchFamily="34" charset="0"/>
                <a:cs typeface="Arial" panose="020B0604020202020204" pitchFamily="34" charset="0"/>
              </a:rPr>
              <a:t>Actelion</a:t>
            </a:r>
            <a:r>
              <a:rPr lang="en-GB" dirty="0">
                <a:solidFill>
                  <a:prstClr val="black"/>
                </a:solidFill>
                <a:latin typeface="Arial" pitchFamily="34" charset="0"/>
                <a:cs typeface="Arial" panose="020B0604020202020204" pitchFamily="34" charset="0"/>
              </a:rPr>
              <a:t>©, Bayer-Vital©, </a:t>
            </a:r>
            <a:r>
              <a:rPr lang="en-GB" dirty="0" err="1">
                <a:solidFill>
                  <a:prstClr val="black"/>
                </a:solidFill>
                <a:latin typeface="Arial" pitchFamily="34" charset="0"/>
                <a:cs typeface="Arial" panose="020B0604020202020204" pitchFamily="34" charset="0"/>
              </a:rPr>
              <a:t>Boehringer-Ingelheim</a:t>
            </a:r>
            <a:r>
              <a:rPr lang="en-GB" dirty="0">
                <a:solidFill>
                  <a:prstClr val="black"/>
                </a:solidFill>
                <a:latin typeface="Arial" pitchFamily="34" charset="0"/>
                <a:cs typeface="Arial" panose="020B0604020202020204" pitchFamily="34" charset="0"/>
              </a:rPr>
              <a:t>©, Daiichi-Sankyo©, Deutsche 	</a:t>
            </a:r>
            <a:r>
              <a:rPr lang="en-GB" dirty="0" err="1">
                <a:solidFill>
                  <a:prstClr val="black"/>
                </a:solidFill>
                <a:latin typeface="Arial" pitchFamily="34" charset="0"/>
                <a:cs typeface="Arial" panose="020B0604020202020204" pitchFamily="34" charset="0"/>
              </a:rPr>
              <a:t>Herzstiftung</a:t>
            </a:r>
            <a:r>
              <a:rPr lang="en-GB" dirty="0">
                <a:solidFill>
                  <a:prstClr val="black"/>
                </a:solidFill>
                <a:latin typeface="Arial" pitchFamily="34" charset="0"/>
                <a:cs typeface="Arial" panose="020B0604020202020204" pitchFamily="34" charset="0"/>
              </a:rPr>
              <a:t>, </a:t>
            </a:r>
            <a:r>
              <a:rPr lang="en-GB" dirty="0" err="1">
                <a:solidFill>
                  <a:prstClr val="black"/>
                </a:solidFill>
                <a:latin typeface="Arial" pitchFamily="34" charset="0"/>
                <a:cs typeface="Arial" panose="020B0604020202020204" pitchFamily="34" charset="0"/>
              </a:rPr>
              <a:t>Endotis</a:t>
            </a:r>
            <a:r>
              <a:rPr lang="en-GB" dirty="0">
                <a:solidFill>
                  <a:prstClr val="black"/>
                </a:solidFill>
                <a:latin typeface="Arial" pitchFamily="34" charset="0"/>
                <a:cs typeface="Arial" panose="020B0604020202020204" pitchFamily="34" charset="0"/>
              </a:rPr>
              <a:t>©, Novartis©, Sanofi-Aventis©</a:t>
            </a:r>
          </a:p>
        </p:txBody>
      </p:sp>
      <p:sp>
        <p:nvSpPr>
          <p:cNvPr id="4" name="Rechteck 3">
            <a:extLst>
              <a:ext uri="{FF2B5EF4-FFF2-40B4-BE49-F238E27FC236}">
                <a16:creationId xmlns:a16="http://schemas.microsoft.com/office/drawing/2014/main" id="{8D4788F8-22BE-4B90-942E-A155A48E3165}"/>
              </a:ext>
            </a:extLst>
          </p:cNvPr>
          <p:cNvSpPr/>
          <p:nvPr/>
        </p:nvSpPr>
        <p:spPr>
          <a:xfrm>
            <a:off x="1645269" y="2178316"/>
            <a:ext cx="1704421" cy="350282"/>
          </a:xfrm>
          <a:prstGeom prst="rect">
            <a:avLst/>
          </a:prstGeom>
          <a:noFill/>
          <a:ln w="762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hteck 4">
            <a:extLst>
              <a:ext uri="{FF2B5EF4-FFF2-40B4-BE49-F238E27FC236}">
                <a16:creationId xmlns:a16="http://schemas.microsoft.com/office/drawing/2014/main" id="{8AA373EA-1DFC-4AE8-AE69-1E737128DD60}"/>
              </a:ext>
            </a:extLst>
          </p:cNvPr>
          <p:cNvSpPr/>
          <p:nvPr/>
        </p:nvSpPr>
        <p:spPr>
          <a:xfrm>
            <a:off x="547367" y="3413451"/>
            <a:ext cx="1704421" cy="350282"/>
          </a:xfrm>
          <a:prstGeom prst="rect">
            <a:avLst/>
          </a:prstGeom>
          <a:noFill/>
          <a:ln w="762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a:extLst>
              <a:ext uri="{FF2B5EF4-FFF2-40B4-BE49-F238E27FC236}">
                <a16:creationId xmlns:a16="http://schemas.microsoft.com/office/drawing/2014/main" id="{4FFC8E51-1B78-4FD1-91B4-058899091B47}"/>
              </a:ext>
            </a:extLst>
          </p:cNvPr>
          <p:cNvSpPr/>
          <p:nvPr/>
        </p:nvSpPr>
        <p:spPr>
          <a:xfrm>
            <a:off x="491381" y="4051326"/>
            <a:ext cx="1813278" cy="350282"/>
          </a:xfrm>
          <a:prstGeom prst="rect">
            <a:avLst/>
          </a:prstGeom>
          <a:noFill/>
          <a:ln w="762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hteck 6">
            <a:extLst>
              <a:ext uri="{FF2B5EF4-FFF2-40B4-BE49-F238E27FC236}">
                <a16:creationId xmlns:a16="http://schemas.microsoft.com/office/drawing/2014/main" id="{F6FE9254-EACF-4E0A-B12A-DA14F24914A0}"/>
              </a:ext>
            </a:extLst>
          </p:cNvPr>
          <p:cNvSpPr/>
          <p:nvPr/>
        </p:nvSpPr>
        <p:spPr>
          <a:xfrm>
            <a:off x="4680828" y="3407616"/>
            <a:ext cx="1132143" cy="350282"/>
          </a:xfrm>
          <a:prstGeom prst="rect">
            <a:avLst/>
          </a:prstGeom>
          <a:noFill/>
          <a:ln w="762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err="1">
                <a:ln>
                  <a:noFill/>
                </a:ln>
                <a:solidFill>
                  <a:prstClr val="white"/>
                </a:solidFill>
                <a:effectLst/>
                <a:uLnTx/>
                <a:uFillTx/>
                <a:latin typeface="Calibri"/>
                <a:ea typeface="+mn-ea"/>
                <a:cs typeface="+mn-cs"/>
              </a:rPr>
              <a:t>vv</a:t>
            </a:r>
            <a:endParaRPr kumimoji="0" lang="de-D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hteck 7">
            <a:extLst>
              <a:ext uri="{FF2B5EF4-FFF2-40B4-BE49-F238E27FC236}">
                <a16:creationId xmlns:a16="http://schemas.microsoft.com/office/drawing/2014/main" id="{5BB85FBE-0737-43E1-BC6B-4856D58C4341}"/>
              </a:ext>
            </a:extLst>
          </p:cNvPr>
          <p:cNvSpPr/>
          <p:nvPr/>
        </p:nvSpPr>
        <p:spPr>
          <a:xfrm>
            <a:off x="2920453" y="5580969"/>
            <a:ext cx="1132143" cy="350282"/>
          </a:xfrm>
          <a:prstGeom prst="rect">
            <a:avLst/>
          </a:prstGeom>
          <a:noFill/>
          <a:ln w="762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err="1">
                <a:ln>
                  <a:noFill/>
                </a:ln>
                <a:solidFill>
                  <a:prstClr val="white"/>
                </a:solidFill>
                <a:effectLst/>
                <a:uLnTx/>
                <a:uFillTx/>
                <a:latin typeface="Calibri"/>
                <a:ea typeface="+mn-ea"/>
                <a:cs typeface="+mn-cs"/>
              </a:rPr>
              <a:t>vv</a:t>
            </a:r>
            <a:endParaRPr kumimoji="0" lang="de-D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hteck 8">
            <a:extLst>
              <a:ext uri="{FF2B5EF4-FFF2-40B4-BE49-F238E27FC236}">
                <a16:creationId xmlns:a16="http://schemas.microsoft.com/office/drawing/2014/main" id="{8713121B-3A86-47B3-916E-0F8D5C000ADB}"/>
              </a:ext>
            </a:extLst>
          </p:cNvPr>
          <p:cNvSpPr/>
          <p:nvPr/>
        </p:nvSpPr>
        <p:spPr>
          <a:xfrm>
            <a:off x="6578052" y="4051326"/>
            <a:ext cx="2453981" cy="350282"/>
          </a:xfrm>
          <a:prstGeom prst="rect">
            <a:avLst/>
          </a:prstGeom>
          <a:noFill/>
          <a:ln w="762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err="1">
                <a:ln>
                  <a:noFill/>
                </a:ln>
                <a:solidFill>
                  <a:prstClr val="white"/>
                </a:solidFill>
                <a:effectLst/>
                <a:uLnTx/>
                <a:uFillTx/>
                <a:latin typeface="Calibri"/>
                <a:ea typeface="+mn-ea"/>
                <a:cs typeface="+mn-cs"/>
              </a:rPr>
              <a:t>vv</a:t>
            </a:r>
            <a:endParaRPr kumimoji="0" lang="de-D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hteck 9">
            <a:extLst>
              <a:ext uri="{FF2B5EF4-FFF2-40B4-BE49-F238E27FC236}">
                <a16:creationId xmlns:a16="http://schemas.microsoft.com/office/drawing/2014/main" id="{1D12EA3D-8E35-40B6-8906-FE0F9FC6E637}"/>
              </a:ext>
            </a:extLst>
          </p:cNvPr>
          <p:cNvSpPr/>
          <p:nvPr/>
        </p:nvSpPr>
        <p:spPr>
          <a:xfrm>
            <a:off x="485133" y="2486277"/>
            <a:ext cx="2519323" cy="350282"/>
          </a:xfrm>
          <a:prstGeom prst="rect">
            <a:avLst/>
          </a:prstGeom>
          <a:noFill/>
          <a:ln w="762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err="1">
                <a:ln>
                  <a:noFill/>
                </a:ln>
                <a:solidFill>
                  <a:prstClr val="white"/>
                </a:solidFill>
                <a:effectLst/>
                <a:uLnTx/>
                <a:uFillTx/>
                <a:latin typeface="Calibri"/>
                <a:ea typeface="+mn-ea"/>
                <a:cs typeface="+mn-cs"/>
              </a:rPr>
              <a:t>vv</a:t>
            </a:r>
            <a:endParaRPr kumimoji="0" lang="de-D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hteck 10">
            <a:extLst>
              <a:ext uri="{FF2B5EF4-FFF2-40B4-BE49-F238E27FC236}">
                <a16:creationId xmlns:a16="http://schemas.microsoft.com/office/drawing/2014/main" id="{DAD4168A-FD06-4169-978C-F64815555265}"/>
              </a:ext>
            </a:extLst>
          </p:cNvPr>
          <p:cNvSpPr/>
          <p:nvPr/>
        </p:nvSpPr>
        <p:spPr>
          <a:xfrm>
            <a:off x="3377652" y="5254300"/>
            <a:ext cx="2453981" cy="336000"/>
          </a:xfrm>
          <a:prstGeom prst="rect">
            <a:avLst/>
          </a:prstGeom>
          <a:noFill/>
          <a:ln w="762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err="1">
                <a:ln>
                  <a:noFill/>
                </a:ln>
                <a:solidFill>
                  <a:prstClr val="white"/>
                </a:solidFill>
                <a:effectLst/>
                <a:uLnTx/>
                <a:uFillTx/>
                <a:latin typeface="Calibri"/>
                <a:ea typeface="+mn-ea"/>
                <a:cs typeface="+mn-cs"/>
              </a:rPr>
              <a:t>vv</a:t>
            </a:r>
            <a:endParaRPr kumimoji="0" lang="de-DE"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57220162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idx="4294967295"/>
          </p:nvPr>
        </p:nvSpPr>
        <p:spPr>
          <a:xfrm>
            <a:off x="245165" y="1845071"/>
            <a:ext cx="8658225" cy="3743973"/>
          </a:xfrm>
          <a:prstGeom prst="rect">
            <a:avLst/>
          </a:prstGeom>
        </p:spPr>
        <p:txBody>
          <a:bodyPr/>
          <a:lstStyle/>
          <a:p>
            <a:pPr eaLnBrk="1" hangingPunct="1">
              <a:defRPr/>
            </a:pPr>
            <a:r>
              <a:rPr lang="de-DE" sz="6000" b="1" dirty="0">
                <a:solidFill>
                  <a:srgbClr val="4EA92E"/>
                </a:solidFill>
                <a:effectLst>
                  <a:outerShdw blurRad="38100" dist="38100" dir="2700000" algn="tl">
                    <a:srgbClr val="000000">
                      <a:alpha val="43137"/>
                    </a:srgbClr>
                  </a:outerShdw>
                </a:effectLst>
                <a:latin typeface="Arial" charset="0"/>
              </a:rPr>
              <a:t>Wie trainieren bei systolischer Herzinsuffizienz (</a:t>
            </a:r>
            <a:r>
              <a:rPr lang="de-DE" sz="6000" b="1" dirty="0" err="1">
                <a:solidFill>
                  <a:srgbClr val="4EA92E"/>
                </a:solidFill>
                <a:effectLst>
                  <a:outerShdw blurRad="38100" dist="38100" dir="2700000" algn="tl">
                    <a:srgbClr val="000000">
                      <a:alpha val="43137"/>
                    </a:srgbClr>
                  </a:outerShdw>
                </a:effectLst>
                <a:latin typeface="Arial" charset="0"/>
              </a:rPr>
              <a:t>HFrEF</a:t>
            </a:r>
            <a:r>
              <a:rPr lang="de-DE" sz="6000" b="1" dirty="0">
                <a:solidFill>
                  <a:srgbClr val="4EA92E"/>
                </a:solidFill>
                <a:effectLst>
                  <a:outerShdw blurRad="38100" dist="38100" dir="2700000" algn="tl">
                    <a:srgbClr val="000000">
                      <a:alpha val="43137"/>
                    </a:srgbClr>
                  </a:outerShdw>
                </a:effectLst>
                <a:latin typeface="Arial" charset="0"/>
              </a:rPr>
              <a:t>)?</a:t>
            </a:r>
          </a:p>
        </p:txBody>
      </p:sp>
    </p:spTree>
    <p:extLst>
      <p:ext uri="{BB962C8B-B14F-4D97-AF65-F5344CB8AC3E}">
        <p14:creationId xmlns:p14="http://schemas.microsoft.com/office/powerpoint/2010/main" val="28976588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7"/>
          <p:cNvSpPr>
            <a:spLocks noGrp="1" noChangeArrowheads="1"/>
          </p:cNvSpPr>
          <p:nvPr>
            <p:ph type="title" idx="4294967295"/>
          </p:nvPr>
        </p:nvSpPr>
        <p:spPr>
          <a:xfrm>
            <a:off x="1813242" y="65899"/>
            <a:ext cx="7162800" cy="1025525"/>
          </a:xfrm>
          <a:prstGeom prst="rect">
            <a:avLst/>
          </a:prstGeom>
        </p:spPr>
        <p:txBody>
          <a:bodyPr lIns="85935" tIns="42967" rIns="85935" bIns="42967"/>
          <a:lstStyle/>
          <a:p>
            <a:pPr eaLnBrk="1" hangingPunct="1">
              <a:defRPr/>
            </a:pPr>
            <a:r>
              <a:rPr lang="de-DE" sz="3200" b="1" dirty="0">
                <a:solidFill>
                  <a:srgbClr val="4EA92E"/>
                </a:solidFill>
                <a:effectLst>
                  <a:outerShdw blurRad="38100" dist="38100" dir="2700000" algn="tl">
                    <a:srgbClr val="000000">
                      <a:alpha val="43137"/>
                    </a:srgbClr>
                  </a:outerShdw>
                </a:effectLst>
                <a:latin typeface="Arial" pitchFamily="34" charset="0"/>
                <a:cs typeface="Arial" pitchFamily="34" charset="0"/>
              </a:rPr>
              <a:t>Empfehlung:</a:t>
            </a:r>
            <a:br>
              <a:rPr lang="de-DE" sz="3200" b="1" dirty="0">
                <a:solidFill>
                  <a:srgbClr val="4EA92E"/>
                </a:solidFill>
                <a:effectLst>
                  <a:outerShdw blurRad="38100" dist="38100" dir="2700000" algn="tl">
                    <a:srgbClr val="000000">
                      <a:alpha val="43137"/>
                    </a:srgbClr>
                  </a:outerShdw>
                </a:effectLst>
                <a:latin typeface="Arial" pitchFamily="34" charset="0"/>
                <a:cs typeface="Arial" pitchFamily="34" charset="0"/>
              </a:rPr>
            </a:br>
            <a:r>
              <a:rPr lang="de-DE" sz="2800" b="1" dirty="0">
                <a:solidFill>
                  <a:srgbClr val="4EA92E"/>
                </a:solidFill>
                <a:effectLst>
                  <a:outerShdw blurRad="38100" dist="38100" dir="2700000" algn="tl">
                    <a:srgbClr val="000000">
                      <a:alpha val="43137"/>
                    </a:srgbClr>
                  </a:outerShdw>
                </a:effectLst>
                <a:latin typeface="Arial" pitchFamily="34" charset="0"/>
                <a:cs typeface="Arial" pitchFamily="34" charset="0"/>
              </a:rPr>
              <a:t>Fünf Tage pro Woche Ausdauertraining</a:t>
            </a:r>
            <a:br>
              <a:rPr lang="de-DE" sz="3200" b="1" dirty="0">
                <a:solidFill>
                  <a:srgbClr val="4EA92E"/>
                </a:solidFill>
                <a:effectLst>
                  <a:outerShdw blurRad="38100" dist="38100" dir="2700000" algn="tl">
                    <a:srgbClr val="000000">
                      <a:alpha val="43137"/>
                    </a:srgbClr>
                  </a:outerShdw>
                </a:effectLst>
                <a:latin typeface="Arial" pitchFamily="34" charset="0"/>
                <a:cs typeface="Arial" pitchFamily="34" charset="0"/>
              </a:rPr>
            </a:br>
            <a:endParaRPr lang="de-DE" sz="3200" b="1" dirty="0">
              <a:solidFill>
                <a:srgbClr val="4EA92E"/>
              </a:solidFill>
              <a:effectLst>
                <a:outerShdw blurRad="38100" dist="38100" dir="2700000" algn="tl">
                  <a:srgbClr val="000000">
                    <a:alpha val="43137"/>
                  </a:srgbClr>
                </a:outerShdw>
              </a:effectLst>
              <a:latin typeface="Arial" pitchFamily="34" charset="0"/>
              <a:cs typeface="Arial" pitchFamily="34" charset="0"/>
            </a:endParaRPr>
          </a:p>
        </p:txBody>
      </p:sp>
      <p:sp>
        <p:nvSpPr>
          <p:cNvPr id="62468" name="Rectangle 5"/>
          <p:cNvSpPr>
            <a:spLocks noGrp="1" noChangeArrowheads="1"/>
          </p:cNvSpPr>
          <p:nvPr>
            <p:ph idx="4294967295"/>
          </p:nvPr>
        </p:nvSpPr>
        <p:spPr bwMode="auto">
          <a:xfrm>
            <a:off x="492125" y="1187450"/>
            <a:ext cx="8651875" cy="5121275"/>
          </a:xfrm>
          <a:prstGeom prst="rect">
            <a:avLst/>
          </a:prstGeom>
        </p:spPr>
        <p:txBody>
          <a:bodyPr/>
          <a:lstStyle/>
          <a:p>
            <a:pPr marL="0" indent="0" algn="ctr" eaLnBrk="1" hangingPunct="1">
              <a:lnSpc>
                <a:spcPct val="110000"/>
              </a:lnSpc>
              <a:spcBef>
                <a:spcPts val="300"/>
              </a:spcBef>
              <a:spcAft>
                <a:spcPts val="300"/>
              </a:spcAft>
              <a:buNone/>
              <a:defRPr/>
            </a:pPr>
            <a:r>
              <a:rPr lang="de-DE" sz="2700" b="1" dirty="0">
                <a:latin typeface="Arial" pitchFamily="34" charset="0"/>
                <a:cs typeface="Arial" pitchFamily="34" charset="0"/>
              </a:rPr>
              <a:t>Start mit 50% der maximalem Herzfrequenz in langsam steigender Dauer, </a:t>
            </a:r>
          </a:p>
          <a:p>
            <a:pPr marL="0" indent="0" algn="ctr" eaLnBrk="1" hangingPunct="1">
              <a:lnSpc>
                <a:spcPct val="110000"/>
              </a:lnSpc>
              <a:spcBef>
                <a:spcPts val="300"/>
              </a:spcBef>
              <a:spcAft>
                <a:spcPts val="300"/>
              </a:spcAft>
              <a:buNone/>
              <a:defRPr/>
            </a:pPr>
            <a:r>
              <a:rPr lang="de-DE" sz="2700" b="1" dirty="0">
                <a:latin typeface="Arial" pitchFamily="34" charset="0"/>
                <a:cs typeface="Arial" pitchFamily="34" charset="0"/>
              </a:rPr>
              <a:t>(Intervalltraining ist dem Ausdauertraining nicht überlegen)</a:t>
            </a:r>
          </a:p>
          <a:p>
            <a:pPr marL="0" indent="0" algn="ctr" eaLnBrk="1" hangingPunct="1">
              <a:lnSpc>
                <a:spcPct val="110000"/>
              </a:lnSpc>
              <a:spcBef>
                <a:spcPts val="300"/>
              </a:spcBef>
              <a:spcAft>
                <a:spcPts val="300"/>
              </a:spcAft>
              <a:buNone/>
              <a:defRPr/>
            </a:pPr>
            <a:endParaRPr lang="de-DE" sz="2700" b="1" dirty="0">
              <a:latin typeface="Arial" pitchFamily="34" charset="0"/>
              <a:cs typeface="Arial" pitchFamily="34" charset="0"/>
            </a:endParaRPr>
          </a:p>
          <a:p>
            <a:pPr algn="ctr" eaLnBrk="1" hangingPunct="1">
              <a:lnSpc>
                <a:spcPct val="110000"/>
              </a:lnSpc>
              <a:spcBef>
                <a:spcPts val="300"/>
              </a:spcBef>
              <a:spcAft>
                <a:spcPts val="300"/>
              </a:spcAft>
              <a:defRPr/>
            </a:pPr>
            <a:r>
              <a:rPr lang="de-DE" sz="2700" b="1" dirty="0">
                <a:latin typeface="Arial" pitchFamily="34" charset="0"/>
                <a:cs typeface="Arial" pitchFamily="34" charset="0"/>
              </a:rPr>
              <a:t>Training unter </a:t>
            </a:r>
            <a:r>
              <a:rPr lang="de-DE" sz="2700" b="1" dirty="0">
                <a:latin typeface="Arial" pitchFamily="34" charset="0"/>
                <a:ea typeface="ヒラギノ角ゴ Pro W3" pitchFamily="84" charset="-128"/>
                <a:cs typeface="Arial" pitchFamily="34" charset="0"/>
              </a:rPr>
              <a:t>är</a:t>
            </a:r>
            <a:r>
              <a:rPr lang="de-DE" sz="2700" b="1" dirty="0">
                <a:latin typeface="Arial" pitchFamily="34" charset="0"/>
                <a:cs typeface="Arial" pitchFamily="34" charset="0"/>
              </a:rPr>
              <a:t>ztlicher Aufsicht beginnen!</a:t>
            </a:r>
          </a:p>
          <a:p>
            <a:pPr algn="ctr" eaLnBrk="1" hangingPunct="1">
              <a:lnSpc>
                <a:spcPct val="110000"/>
              </a:lnSpc>
              <a:spcBef>
                <a:spcPts val="300"/>
              </a:spcBef>
              <a:spcAft>
                <a:spcPts val="300"/>
              </a:spcAft>
              <a:defRPr/>
            </a:pPr>
            <a:r>
              <a:rPr lang="de-DE" sz="2700" b="1" dirty="0">
                <a:latin typeface="Arial" pitchFamily="34" charset="0"/>
                <a:cs typeface="Arial" pitchFamily="34" charset="0"/>
              </a:rPr>
              <a:t>Steuerung der Trainingsintensität </a:t>
            </a:r>
          </a:p>
          <a:p>
            <a:pPr marL="0" indent="0" algn="ctr" eaLnBrk="1" hangingPunct="1">
              <a:lnSpc>
                <a:spcPct val="110000"/>
              </a:lnSpc>
              <a:spcBef>
                <a:spcPts val="300"/>
              </a:spcBef>
              <a:spcAft>
                <a:spcPts val="300"/>
              </a:spcAft>
              <a:buFont typeface="Symbol" panose="05050102010706020507" pitchFamily="18" charset="2"/>
              <a:buNone/>
              <a:defRPr/>
            </a:pPr>
            <a:r>
              <a:rPr lang="de-DE" sz="2700" b="1" dirty="0">
                <a:latin typeface="Arial" pitchFamily="34" charset="0"/>
                <a:cs typeface="Arial" pitchFamily="34" charset="0"/>
              </a:rPr>
              <a:t>		durch Pulskontrolle</a:t>
            </a:r>
          </a:p>
          <a:p>
            <a:pPr algn="ctr" eaLnBrk="1" hangingPunct="1">
              <a:lnSpc>
                <a:spcPct val="110000"/>
              </a:lnSpc>
              <a:spcBef>
                <a:spcPts val="300"/>
              </a:spcBef>
              <a:spcAft>
                <a:spcPts val="300"/>
              </a:spcAft>
              <a:defRPr/>
            </a:pPr>
            <a:r>
              <a:rPr lang="de-DE" sz="2700" b="1" dirty="0">
                <a:latin typeface="Arial" pitchFamily="34" charset="0"/>
                <a:cs typeface="Arial" pitchFamily="34" charset="0"/>
              </a:rPr>
              <a:t>Herzgruppen</a:t>
            </a:r>
          </a:p>
          <a:p>
            <a:pPr algn="ctr" eaLnBrk="1" hangingPunct="1">
              <a:lnSpc>
                <a:spcPct val="110000"/>
              </a:lnSpc>
              <a:spcBef>
                <a:spcPts val="300"/>
              </a:spcBef>
              <a:spcAft>
                <a:spcPts val="300"/>
              </a:spcAft>
              <a:defRPr/>
            </a:pPr>
            <a:r>
              <a:rPr lang="de-DE" sz="2700" b="1" dirty="0">
                <a:latin typeface="Arial" pitchFamily="34" charset="0"/>
                <a:cs typeface="Arial" pitchFamily="34" charset="0"/>
              </a:rPr>
              <a:t>geeignet: Ausdauerbelastungen </a:t>
            </a:r>
          </a:p>
        </p:txBody>
      </p:sp>
    </p:spTree>
    <p:custDataLst>
      <p:tags r:id="rId1"/>
    </p:custDataLst>
    <p:extLst>
      <p:ext uri="{BB962C8B-B14F-4D97-AF65-F5344CB8AC3E}">
        <p14:creationId xmlns:p14="http://schemas.microsoft.com/office/powerpoint/2010/main" val="68246423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
          <p:cNvSpPr>
            <a:spLocks noGrp="1" noChangeArrowheads="1"/>
          </p:cNvSpPr>
          <p:nvPr>
            <p:ph type="ctrTitle" idx="4294967295"/>
          </p:nvPr>
        </p:nvSpPr>
        <p:spPr bwMode="auto">
          <a:xfrm>
            <a:off x="2565400" y="53975"/>
            <a:ext cx="6578600" cy="9969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de-DE" altLang="de-DE" sz="3200" b="1" dirty="0">
                <a:solidFill>
                  <a:srgbClr val="009900"/>
                </a:solidFill>
                <a:effectLst>
                  <a:outerShdw blurRad="38100" dist="38100" dir="2700000" algn="tl">
                    <a:srgbClr val="000000">
                      <a:alpha val="43137"/>
                    </a:srgbClr>
                  </a:outerShdw>
                </a:effectLst>
                <a:latin typeface="Arial" pitchFamily="34" charset="0"/>
              </a:rPr>
              <a:t>Empfehlungen </a:t>
            </a:r>
            <a:br>
              <a:rPr lang="de-DE" altLang="de-DE" sz="3200" b="1" dirty="0">
                <a:solidFill>
                  <a:srgbClr val="009900"/>
                </a:solidFill>
                <a:effectLst>
                  <a:outerShdw blurRad="38100" dist="38100" dir="2700000" algn="tl">
                    <a:srgbClr val="000000">
                      <a:alpha val="43137"/>
                    </a:srgbClr>
                  </a:outerShdw>
                </a:effectLst>
                <a:latin typeface="Arial" pitchFamily="34" charset="0"/>
              </a:rPr>
            </a:br>
            <a:r>
              <a:rPr lang="de-DE" altLang="de-DE" sz="3200" b="1" dirty="0">
                <a:solidFill>
                  <a:srgbClr val="009900"/>
                </a:solidFill>
                <a:effectLst>
                  <a:outerShdw blurRad="38100" dist="38100" dir="2700000" algn="tl">
                    <a:srgbClr val="000000">
                      <a:alpha val="43137"/>
                    </a:srgbClr>
                  </a:outerShdw>
                </a:effectLst>
                <a:latin typeface="Arial" pitchFamily="34" charset="0"/>
              </a:rPr>
              <a:t>- Bewegung für den Alltag -</a:t>
            </a:r>
          </a:p>
        </p:txBody>
      </p:sp>
      <p:sp>
        <p:nvSpPr>
          <p:cNvPr id="44045" name="Text Box 13"/>
          <p:cNvSpPr txBox="1">
            <a:spLocks noChangeArrowheads="1"/>
          </p:cNvSpPr>
          <p:nvPr/>
        </p:nvSpPr>
        <p:spPr bwMode="auto">
          <a:xfrm>
            <a:off x="272716" y="1303755"/>
            <a:ext cx="5775659" cy="489364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 typeface="Arial" pitchFamily="34" charset="0"/>
              <a:buChar char="•"/>
              <a:tabLst/>
              <a:defRPr/>
            </a:pPr>
            <a:r>
              <a:rPr kumimoji="0" lang="de-DE" sz="2400" b="1" i="0" u="none" strike="noStrike" kern="1200" cap="none" spc="0" normalizeH="0" baseline="0" noProof="0" dirty="0">
                <a:ln>
                  <a:noFill/>
                </a:ln>
                <a:solidFill>
                  <a:prstClr val="black"/>
                </a:solidFill>
                <a:effectLst/>
                <a:uLnTx/>
                <a:uFillTx/>
                <a:latin typeface="Arial" charset="0"/>
                <a:ea typeface="+mn-ea"/>
                <a:cs typeface="+mn-cs"/>
              </a:rPr>
              <a:t>„Bewege Dich jeden Tag mindestens 30 Minuten an der frischen Luft“ (Vitamin D!)</a:t>
            </a:r>
            <a:br>
              <a:rPr kumimoji="0" lang="de-DE" sz="2400" b="1" i="0" u="none" strike="noStrike" kern="1200" cap="none" spc="0" normalizeH="0" baseline="0" noProof="0" dirty="0">
                <a:ln>
                  <a:noFill/>
                </a:ln>
                <a:solidFill>
                  <a:prstClr val="black"/>
                </a:solidFill>
                <a:effectLst/>
                <a:uLnTx/>
                <a:uFillTx/>
                <a:latin typeface="Arial" charset="0"/>
                <a:ea typeface="+mn-ea"/>
                <a:cs typeface="+mn-cs"/>
              </a:rPr>
            </a:br>
            <a:endParaRPr kumimoji="0" lang="de-DE" sz="24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457200" rtl="0" eaLnBrk="1" fontAlgn="base" latinLnBrk="0" hangingPunct="1">
              <a:lnSpc>
                <a:spcPct val="100000"/>
              </a:lnSpc>
              <a:spcBef>
                <a:spcPct val="0"/>
              </a:spcBef>
              <a:spcAft>
                <a:spcPct val="0"/>
              </a:spcAft>
              <a:buClrTx/>
              <a:buSzTx/>
              <a:buFont typeface="Arial" pitchFamily="34" charset="0"/>
              <a:buChar char="•"/>
              <a:tabLst/>
              <a:defRPr/>
            </a:pPr>
            <a:r>
              <a:rPr kumimoji="0" lang="de-DE" sz="2400" b="1" i="0" u="none" strike="noStrike" kern="1200" cap="none" spc="0" normalizeH="0" baseline="0" noProof="0" dirty="0">
                <a:ln>
                  <a:noFill/>
                </a:ln>
                <a:solidFill>
                  <a:prstClr val="black"/>
                </a:solidFill>
                <a:effectLst/>
                <a:uLnTx/>
                <a:uFillTx/>
                <a:latin typeface="Arial" charset="0"/>
                <a:ea typeface="+mn-ea"/>
                <a:cs typeface="+mn-cs"/>
              </a:rPr>
              <a:t>„Nimm jede Treppe, die Du kriegen kannst“</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24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457200" rtl="0" eaLnBrk="1" fontAlgn="base" latinLnBrk="0" hangingPunct="1">
              <a:lnSpc>
                <a:spcPct val="100000"/>
              </a:lnSpc>
              <a:spcBef>
                <a:spcPct val="0"/>
              </a:spcBef>
              <a:spcAft>
                <a:spcPct val="0"/>
              </a:spcAft>
              <a:buClrTx/>
              <a:buSzTx/>
              <a:buFont typeface="Arial" pitchFamily="34" charset="0"/>
              <a:buChar char="•"/>
              <a:tabLst/>
              <a:defRPr/>
            </a:pPr>
            <a:r>
              <a:rPr kumimoji="0" lang="de-DE" sz="2400" b="1" i="0" u="none" strike="noStrike" kern="1200" cap="none" spc="0" normalizeH="0" baseline="0" noProof="0" dirty="0">
                <a:ln>
                  <a:noFill/>
                </a:ln>
                <a:solidFill>
                  <a:prstClr val="black"/>
                </a:solidFill>
                <a:effectLst/>
                <a:uLnTx/>
                <a:uFillTx/>
                <a:latin typeface="Arial" charset="0"/>
                <a:ea typeface="+mn-ea"/>
                <a:cs typeface="+mn-cs"/>
              </a:rPr>
              <a:t>„Fahrstühle sind schlecht, Treppen sind gut“</a:t>
            </a:r>
          </a:p>
          <a:p>
            <a:pPr marL="0" marR="0" lvl="0" indent="0" algn="ctr" defTabSz="457200" rtl="0" eaLnBrk="1" fontAlgn="base" latinLnBrk="0" hangingPunct="1">
              <a:lnSpc>
                <a:spcPct val="100000"/>
              </a:lnSpc>
              <a:spcBef>
                <a:spcPct val="0"/>
              </a:spcBef>
              <a:spcAft>
                <a:spcPct val="0"/>
              </a:spcAft>
              <a:buClrTx/>
              <a:buSzTx/>
              <a:buFont typeface="Arial" pitchFamily="34" charset="0"/>
              <a:buChar char="•"/>
              <a:tabLst/>
              <a:defRPr/>
            </a:pPr>
            <a:endParaRPr kumimoji="0" lang="de-DE" sz="24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457200" rtl="0" eaLnBrk="1" fontAlgn="base" latinLnBrk="0" hangingPunct="1">
              <a:lnSpc>
                <a:spcPct val="100000"/>
              </a:lnSpc>
              <a:spcBef>
                <a:spcPct val="0"/>
              </a:spcBef>
              <a:spcAft>
                <a:spcPct val="0"/>
              </a:spcAft>
              <a:buClrTx/>
              <a:buSzTx/>
              <a:buFont typeface="Arial" pitchFamily="34" charset="0"/>
              <a:buChar char="•"/>
              <a:tabLst/>
              <a:defRPr/>
            </a:pPr>
            <a:r>
              <a:rPr kumimoji="0" lang="de-DE" sz="2400" b="1" i="0" u="none" strike="noStrike" kern="1200" cap="none" spc="0" normalizeH="0" baseline="0" noProof="0" dirty="0">
                <a:ln>
                  <a:noFill/>
                </a:ln>
                <a:solidFill>
                  <a:prstClr val="black"/>
                </a:solidFill>
                <a:effectLst/>
                <a:uLnTx/>
                <a:uFillTx/>
                <a:latin typeface="Arial" charset="0"/>
                <a:ea typeface="+mn-ea"/>
                <a:cs typeface="+mn-cs"/>
              </a:rPr>
              <a:t>„Jeder Schritt, den Du machst ist gut für Dich, jeder Schritt, den Du nicht machst, ist schlecht für Dich“</a:t>
            </a:r>
          </a:p>
        </p:txBody>
      </p:sp>
      <p:pic>
        <p:nvPicPr>
          <p:cNvPr id="440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185" y="2239168"/>
            <a:ext cx="1725612" cy="2379663"/>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25400" algn="ctr">
                <a:solidFill>
                  <a:srgbClr val="00FF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extLst>
      <p:ext uri="{BB962C8B-B14F-4D97-AF65-F5344CB8AC3E}">
        <p14:creationId xmlns:p14="http://schemas.microsoft.com/office/powerpoint/2010/main" val="376854249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rnäh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475" y="3455988"/>
            <a:ext cx="1679575" cy="16795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3555" name="Picture 3" descr="Medikamentöse Compli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3452813"/>
            <a:ext cx="1665288" cy="1676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4" descr="Beweg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3459163"/>
            <a:ext cx="1657350" cy="16764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grpSp>
        <p:nvGrpSpPr>
          <p:cNvPr id="23557" name="Group 7"/>
          <p:cNvGrpSpPr>
            <a:grpSpLocks/>
          </p:cNvGrpSpPr>
          <p:nvPr/>
        </p:nvGrpSpPr>
        <p:grpSpPr bwMode="auto">
          <a:xfrm>
            <a:off x="7302500" y="3452813"/>
            <a:ext cx="1676400" cy="1676400"/>
            <a:chOff x="4176" y="664"/>
            <a:chExt cx="1056" cy="1056"/>
          </a:xfrm>
        </p:grpSpPr>
        <p:pic>
          <p:nvPicPr>
            <p:cNvPr id="23563" name="Picture 8" descr="Psychosoziale Aspek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664"/>
              <a:ext cx="1056" cy="105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3564" name="Rectangle 9"/>
            <p:cNvSpPr>
              <a:spLocks noChangeArrowheads="1"/>
            </p:cNvSpPr>
            <p:nvPr/>
          </p:nvSpPr>
          <p:spPr bwMode="auto">
            <a:xfrm>
              <a:off x="4176" y="664"/>
              <a:ext cx="1056" cy="1056"/>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23558" name="Text Box 11"/>
          <p:cNvSpPr txBox="1">
            <a:spLocks noChangeArrowheads="1"/>
          </p:cNvSpPr>
          <p:nvPr/>
        </p:nvSpPr>
        <p:spPr bwMode="auto">
          <a:xfrm>
            <a:off x="215900" y="2252663"/>
            <a:ext cx="8693150" cy="62895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base" latinLnBrk="0" hangingPunct="1">
              <a:lnSpc>
                <a:spcPct val="120000"/>
              </a:lnSpc>
              <a:spcBef>
                <a:spcPct val="70000"/>
              </a:spcBef>
              <a:spcAft>
                <a:spcPct val="35000"/>
              </a:spcAft>
              <a:buClrTx/>
              <a:buSzTx/>
              <a:buFontTx/>
              <a:buNone/>
              <a:tabLst/>
              <a:defRPr/>
            </a:pPr>
            <a:r>
              <a:rPr kumimoji="0" lang="de-DE" altLang="de-DE" sz="3200" b="0" i="0" u="none" strike="noStrike" kern="1200" cap="none" spc="0" normalizeH="0" baseline="0" noProof="0" dirty="0">
                <a:ln>
                  <a:noFill/>
                </a:ln>
                <a:solidFill>
                  <a:prstClr val="black"/>
                </a:solidFill>
                <a:effectLst/>
                <a:uLnTx/>
                <a:uFillTx/>
                <a:latin typeface="Arial" charset="0"/>
                <a:ea typeface="+mn-ea"/>
                <a:cs typeface="+mn-cs"/>
              </a:rPr>
              <a:t>Interdisziplinärer, multimodaler Ansatz</a:t>
            </a:r>
            <a:endParaRPr kumimoji="0" lang="de-DE" altLang="de-DE"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3559" name="AutoShape 12"/>
          <p:cNvSpPr>
            <a:spLocks noChangeArrowheads="1"/>
          </p:cNvSpPr>
          <p:nvPr/>
        </p:nvSpPr>
        <p:spPr bwMode="auto">
          <a:xfrm>
            <a:off x="333375" y="1325563"/>
            <a:ext cx="8470900" cy="914400"/>
          </a:xfrm>
          <a:prstGeom prst="triangle">
            <a:avLst>
              <a:gd name="adj"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3560" name="Text Box 13"/>
          <p:cNvSpPr txBox="1">
            <a:spLocks noChangeArrowheads="1"/>
          </p:cNvSpPr>
          <p:nvPr/>
        </p:nvSpPr>
        <p:spPr bwMode="auto">
          <a:xfrm>
            <a:off x="165100" y="5219700"/>
            <a:ext cx="9032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prstClr val="white"/>
                </a:solidFill>
                <a:effectLst/>
                <a:uLnTx/>
                <a:uFillTx/>
                <a:latin typeface="Arial" charset="0"/>
                <a:ea typeface="+mn-ea"/>
                <a:cs typeface="+mn-cs"/>
              </a:rPr>
              <a:t>  </a:t>
            </a:r>
            <a:r>
              <a:rPr kumimoji="0" lang="de-DE" altLang="de-DE" sz="1800" b="0" i="0" u="none" strike="noStrike" kern="1200" cap="none" spc="0" normalizeH="0" baseline="0" noProof="0">
                <a:ln>
                  <a:noFill/>
                </a:ln>
                <a:solidFill>
                  <a:prstClr val="black"/>
                </a:solidFill>
                <a:effectLst/>
                <a:uLnTx/>
                <a:uFillTx/>
                <a:latin typeface="Arial" charset="0"/>
                <a:ea typeface="+mn-ea"/>
                <a:cs typeface="+mn-cs"/>
              </a:rPr>
              <a:t>Optimierung         körperliches         gesunde        Nikotinkarenz       Stressbewältigung</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prstClr val="black"/>
                </a:solidFill>
                <a:effectLst/>
                <a:uLnTx/>
                <a:uFillTx/>
                <a:latin typeface="Arial" charset="0"/>
                <a:ea typeface="+mn-ea"/>
                <a:cs typeface="+mn-cs"/>
              </a:rPr>
              <a:t>         der                   Training            Ernährung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prstClr val="black"/>
                </a:solidFill>
                <a:effectLst/>
                <a:uLnTx/>
                <a:uFillTx/>
                <a:latin typeface="Arial" charset="0"/>
                <a:ea typeface="+mn-ea"/>
                <a:cs typeface="+mn-cs"/>
              </a:rPr>
              <a:t>   Medikation                                                                </a:t>
            </a:r>
            <a:r>
              <a:rPr kumimoji="0" lang="de-DE" altLang="de-DE" sz="1000" b="0" i="0" u="none" strike="noStrike" kern="1200" cap="none" spc="0" normalizeH="0" baseline="0" noProof="0">
                <a:ln>
                  <a:noFill/>
                </a:ln>
                <a:solidFill>
                  <a:prstClr val="black"/>
                </a:solidFill>
                <a:effectLst/>
                <a:uLnTx/>
                <a:uFillTx/>
                <a:latin typeface="Arial" charset="0"/>
                <a:ea typeface="+mn-ea"/>
                <a:cs typeface="+mn-cs"/>
              </a:rPr>
              <a:t> </a:t>
            </a:r>
            <a:r>
              <a:rPr kumimoji="0" lang="de-DE" altLang="de-DE" sz="1800" b="0" i="0" u="none" strike="noStrike" kern="1200" cap="none" spc="0" normalizeH="0" baseline="0" noProof="0">
                <a:ln>
                  <a:noFill/>
                </a:ln>
                <a:solidFill>
                  <a:prstClr val="black"/>
                </a:solidFill>
                <a:effectLst/>
                <a:uLnTx/>
                <a:uFillTx/>
                <a:latin typeface="Arial" charset="0"/>
                <a:ea typeface="+mn-ea"/>
                <a:cs typeface="+mn-cs"/>
              </a:rPr>
              <a:t>                             </a:t>
            </a:r>
          </a:p>
        </p:txBody>
      </p:sp>
      <p:sp>
        <p:nvSpPr>
          <p:cNvPr id="32781" name="Rectangle 15"/>
          <p:cNvSpPr>
            <a:spLocks noChangeArrowheads="1"/>
          </p:cNvSpPr>
          <p:nvPr/>
        </p:nvSpPr>
        <p:spPr bwMode="auto">
          <a:xfrm>
            <a:off x="1911350" y="108855"/>
            <a:ext cx="6683375" cy="990600"/>
          </a:xfrm>
          <a:prstGeom prst="rect">
            <a:avLst/>
          </a:prstGeom>
          <a:noFill/>
          <a:ln w="9525">
            <a:noFill/>
            <a:miter lim="800000"/>
            <a:headEnd/>
            <a:tailEnd/>
          </a:ln>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3200" b="1" i="0" u="none" strike="noStrike" kern="1200" cap="none" spc="0" normalizeH="0" baseline="0" noProof="0" dirty="0">
                <a:ln>
                  <a:noFill/>
                </a:ln>
                <a:solidFill>
                  <a:srgbClr val="4EA92E"/>
                </a:solidFill>
                <a:effectLst>
                  <a:outerShdw blurRad="38100" dist="38100" dir="2700000" algn="tl">
                    <a:srgbClr val="000000">
                      <a:alpha val="43137"/>
                    </a:srgbClr>
                  </a:outerShdw>
                </a:effectLst>
                <a:uLnTx/>
                <a:uFillTx/>
                <a:latin typeface="Arial" panose="020B0604020202020204" pitchFamily="34" charset="0"/>
                <a:ea typeface="+mn-ea"/>
                <a:cs typeface="+mn-cs"/>
              </a:rPr>
              <a:t>Interventionen in der Rehabilitation in Deutschland</a:t>
            </a:r>
          </a:p>
        </p:txBody>
      </p:sp>
      <p:pic>
        <p:nvPicPr>
          <p:cNvPr id="23562" name="Picture 3" descr="F:\Vortrag Schlitt\Hypnose-Koeln-Rauchen-Kopi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4813" y="3444875"/>
            <a:ext cx="167957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eck 13">
            <a:extLst>
              <a:ext uri="{FF2B5EF4-FFF2-40B4-BE49-F238E27FC236}">
                <a16:creationId xmlns:a16="http://schemas.microsoft.com/office/drawing/2014/main" id="{D1182220-65E1-407C-BE40-2576BDFF9A61}"/>
              </a:ext>
            </a:extLst>
          </p:cNvPr>
          <p:cNvSpPr/>
          <p:nvPr/>
        </p:nvSpPr>
        <p:spPr>
          <a:xfrm>
            <a:off x="3617695" y="3402012"/>
            <a:ext cx="5526305" cy="2815220"/>
          </a:xfrm>
          <a:prstGeom prst="rect">
            <a:avLst/>
          </a:prstGeom>
          <a:noFill/>
          <a:ln w="762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47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rnäh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475" y="3455988"/>
            <a:ext cx="1679575" cy="16795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3555" name="Picture 3" descr="Medikamentöse Compli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3452813"/>
            <a:ext cx="1665288" cy="1676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4" descr="Beweg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3459163"/>
            <a:ext cx="1657350" cy="16764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grpSp>
        <p:nvGrpSpPr>
          <p:cNvPr id="23557" name="Group 7"/>
          <p:cNvGrpSpPr>
            <a:grpSpLocks/>
          </p:cNvGrpSpPr>
          <p:nvPr/>
        </p:nvGrpSpPr>
        <p:grpSpPr bwMode="auto">
          <a:xfrm>
            <a:off x="7302500" y="3452813"/>
            <a:ext cx="1676400" cy="1676400"/>
            <a:chOff x="4176" y="664"/>
            <a:chExt cx="1056" cy="1056"/>
          </a:xfrm>
        </p:grpSpPr>
        <p:pic>
          <p:nvPicPr>
            <p:cNvPr id="23563" name="Picture 8" descr="Psychosoziale Aspek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664"/>
              <a:ext cx="1056" cy="105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3564" name="Rectangle 9"/>
            <p:cNvSpPr>
              <a:spLocks noChangeArrowheads="1"/>
            </p:cNvSpPr>
            <p:nvPr/>
          </p:nvSpPr>
          <p:spPr bwMode="auto">
            <a:xfrm>
              <a:off x="4176" y="664"/>
              <a:ext cx="1056" cy="1056"/>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23558" name="Text Box 11"/>
          <p:cNvSpPr txBox="1">
            <a:spLocks noChangeArrowheads="1"/>
          </p:cNvSpPr>
          <p:nvPr/>
        </p:nvSpPr>
        <p:spPr bwMode="auto">
          <a:xfrm>
            <a:off x="215900" y="2252663"/>
            <a:ext cx="8693150" cy="714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base" latinLnBrk="0" hangingPunct="1">
              <a:lnSpc>
                <a:spcPct val="120000"/>
              </a:lnSpc>
              <a:spcBef>
                <a:spcPct val="70000"/>
              </a:spcBef>
              <a:spcAft>
                <a:spcPct val="35000"/>
              </a:spcAft>
              <a:buClrTx/>
              <a:buSzTx/>
              <a:buFontTx/>
              <a:buNone/>
              <a:tabLst/>
              <a:defRPr/>
            </a:pPr>
            <a:r>
              <a:rPr kumimoji="0" lang="de-DE" altLang="de-DE" sz="3200" b="0" i="0" u="none" strike="noStrike" kern="1200" cap="none" spc="0" normalizeH="0" baseline="0" noProof="0">
                <a:ln>
                  <a:noFill/>
                </a:ln>
                <a:solidFill>
                  <a:prstClr val="black"/>
                </a:solidFill>
                <a:effectLst/>
                <a:uLnTx/>
                <a:uFillTx/>
                <a:latin typeface="Arial" charset="0"/>
                <a:ea typeface="+mn-ea"/>
                <a:cs typeface="+mn-cs"/>
              </a:rPr>
              <a:t>interdisziplinärer multimodaler Ansatz</a:t>
            </a:r>
            <a:endParaRPr kumimoji="0" lang="de-DE" altLang="de-DE"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3559" name="AutoShape 12"/>
          <p:cNvSpPr>
            <a:spLocks noChangeArrowheads="1"/>
          </p:cNvSpPr>
          <p:nvPr/>
        </p:nvSpPr>
        <p:spPr bwMode="auto">
          <a:xfrm>
            <a:off x="333375" y="1325563"/>
            <a:ext cx="8470900" cy="914400"/>
          </a:xfrm>
          <a:prstGeom prst="triangle">
            <a:avLst>
              <a:gd name="adj"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3560" name="Text Box 13"/>
          <p:cNvSpPr txBox="1">
            <a:spLocks noChangeArrowheads="1"/>
          </p:cNvSpPr>
          <p:nvPr/>
        </p:nvSpPr>
        <p:spPr bwMode="auto">
          <a:xfrm>
            <a:off x="165100" y="5219700"/>
            <a:ext cx="9032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prstClr val="white"/>
                </a:solidFill>
                <a:effectLst/>
                <a:uLnTx/>
                <a:uFillTx/>
                <a:latin typeface="Arial" charset="0"/>
                <a:ea typeface="+mn-ea"/>
                <a:cs typeface="+mn-cs"/>
              </a:rPr>
              <a:t>  </a:t>
            </a:r>
            <a:r>
              <a:rPr kumimoji="0" lang="de-DE" altLang="de-DE" sz="1800" b="0" i="0" u="none" strike="noStrike" kern="1200" cap="none" spc="0" normalizeH="0" baseline="0" noProof="0">
                <a:ln>
                  <a:noFill/>
                </a:ln>
                <a:solidFill>
                  <a:prstClr val="black"/>
                </a:solidFill>
                <a:effectLst/>
                <a:uLnTx/>
                <a:uFillTx/>
                <a:latin typeface="Arial" charset="0"/>
                <a:ea typeface="+mn-ea"/>
                <a:cs typeface="+mn-cs"/>
              </a:rPr>
              <a:t>Optimierung         körperliches         gesunde        Nikotinkarenz       Stressbewältigung</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prstClr val="black"/>
                </a:solidFill>
                <a:effectLst/>
                <a:uLnTx/>
                <a:uFillTx/>
                <a:latin typeface="Arial" charset="0"/>
                <a:ea typeface="+mn-ea"/>
                <a:cs typeface="+mn-cs"/>
              </a:rPr>
              <a:t>         der                   Training            Ernährung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prstClr val="black"/>
                </a:solidFill>
                <a:effectLst/>
                <a:uLnTx/>
                <a:uFillTx/>
                <a:latin typeface="Arial" charset="0"/>
                <a:ea typeface="+mn-ea"/>
                <a:cs typeface="+mn-cs"/>
              </a:rPr>
              <a:t>   Medikation                                                                </a:t>
            </a:r>
            <a:r>
              <a:rPr kumimoji="0" lang="de-DE" altLang="de-DE" sz="1000" b="0" i="0" u="none" strike="noStrike" kern="1200" cap="none" spc="0" normalizeH="0" baseline="0" noProof="0">
                <a:ln>
                  <a:noFill/>
                </a:ln>
                <a:solidFill>
                  <a:prstClr val="black"/>
                </a:solidFill>
                <a:effectLst/>
                <a:uLnTx/>
                <a:uFillTx/>
                <a:latin typeface="Arial" charset="0"/>
                <a:ea typeface="+mn-ea"/>
                <a:cs typeface="+mn-cs"/>
              </a:rPr>
              <a:t> </a:t>
            </a:r>
            <a:r>
              <a:rPr kumimoji="0" lang="de-DE" altLang="de-DE" sz="1800" b="0" i="0" u="none" strike="noStrike" kern="1200" cap="none" spc="0" normalizeH="0" baseline="0" noProof="0">
                <a:ln>
                  <a:noFill/>
                </a:ln>
                <a:solidFill>
                  <a:prstClr val="black"/>
                </a:solidFill>
                <a:effectLst/>
                <a:uLnTx/>
                <a:uFillTx/>
                <a:latin typeface="Arial" charset="0"/>
                <a:ea typeface="+mn-ea"/>
                <a:cs typeface="+mn-cs"/>
              </a:rPr>
              <a:t>                             </a:t>
            </a:r>
          </a:p>
        </p:txBody>
      </p:sp>
      <p:sp>
        <p:nvSpPr>
          <p:cNvPr id="32781" name="Rectangle 15"/>
          <p:cNvSpPr>
            <a:spLocks noChangeArrowheads="1"/>
          </p:cNvSpPr>
          <p:nvPr/>
        </p:nvSpPr>
        <p:spPr bwMode="auto">
          <a:xfrm>
            <a:off x="1911351" y="108855"/>
            <a:ext cx="6345682" cy="990600"/>
          </a:xfrm>
          <a:prstGeom prst="rect">
            <a:avLst/>
          </a:prstGeom>
          <a:noFill/>
          <a:ln w="9525">
            <a:noFill/>
            <a:miter lim="800000"/>
            <a:headEnd/>
            <a:tailEnd/>
          </a:ln>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3200" b="1" i="0" u="none" strike="noStrike" kern="1200" cap="none" spc="0" normalizeH="0" baseline="0" noProof="0" dirty="0">
                <a:ln>
                  <a:noFill/>
                </a:ln>
                <a:solidFill>
                  <a:srgbClr val="4EA92E"/>
                </a:solidFill>
                <a:effectLst>
                  <a:outerShdw blurRad="38100" dist="38100" dir="2700000" algn="tl">
                    <a:srgbClr val="000000">
                      <a:alpha val="43137"/>
                    </a:srgbClr>
                  </a:outerShdw>
                </a:effectLst>
                <a:uLnTx/>
                <a:uFillTx/>
                <a:latin typeface="Arial" panose="020B0604020202020204" pitchFamily="34" charset="0"/>
                <a:ea typeface="+mn-ea"/>
                <a:cs typeface="+mn-cs"/>
              </a:rPr>
              <a:t>Interventionen in der Rehabilitation in Deutschland</a:t>
            </a:r>
          </a:p>
        </p:txBody>
      </p:sp>
      <p:pic>
        <p:nvPicPr>
          <p:cNvPr id="23562" name="Picture 3" descr="F:\Vortrag Schlitt\Hypnose-Koeln-Rauchen-Kopi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4813" y="3444875"/>
            <a:ext cx="167957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a:extLst>
              <a:ext uri="{FF2B5EF4-FFF2-40B4-BE49-F238E27FC236}">
                <a16:creationId xmlns:a16="http://schemas.microsoft.com/office/drawing/2014/main" id="{E0F156CD-8D85-44A6-901E-9D844B5E0CF3}"/>
              </a:ext>
            </a:extLst>
          </p:cNvPr>
          <p:cNvSpPr/>
          <p:nvPr/>
        </p:nvSpPr>
        <p:spPr>
          <a:xfrm>
            <a:off x="108926" y="3429000"/>
            <a:ext cx="1726835" cy="2815220"/>
          </a:xfrm>
          <a:prstGeom prst="rect">
            <a:avLst/>
          </a:prstGeom>
          <a:noFill/>
          <a:ln w="762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162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C392-14DD-460C-B87E-BA0EA71028DE}"/>
              </a:ext>
            </a:extLst>
          </p:cNvPr>
          <p:cNvSpPr txBox="1">
            <a:spLocks noRot="1" noChangeArrowheads="1"/>
          </p:cNvSpPr>
          <p:nvPr/>
        </p:nvSpPr>
        <p:spPr>
          <a:xfrm>
            <a:off x="1782147" y="145559"/>
            <a:ext cx="6163989" cy="88082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defRPr/>
            </a:pPr>
            <a:r>
              <a:rPr lang="de-DE" sz="2000" b="1" dirty="0">
                <a:solidFill>
                  <a:srgbClr val="4EA92E"/>
                </a:solidFill>
                <a:effectLst>
                  <a:outerShdw blurRad="38100" dist="38100" dir="2700000" algn="tl">
                    <a:srgbClr val="000000">
                      <a:alpha val="43137"/>
                    </a:srgbClr>
                  </a:outerShdw>
                </a:effectLst>
                <a:latin typeface="Arial" charset="0"/>
              </a:rPr>
              <a:t>Fallbeispiel systolische Herzinsuffizienz (</a:t>
            </a:r>
            <a:r>
              <a:rPr lang="de-DE" sz="2000" b="1" dirty="0" err="1">
                <a:solidFill>
                  <a:srgbClr val="4EA92E"/>
                </a:solidFill>
                <a:effectLst>
                  <a:outerShdw blurRad="38100" dist="38100" dir="2700000" algn="tl">
                    <a:srgbClr val="000000">
                      <a:alpha val="43137"/>
                    </a:srgbClr>
                  </a:outerShdw>
                </a:effectLst>
                <a:latin typeface="Arial" charset="0"/>
              </a:rPr>
              <a:t>HFrEF</a:t>
            </a:r>
            <a:r>
              <a:rPr lang="de-DE" sz="2000" b="1" dirty="0">
                <a:solidFill>
                  <a:srgbClr val="4EA92E"/>
                </a:solidFill>
                <a:effectLst>
                  <a:outerShdw blurRad="38100" dist="38100" dir="2700000" algn="tl">
                    <a:srgbClr val="000000">
                      <a:alpha val="43137"/>
                    </a:srgbClr>
                  </a:outerShdw>
                </a:effectLst>
                <a:latin typeface="Arial" charset="0"/>
              </a:rPr>
              <a:t>) vom Januar 2021 aus der Paracelsus-Harz-Klinik</a:t>
            </a:r>
          </a:p>
        </p:txBody>
      </p:sp>
      <p:pic>
        <p:nvPicPr>
          <p:cNvPr id="4" name="Picture 3">
            <a:extLst>
              <a:ext uri="{FF2B5EF4-FFF2-40B4-BE49-F238E27FC236}">
                <a16:creationId xmlns:a16="http://schemas.microsoft.com/office/drawing/2014/main" id="{F031660A-83BB-4C15-B8AC-A87068B1A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513" y="1427744"/>
            <a:ext cx="1576126" cy="151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a:extLst>
              <a:ext uri="{FF2B5EF4-FFF2-40B4-BE49-F238E27FC236}">
                <a16:creationId xmlns:a16="http://schemas.microsoft.com/office/drawing/2014/main" id="{79D07FA7-DE50-4C5B-8B66-99E42FD58228}"/>
              </a:ext>
            </a:extLst>
          </p:cNvPr>
          <p:cNvSpPr txBox="1"/>
          <p:nvPr/>
        </p:nvSpPr>
        <p:spPr>
          <a:xfrm>
            <a:off x="242351" y="1377613"/>
            <a:ext cx="6494351" cy="1610697"/>
          </a:xfrm>
          <a:prstGeom prst="rect">
            <a:avLst/>
          </a:prstGeom>
          <a:ln>
            <a:solidFill>
              <a:schemeClr val="tx1"/>
            </a:solidFill>
          </a:ln>
        </p:spPr>
        <p:txBody>
          <a:bodyPr vert="horz" wrap="square" lIns="0" tIns="0" rIns="0" bIns="0" rtlCol="0">
            <a:spAutoFit/>
          </a:bodyPr>
          <a:lstStyle/>
          <a:p>
            <a:pPr algn="ctr">
              <a:lnSpc>
                <a:spcPct val="150000"/>
              </a:lnSpc>
            </a:pPr>
            <a:r>
              <a:rPr lang="de-DE" b="1" dirty="0">
                <a:latin typeface="Arial"/>
                <a:cs typeface="Arial"/>
              </a:rPr>
              <a:t>62-Jähriger Elektriker, vor ca. 12 Monaten subakuter STEMI, LVEF 32%, NYHA III</a:t>
            </a:r>
          </a:p>
          <a:p>
            <a:pPr algn="ctr">
              <a:lnSpc>
                <a:spcPct val="150000"/>
              </a:lnSpc>
            </a:pPr>
            <a:r>
              <a:rPr lang="de-DE" b="1" dirty="0">
                <a:latin typeface="Arial"/>
                <a:cs typeface="Arial"/>
              </a:rPr>
              <a:t>Nebenerkrankungen: Arterielle Hypertonie, Adipositas, </a:t>
            </a:r>
          </a:p>
          <a:p>
            <a:pPr algn="ctr">
              <a:lnSpc>
                <a:spcPct val="150000"/>
              </a:lnSpc>
            </a:pPr>
            <a:r>
              <a:rPr lang="de-DE" b="1" dirty="0">
                <a:latin typeface="Arial"/>
                <a:cs typeface="Arial"/>
              </a:rPr>
              <a:t>IFG (gestörte Nüchternglukose)</a:t>
            </a:r>
          </a:p>
        </p:txBody>
      </p:sp>
      <p:sp>
        <p:nvSpPr>
          <p:cNvPr id="6" name="Textfeld 5">
            <a:extLst>
              <a:ext uri="{FF2B5EF4-FFF2-40B4-BE49-F238E27FC236}">
                <a16:creationId xmlns:a16="http://schemas.microsoft.com/office/drawing/2014/main" id="{7861407E-4495-4389-8BA9-2D9CF8C1AB89}"/>
              </a:ext>
            </a:extLst>
          </p:cNvPr>
          <p:cNvSpPr txBox="1"/>
          <p:nvPr/>
        </p:nvSpPr>
        <p:spPr>
          <a:xfrm>
            <a:off x="233020" y="3202875"/>
            <a:ext cx="8690776" cy="2251322"/>
          </a:xfrm>
          <a:prstGeom prst="rect">
            <a:avLst/>
          </a:prstGeom>
          <a:ln>
            <a:solidFill>
              <a:schemeClr val="tx1"/>
            </a:solidFill>
          </a:ln>
        </p:spPr>
        <p:txBody>
          <a:bodyPr vert="horz" wrap="square" lIns="0" tIns="0" rIns="0" bIns="0" rtlCol="0">
            <a:spAutoFit/>
          </a:bodyPr>
          <a:lstStyle/>
          <a:p>
            <a:pPr marL="285750" indent="-285750" algn="ctr">
              <a:lnSpc>
                <a:spcPct val="150000"/>
              </a:lnSpc>
              <a:buFont typeface="Arial" panose="020B0604020202020204" pitchFamily="34" charset="0"/>
              <a:buChar char="•"/>
            </a:pPr>
            <a:r>
              <a:rPr lang="de-DE" sz="2000" b="1" dirty="0">
                <a:latin typeface="Arial"/>
                <a:cs typeface="Arial"/>
              </a:rPr>
              <a:t>ASS 100							1-0-0</a:t>
            </a:r>
          </a:p>
          <a:p>
            <a:pPr marL="285750" indent="-285750" algn="ctr">
              <a:lnSpc>
                <a:spcPct val="150000"/>
              </a:lnSpc>
              <a:buFont typeface="Arial" panose="020B0604020202020204" pitchFamily="34" charset="0"/>
              <a:buChar char="•"/>
            </a:pPr>
            <a:r>
              <a:rPr lang="de-DE" sz="2000" b="1" dirty="0" err="1">
                <a:latin typeface="Arial"/>
                <a:cs typeface="Arial"/>
              </a:rPr>
              <a:t>Bisoprolol</a:t>
            </a:r>
            <a:r>
              <a:rPr lang="de-DE" sz="2000" b="1" dirty="0">
                <a:latin typeface="Arial"/>
                <a:cs typeface="Arial"/>
              </a:rPr>
              <a:t> 5						1-0-0</a:t>
            </a:r>
          </a:p>
          <a:p>
            <a:pPr marL="285750" indent="-285750" algn="ctr">
              <a:lnSpc>
                <a:spcPct val="150000"/>
              </a:lnSpc>
              <a:buFont typeface="Arial" panose="020B0604020202020204" pitchFamily="34" charset="0"/>
              <a:buChar char="•"/>
            </a:pPr>
            <a:r>
              <a:rPr lang="de-DE" sz="2000" b="1" dirty="0" err="1">
                <a:latin typeface="Arial"/>
                <a:cs typeface="Arial"/>
              </a:rPr>
              <a:t>Eplerenon</a:t>
            </a:r>
            <a:r>
              <a:rPr lang="de-DE" sz="2000" b="1" dirty="0">
                <a:latin typeface="Arial"/>
                <a:cs typeface="Arial"/>
              </a:rPr>
              <a:t> 50					1-0-0</a:t>
            </a:r>
          </a:p>
          <a:p>
            <a:pPr marL="285750" indent="-285750" algn="ctr">
              <a:lnSpc>
                <a:spcPct val="150000"/>
              </a:lnSpc>
              <a:buFont typeface="Arial" panose="020B0604020202020204" pitchFamily="34" charset="0"/>
              <a:buChar char="•"/>
            </a:pPr>
            <a:r>
              <a:rPr lang="de-DE" sz="2000" b="1" dirty="0" err="1">
                <a:latin typeface="Arial"/>
                <a:cs typeface="Arial"/>
              </a:rPr>
              <a:t>Ramipril</a:t>
            </a:r>
            <a:r>
              <a:rPr lang="de-DE" sz="2000" b="1" dirty="0">
                <a:latin typeface="Arial"/>
                <a:cs typeface="Arial"/>
              </a:rPr>
              <a:t> 5						1-0-1</a:t>
            </a:r>
          </a:p>
          <a:p>
            <a:pPr marL="285750" indent="-285750" algn="ctr">
              <a:lnSpc>
                <a:spcPct val="150000"/>
              </a:lnSpc>
              <a:buFont typeface="Arial" panose="020B0604020202020204" pitchFamily="34" charset="0"/>
              <a:buChar char="•"/>
            </a:pPr>
            <a:r>
              <a:rPr lang="de-DE" sz="2000" b="1" dirty="0" err="1">
                <a:latin typeface="Arial"/>
                <a:cs typeface="Arial"/>
              </a:rPr>
              <a:t>Rosuvastatin</a:t>
            </a:r>
            <a:r>
              <a:rPr lang="de-DE" sz="2000" b="1" dirty="0">
                <a:latin typeface="Arial"/>
                <a:cs typeface="Arial"/>
              </a:rPr>
              <a:t> 20					1-0-0</a:t>
            </a:r>
          </a:p>
        </p:txBody>
      </p:sp>
      <p:sp>
        <p:nvSpPr>
          <p:cNvPr id="7" name="Textfeld 6">
            <a:extLst>
              <a:ext uri="{FF2B5EF4-FFF2-40B4-BE49-F238E27FC236}">
                <a16:creationId xmlns:a16="http://schemas.microsoft.com/office/drawing/2014/main" id="{3C33B54E-35CF-4FFE-B863-1B0CEE202897}"/>
              </a:ext>
            </a:extLst>
          </p:cNvPr>
          <p:cNvSpPr txBox="1"/>
          <p:nvPr/>
        </p:nvSpPr>
        <p:spPr>
          <a:xfrm>
            <a:off x="255167" y="5663531"/>
            <a:ext cx="8668629" cy="458780"/>
          </a:xfrm>
          <a:prstGeom prst="rect">
            <a:avLst/>
          </a:prstGeom>
          <a:noFill/>
          <a:ln w="38100">
            <a:solidFill>
              <a:srgbClr val="C00000"/>
            </a:solidFill>
          </a:ln>
        </p:spPr>
        <p:txBody>
          <a:bodyPr wrap="square">
            <a:spAutoFit/>
          </a:bodyPr>
          <a:lstStyle/>
          <a:p>
            <a:pPr algn="ctr">
              <a:lnSpc>
                <a:spcPct val="107000"/>
              </a:lnSpc>
              <a:spcAft>
                <a:spcPts val="800"/>
              </a:spcAft>
            </a:pPr>
            <a:r>
              <a:rPr lang="de-DE" sz="2400" b="1" dirty="0">
                <a:solidFill>
                  <a:srgbClr val="C00000"/>
                </a:solidFill>
                <a:ea typeface="Calibri" panose="020F0502020204030204" pitchFamily="34" charset="0"/>
                <a:cs typeface="Arial" panose="020B0604020202020204" pitchFamily="34" charset="0"/>
              </a:rPr>
              <a:t>Ist eine Anpassung der Medikation sinnvoll?</a:t>
            </a:r>
            <a:endParaRPr lang="de-DE" sz="2400" dirty="0">
              <a:solidFill>
                <a:srgbClr val="C00000"/>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0835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2535522" y="2483664"/>
            <a:ext cx="1312680" cy="1107351"/>
          </a:xfrm>
          <a:prstGeom prst="round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FFFFFF"/>
                </a:solidFill>
                <a:effectLst/>
                <a:uLnTx/>
                <a:uFillTx/>
                <a:latin typeface="Arial"/>
                <a:ea typeface="+mn-ea"/>
                <a:cs typeface="+mn-cs"/>
              </a:rPr>
              <a:t>ACE-Hemmer/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FFFFFF"/>
                </a:solidFill>
                <a:effectLst/>
                <a:uLnTx/>
                <a:uFillTx/>
                <a:latin typeface="Arial"/>
                <a:ea typeface="+mn-ea"/>
                <a:cs typeface="+mn-cs"/>
              </a:rPr>
              <a:t>ARB</a:t>
            </a:r>
          </a:p>
        </p:txBody>
      </p:sp>
      <p:pic>
        <p:nvPicPr>
          <p:cNvPr id="122884" name="Grafik 11" descr="Pfeil: Leichte Kurv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9925" y="2884256"/>
            <a:ext cx="847379" cy="10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bgerundetes Rechteck 17"/>
          <p:cNvSpPr/>
          <p:nvPr/>
        </p:nvSpPr>
        <p:spPr>
          <a:xfrm>
            <a:off x="4921457" y="2505889"/>
            <a:ext cx="1274851" cy="1107351"/>
          </a:xfrm>
          <a:prstGeom prst="round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FFFFFF"/>
                </a:solidFill>
                <a:effectLst/>
                <a:uLnTx/>
                <a:uFillTx/>
                <a:latin typeface="Arial"/>
                <a:ea typeface="+mn-ea"/>
                <a:cs typeface="+mn-cs"/>
              </a:rPr>
              <a:t>MRA</a:t>
            </a:r>
          </a:p>
        </p:txBody>
      </p:sp>
      <p:sp>
        <p:nvSpPr>
          <p:cNvPr id="20" name="Abgerundetes Rechteck 19"/>
          <p:cNvSpPr/>
          <p:nvPr/>
        </p:nvSpPr>
        <p:spPr>
          <a:xfrm>
            <a:off x="3716613" y="2483664"/>
            <a:ext cx="1284307" cy="1107351"/>
          </a:xfrm>
          <a:prstGeom prst="roundRect">
            <a:avLst/>
          </a:prstGeom>
          <a:solidFill>
            <a:srgbClr val="4EA92E"/>
          </a:solid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FFFFFF"/>
                </a:solidFill>
                <a:effectLst/>
                <a:uLnTx/>
                <a:uFillTx/>
                <a:latin typeface="Arial"/>
                <a:ea typeface="+mn-ea"/>
                <a:cs typeface="+mn-cs"/>
              </a:rPr>
              <a:t>ß- Blocker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a:ea typeface="+mn-ea"/>
                <a:cs typeface="+mn-cs"/>
              </a:rPr>
              <a:t>(</a:t>
            </a:r>
            <a:r>
              <a:rPr kumimoji="0" lang="de-DE" sz="1200" b="1" i="0" u="none" strike="noStrike" kern="1200" cap="none" spc="0" normalizeH="0" baseline="0" noProof="0" dirty="0" err="1">
                <a:ln>
                  <a:noFill/>
                </a:ln>
                <a:solidFill>
                  <a:srgbClr val="FFFFFF"/>
                </a:solidFill>
                <a:effectLst/>
                <a:uLnTx/>
                <a:uFillTx/>
                <a:latin typeface="Arial"/>
                <a:ea typeface="+mn-ea"/>
                <a:cs typeface="+mn-cs"/>
              </a:rPr>
              <a:t>ggfs</a:t>
            </a:r>
            <a:r>
              <a:rPr kumimoji="0" lang="de-DE" sz="1200" b="1" i="0" u="none" strike="noStrike" kern="1200" cap="none" spc="0" normalizeH="0" baseline="0" noProof="0" dirty="0">
                <a:ln>
                  <a:noFill/>
                </a:ln>
                <a:solidFill>
                  <a:srgbClr val="FFFFFF"/>
                </a:solidFill>
                <a:effectLst/>
                <a:uLnTx/>
                <a:uFillTx/>
                <a:latin typeface="Arial"/>
                <a:ea typeface="+mn-ea"/>
                <a:cs typeface="+mn-cs"/>
              </a:rPr>
              <a:t> + </a:t>
            </a:r>
            <a:r>
              <a:rPr kumimoji="0" lang="de-DE" sz="1200" b="1" i="0" u="none" strike="noStrike" kern="1200" cap="none" spc="0" normalizeH="0" baseline="0" noProof="0" dirty="0" err="1">
                <a:ln>
                  <a:noFill/>
                </a:ln>
                <a:solidFill>
                  <a:srgbClr val="FFFFFF"/>
                </a:solidFill>
                <a:effectLst/>
                <a:uLnTx/>
                <a:uFillTx/>
                <a:latin typeface="Arial"/>
                <a:ea typeface="+mn-ea"/>
                <a:cs typeface="+mn-cs"/>
              </a:rPr>
              <a:t>Ivabradin</a:t>
            </a:r>
            <a:r>
              <a:rPr kumimoji="0" lang="de-DE" sz="1200" b="1" i="0" u="none" strike="noStrike" kern="1200" cap="none" spc="0" normalizeH="0" baseline="0" noProof="0" dirty="0">
                <a:ln>
                  <a:noFill/>
                </a:ln>
                <a:solidFill>
                  <a:srgbClr val="FFFFFF"/>
                </a:solidFill>
                <a:effectLst/>
                <a:uLnTx/>
                <a:uFillTx/>
                <a:latin typeface="Arial"/>
                <a:ea typeface="+mn-ea"/>
                <a:cs typeface="+mn-cs"/>
              </a:rPr>
              <a:t>)</a:t>
            </a:r>
          </a:p>
        </p:txBody>
      </p:sp>
      <p:sp>
        <p:nvSpPr>
          <p:cNvPr id="21" name="Abgerundetes Rechteck 20"/>
          <p:cNvSpPr/>
          <p:nvPr/>
        </p:nvSpPr>
        <p:spPr>
          <a:xfrm>
            <a:off x="3716613" y="3615552"/>
            <a:ext cx="1284307" cy="1107352"/>
          </a:xfrm>
          <a:prstGeom prst="round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lumMod val="50000"/>
                    <a:lumOff val="50000"/>
                  </a:srgbClr>
                </a:solidFill>
                <a:effectLst/>
                <a:uLnTx/>
                <a:uFillTx/>
                <a:latin typeface="Arial"/>
                <a:ea typeface="+mn-ea"/>
                <a:cs typeface="+mn-cs"/>
              </a:rPr>
              <a:t>Digitalis?</a:t>
            </a:r>
          </a:p>
        </p:txBody>
      </p:sp>
      <p:sp>
        <p:nvSpPr>
          <p:cNvPr id="24" name="Titel 1"/>
          <p:cNvSpPr txBox="1">
            <a:spLocks/>
          </p:cNvSpPr>
          <p:nvPr/>
        </p:nvSpPr>
        <p:spPr bwMode="auto">
          <a:xfrm>
            <a:off x="1712354" y="179340"/>
            <a:ext cx="64349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nchor="ctr"/>
          <a:lstStyle>
            <a:lvl1pPr algn="ctr" rtl="0" eaLnBrk="0" fontAlgn="base" hangingPunct="0">
              <a:spcBef>
                <a:spcPct val="0"/>
              </a:spcBef>
              <a:spcAft>
                <a:spcPct val="0"/>
              </a:spcAft>
              <a:defRPr sz="3000" b="1" u="sng">
                <a:solidFill>
                  <a:srgbClr val="000066"/>
                </a:solidFill>
                <a:latin typeface="+mj-lt"/>
                <a:ea typeface="+mj-ea"/>
                <a:cs typeface="+mj-cs"/>
              </a:defRPr>
            </a:lvl1pPr>
            <a:lvl2pPr algn="ctr" rtl="0" eaLnBrk="0" fontAlgn="base" hangingPunct="0">
              <a:spcBef>
                <a:spcPct val="0"/>
              </a:spcBef>
              <a:spcAft>
                <a:spcPct val="0"/>
              </a:spcAft>
              <a:defRPr sz="3000" b="1" u="sng">
                <a:solidFill>
                  <a:srgbClr val="000066"/>
                </a:solidFill>
                <a:latin typeface="Arial" charset="0"/>
              </a:defRPr>
            </a:lvl2pPr>
            <a:lvl3pPr algn="ctr" rtl="0" eaLnBrk="0" fontAlgn="base" hangingPunct="0">
              <a:spcBef>
                <a:spcPct val="0"/>
              </a:spcBef>
              <a:spcAft>
                <a:spcPct val="0"/>
              </a:spcAft>
              <a:defRPr sz="3000" b="1" u="sng">
                <a:solidFill>
                  <a:srgbClr val="000066"/>
                </a:solidFill>
                <a:latin typeface="Arial" charset="0"/>
              </a:defRPr>
            </a:lvl3pPr>
            <a:lvl4pPr algn="ctr" rtl="0" eaLnBrk="0" fontAlgn="base" hangingPunct="0">
              <a:spcBef>
                <a:spcPct val="0"/>
              </a:spcBef>
              <a:spcAft>
                <a:spcPct val="0"/>
              </a:spcAft>
              <a:defRPr sz="3000" b="1" u="sng">
                <a:solidFill>
                  <a:srgbClr val="000066"/>
                </a:solidFill>
                <a:latin typeface="Arial" charset="0"/>
              </a:defRPr>
            </a:lvl4pPr>
            <a:lvl5pPr algn="ctr" rtl="0" eaLnBrk="0" fontAlgn="base" hangingPunct="0">
              <a:spcBef>
                <a:spcPct val="0"/>
              </a:spcBef>
              <a:spcAft>
                <a:spcPct val="0"/>
              </a:spcAft>
              <a:defRPr sz="3000" b="1" u="sng">
                <a:solidFill>
                  <a:srgbClr val="000066"/>
                </a:solidFill>
                <a:latin typeface="Arial" charset="0"/>
              </a:defRPr>
            </a:lvl5pPr>
            <a:lvl6pPr marL="457200" algn="ctr" rtl="0" fontAlgn="base">
              <a:spcBef>
                <a:spcPct val="0"/>
              </a:spcBef>
              <a:spcAft>
                <a:spcPct val="0"/>
              </a:spcAft>
              <a:defRPr sz="3000" b="1" u="sng">
                <a:solidFill>
                  <a:srgbClr val="000066"/>
                </a:solidFill>
                <a:latin typeface="Arial" charset="0"/>
              </a:defRPr>
            </a:lvl6pPr>
            <a:lvl7pPr marL="914400" algn="ctr" rtl="0" fontAlgn="base">
              <a:spcBef>
                <a:spcPct val="0"/>
              </a:spcBef>
              <a:spcAft>
                <a:spcPct val="0"/>
              </a:spcAft>
              <a:defRPr sz="3000" b="1" u="sng">
                <a:solidFill>
                  <a:srgbClr val="000066"/>
                </a:solidFill>
                <a:latin typeface="Arial" charset="0"/>
              </a:defRPr>
            </a:lvl7pPr>
            <a:lvl8pPr marL="1371600" algn="ctr" rtl="0" fontAlgn="base">
              <a:spcBef>
                <a:spcPct val="0"/>
              </a:spcBef>
              <a:spcAft>
                <a:spcPct val="0"/>
              </a:spcAft>
              <a:defRPr sz="3000" b="1" u="sng">
                <a:solidFill>
                  <a:srgbClr val="000066"/>
                </a:solidFill>
                <a:latin typeface="Arial" charset="0"/>
              </a:defRPr>
            </a:lvl8pPr>
            <a:lvl9pPr marL="1828800" algn="ctr" rtl="0" fontAlgn="base">
              <a:spcBef>
                <a:spcPct val="0"/>
              </a:spcBef>
              <a:spcAft>
                <a:spcPct val="0"/>
              </a:spcAft>
              <a:defRPr sz="3000" b="1" u="sng">
                <a:solidFill>
                  <a:srgbClr val="000066"/>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en-US" sz="3000" b="1" i="0" u="none" strike="noStrike" kern="0" cap="none" spc="0" normalizeH="0" baseline="0" noProof="0" dirty="0" err="1">
                <a:ln>
                  <a:noFill/>
                </a:ln>
                <a:solidFill>
                  <a:srgbClr val="4EA92E"/>
                </a:solidFill>
                <a:effectLst>
                  <a:outerShdw blurRad="38100" dist="38100" dir="2700000" algn="tl">
                    <a:srgbClr val="000000">
                      <a:alpha val="43137"/>
                    </a:srgbClr>
                  </a:outerShdw>
                </a:effectLst>
                <a:uLnTx/>
                <a:uFillTx/>
                <a:latin typeface="Arial"/>
                <a:ea typeface="+mj-ea"/>
                <a:cs typeface="+mj-cs"/>
              </a:rPr>
              <a:t>HFrEF</a:t>
            </a:r>
            <a:r>
              <a:rPr kumimoji="0" lang="de-DE" altLang="en-US" sz="3000" b="1" i="0" u="none" strike="noStrike" kern="0" cap="none" spc="0" normalizeH="0" baseline="0" noProof="0" dirty="0">
                <a:ln>
                  <a:noFill/>
                </a:ln>
                <a:solidFill>
                  <a:srgbClr val="4EA92E"/>
                </a:solidFill>
                <a:effectLst>
                  <a:outerShdw blurRad="38100" dist="38100" dir="2700000" algn="tl">
                    <a:srgbClr val="000000">
                      <a:alpha val="43137"/>
                    </a:srgbClr>
                  </a:outerShdw>
                </a:effectLst>
                <a:uLnTx/>
                <a:uFillTx/>
                <a:latin typeface="Arial"/>
                <a:ea typeface="+mj-ea"/>
                <a:cs typeface="+mj-cs"/>
              </a:rPr>
              <a:t>- </a:t>
            </a:r>
            <a:r>
              <a:rPr kumimoji="0" lang="de-DE" altLang="en-US" sz="3000" b="1" i="0" u="none" strike="noStrike" kern="0" cap="none" spc="0" normalizeH="0" baseline="0" noProof="0" dirty="0" err="1">
                <a:ln>
                  <a:noFill/>
                </a:ln>
                <a:solidFill>
                  <a:srgbClr val="4EA92E"/>
                </a:solidFill>
                <a:effectLst>
                  <a:outerShdw blurRad="38100" dist="38100" dir="2700000" algn="tl">
                    <a:srgbClr val="000000">
                      <a:alpha val="43137"/>
                    </a:srgbClr>
                  </a:outerShdw>
                </a:effectLst>
                <a:uLnTx/>
                <a:uFillTx/>
                <a:latin typeface="Arial"/>
                <a:ea typeface="+mj-ea"/>
                <a:cs typeface="+mj-cs"/>
              </a:rPr>
              <a:t>Behandlungentwicklung</a:t>
            </a:r>
            <a:endParaRPr kumimoji="0" lang="de-DE" altLang="en-US" sz="3000" b="1" i="0" u="none" strike="noStrike" kern="0" cap="none" spc="0" normalizeH="0" baseline="0" noProof="0" dirty="0">
              <a:ln>
                <a:noFill/>
              </a:ln>
              <a:solidFill>
                <a:srgbClr val="4EA92E"/>
              </a:solidFill>
              <a:effectLst>
                <a:outerShdw blurRad="38100" dist="38100" dir="2700000" algn="tl">
                  <a:srgbClr val="000000">
                    <a:alpha val="43137"/>
                  </a:srgbClr>
                </a:outerShdw>
              </a:effectLst>
              <a:uLnTx/>
              <a:uFillTx/>
              <a:latin typeface="Arial"/>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en-US" sz="3000" b="1" i="0" u="none" strike="noStrike" kern="0" cap="none" spc="0" normalizeH="0" baseline="0" noProof="0" dirty="0">
                <a:ln>
                  <a:noFill/>
                </a:ln>
                <a:solidFill>
                  <a:srgbClr val="4EA92E"/>
                </a:solidFill>
                <a:effectLst>
                  <a:outerShdw blurRad="38100" dist="38100" dir="2700000" algn="tl">
                    <a:srgbClr val="000000">
                      <a:alpha val="43137"/>
                    </a:srgbClr>
                  </a:outerShdw>
                </a:effectLst>
                <a:uLnTx/>
                <a:uFillTx/>
                <a:latin typeface="Arial"/>
                <a:ea typeface="+mj-ea"/>
                <a:cs typeface="+mj-cs"/>
              </a:rPr>
              <a:t>„Klassisch  – Modern“ </a:t>
            </a:r>
          </a:p>
        </p:txBody>
      </p:sp>
      <p:sp>
        <p:nvSpPr>
          <p:cNvPr id="122890" name="Textfeld 25"/>
          <p:cNvSpPr txBox="1">
            <a:spLocks noChangeArrowheads="1"/>
          </p:cNvSpPr>
          <p:nvPr/>
        </p:nvSpPr>
        <p:spPr bwMode="auto">
          <a:xfrm>
            <a:off x="2446742" y="1610540"/>
            <a:ext cx="36044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en-US" sz="17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Klassische </a:t>
            </a:r>
            <a:r>
              <a:rPr kumimoji="0" lang="de-DE" altLang="en-US" sz="17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HFrEF</a:t>
            </a:r>
            <a:r>
              <a:rPr kumimoji="0" lang="de-DE" altLang="en-US" sz="17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-Therapie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Neurohumorale Inhibition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en-US" sz="1200" b="0" i="1" u="none" strike="noStrike" kern="1200" cap="none" spc="0" normalizeH="0" baseline="0" noProof="0" dirty="0">
                <a:ln>
                  <a:noFill/>
                </a:ln>
                <a:solidFill>
                  <a:srgbClr val="808080"/>
                </a:solidFill>
                <a:effectLst/>
                <a:uLnTx/>
                <a:uFillTx/>
                <a:latin typeface="Arial" panose="020B0604020202020204" pitchFamily="34" charset="0"/>
                <a:ea typeface="+mn-ea"/>
                <a:cs typeface="+mn-cs"/>
              </a:rPr>
              <a:t>(</a:t>
            </a:r>
            <a:r>
              <a:rPr kumimoji="0" lang="de-DE" altLang="en-US" sz="1200" b="0" i="1" u="none" strike="noStrike" kern="1200" cap="none" spc="0" normalizeH="0" baseline="0" noProof="0" dirty="0" err="1">
                <a:ln>
                  <a:noFill/>
                </a:ln>
                <a:solidFill>
                  <a:srgbClr val="808080"/>
                </a:solidFill>
                <a:effectLst/>
                <a:uLnTx/>
                <a:uFillTx/>
                <a:latin typeface="Arial" panose="020B0604020202020204" pitchFamily="34" charset="0"/>
                <a:ea typeface="+mn-ea"/>
                <a:cs typeface="+mn-cs"/>
              </a:rPr>
              <a:t>ggfs</a:t>
            </a:r>
            <a:r>
              <a:rPr kumimoji="0" lang="de-DE" altLang="en-US" sz="1200" b="0" i="1" u="none" strike="noStrike" kern="1200" cap="none" spc="0" normalizeH="0" baseline="0" noProof="0" dirty="0">
                <a:ln>
                  <a:noFill/>
                </a:ln>
                <a:solidFill>
                  <a:srgbClr val="808080"/>
                </a:solidFill>
                <a:effectLst/>
                <a:uLnTx/>
                <a:uFillTx/>
                <a:latin typeface="Arial" panose="020B0604020202020204" pitchFamily="34" charset="0"/>
                <a:ea typeface="+mn-ea"/>
                <a:cs typeface="+mn-cs"/>
              </a:rPr>
              <a:t> </a:t>
            </a:r>
            <a:r>
              <a:rPr kumimoji="0" lang="de-DE" altLang="en-US" sz="1200" b="0" i="1" u="none" strike="noStrike" kern="1200" cap="none" spc="0" normalizeH="0" baseline="0" noProof="0" dirty="0" err="1">
                <a:ln>
                  <a:noFill/>
                </a:ln>
                <a:solidFill>
                  <a:srgbClr val="808080"/>
                </a:solidFill>
                <a:effectLst/>
                <a:uLnTx/>
                <a:uFillTx/>
                <a:latin typeface="Arial" panose="020B0604020202020204" pitchFamily="34" charset="0"/>
                <a:ea typeface="+mn-ea"/>
                <a:cs typeface="+mn-cs"/>
              </a:rPr>
              <a:t>If</a:t>
            </a:r>
            <a:r>
              <a:rPr kumimoji="0" lang="de-DE" altLang="en-US" sz="1200" b="0" i="1" u="none" strike="noStrike" kern="1200" cap="none" spc="0" normalizeH="0" baseline="0" noProof="0" dirty="0">
                <a:ln>
                  <a:noFill/>
                </a:ln>
                <a:solidFill>
                  <a:srgbClr val="808080"/>
                </a:solidFill>
                <a:effectLst/>
                <a:uLnTx/>
                <a:uFillTx/>
                <a:latin typeface="Arial" panose="020B0604020202020204" pitchFamily="34" charset="0"/>
                <a:ea typeface="+mn-ea"/>
                <a:cs typeface="+mn-cs"/>
              </a:rPr>
              <a:t> Kanal Blockade)</a:t>
            </a:r>
          </a:p>
        </p:txBody>
      </p:sp>
      <p:sp>
        <p:nvSpPr>
          <p:cNvPr id="23" name="Pfeil nach unten 22"/>
          <p:cNvSpPr/>
          <p:nvPr/>
        </p:nvSpPr>
        <p:spPr>
          <a:xfrm rot="16200000">
            <a:off x="3959468" y="1316910"/>
            <a:ext cx="1223962" cy="8641248"/>
          </a:xfrm>
          <a:prstGeom prst="downArrow">
            <a:avLst/>
          </a:prstGeom>
          <a:solidFill>
            <a:srgbClr val="4EA92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22895" name="Textfeld 10"/>
          <p:cNvSpPr txBox="1">
            <a:spLocks noChangeArrowheads="1"/>
          </p:cNvSpPr>
          <p:nvPr/>
        </p:nvSpPr>
        <p:spPr bwMode="auto">
          <a:xfrm>
            <a:off x="3939610" y="5437508"/>
            <a:ext cx="1281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Diuretika</a:t>
            </a:r>
          </a:p>
        </p:txBody>
      </p:sp>
      <p:sp>
        <p:nvSpPr>
          <p:cNvPr id="2" name="Rechteck 1">
            <a:extLst>
              <a:ext uri="{FF2B5EF4-FFF2-40B4-BE49-F238E27FC236}">
                <a16:creationId xmlns:a16="http://schemas.microsoft.com/office/drawing/2014/main" id="{61C1444A-82DE-4A7B-8E57-DC6B31BC4AA4}"/>
              </a:ext>
            </a:extLst>
          </p:cNvPr>
          <p:cNvSpPr/>
          <p:nvPr/>
        </p:nvSpPr>
        <p:spPr>
          <a:xfrm>
            <a:off x="2009983" y="1268963"/>
            <a:ext cx="4292556" cy="397685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noFill/>
            </a:endParaRPr>
          </a:p>
        </p:txBody>
      </p:sp>
      <p:sp>
        <p:nvSpPr>
          <p:cNvPr id="26" name="Textfeld 5">
            <a:extLst>
              <a:ext uri="{FF2B5EF4-FFF2-40B4-BE49-F238E27FC236}">
                <a16:creationId xmlns:a16="http://schemas.microsoft.com/office/drawing/2014/main" id="{792340F6-0E42-4F8A-BBE7-65D02FB33261}"/>
              </a:ext>
            </a:extLst>
          </p:cNvPr>
          <p:cNvSpPr txBox="1">
            <a:spLocks noChangeArrowheads="1"/>
          </p:cNvSpPr>
          <p:nvPr/>
        </p:nvSpPr>
        <p:spPr bwMode="auto">
          <a:xfrm>
            <a:off x="2009983" y="6441202"/>
            <a:ext cx="21804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a:spcBef>
                <a:spcPct val="0"/>
              </a:spcBef>
              <a:buFontTx/>
              <a:buNone/>
            </a:pPr>
            <a:r>
              <a:rPr lang="de-DE" altLang="de-DE" sz="1000" dirty="0"/>
              <a:t>Nach Prof. Dr. Carsten Tschöpe</a:t>
            </a:r>
          </a:p>
        </p:txBody>
      </p:sp>
    </p:spTree>
    <p:extLst>
      <p:ext uri="{BB962C8B-B14F-4D97-AF65-F5344CB8AC3E}">
        <p14:creationId xmlns:p14="http://schemas.microsoft.com/office/powerpoint/2010/main" val="3382675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8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289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0"/>
          </p:nvPr>
        </p:nvSpPr>
        <p:spPr/>
        <p:txBody>
          <a:bodyPr/>
          <a:lstStyle/>
          <a:p>
            <a:r>
              <a:rPr lang="de-DE" dirty="0"/>
              <a:t>Modifiziert nach: McDonagh TA, et al. Eur Heart J 2021; doi 10.1093/eurheartj/ehab368; [Epub ahead of print].</a:t>
            </a:r>
          </a:p>
        </p:txBody>
      </p:sp>
      <p:sp>
        <p:nvSpPr>
          <p:cNvPr id="6" name="Inhaltsplatzhalter 5"/>
          <p:cNvSpPr>
            <a:spLocks noGrp="1"/>
          </p:cNvSpPr>
          <p:nvPr>
            <p:ph sz="quarter" idx="12"/>
          </p:nvPr>
        </p:nvSpPr>
        <p:spPr/>
        <p:txBody>
          <a:bodyPr/>
          <a:lstStyle/>
          <a:p>
            <a:r>
              <a:rPr lang="de-DE" dirty="0"/>
              <a:t>ACEi, Angiotensin-</a:t>
            </a:r>
            <a:r>
              <a:rPr lang="de-DE" dirty="0" err="1"/>
              <a:t>Converting</a:t>
            </a:r>
            <a:r>
              <a:rPr lang="de-DE" dirty="0"/>
              <a:t>-Enzyme-Inhibitor; ARNI, Angiotensin-Rezeptor–</a:t>
            </a:r>
            <a:r>
              <a:rPr lang="de-DE" dirty="0" err="1"/>
              <a:t>Neprilysin</a:t>
            </a:r>
            <a:r>
              <a:rPr lang="de-DE" dirty="0"/>
              <a:t>-Inhibitor; HFrEF, Herzinsuffizienz mit reduzierter Ejektionsfraktion; MRA, </a:t>
            </a:r>
            <a:r>
              <a:rPr lang="de-DE" dirty="0" err="1"/>
              <a:t>Mineralocorticoid</a:t>
            </a:r>
            <a:r>
              <a:rPr lang="de-DE" dirty="0"/>
              <a:t>-Rezeptor-Antagonist; RAAS, Renin-Angiotensin-Aldosteron-System. </a:t>
            </a:r>
          </a:p>
          <a:p>
            <a:endParaRPr lang="de-DE" dirty="0"/>
          </a:p>
        </p:txBody>
      </p:sp>
      <p:sp>
        <p:nvSpPr>
          <p:cNvPr id="4" name="Titel 3"/>
          <p:cNvSpPr>
            <a:spLocks noGrp="1"/>
          </p:cNvSpPr>
          <p:nvPr>
            <p:ph type="title"/>
          </p:nvPr>
        </p:nvSpPr>
        <p:spPr>
          <a:xfrm>
            <a:off x="757086" y="22862"/>
            <a:ext cx="8121575" cy="1153931"/>
          </a:xfrm>
        </p:spPr>
        <p:txBody>
          <a:bodyPr/>
          <a:lstStyle/>
          <a:p>
            <a:pPr algn="ctr">
              <a:lnSpc>
                <a:spcPct val="100000"/>
              </a:lnSpc>
            </a:pPr>
            <a:r>
              <a:rPr lang="de-DE" sz="2800" dirty="0"/>
              <a:t>Leitlinienempfehlungen nach ESC 2021</a:t>
            </a:r>
            <a:br>
              <a:rPr lang="de-DE" sz="2800" dirty="0"/>
            </a:br>
            <a:r>
              <a:rPr lang="de-DE" sz="2400" dirty="0">
                <a:solidFill>
                  <a:schemeClr val="accent4"/>
                </a:solidFill>
              </a:rPr>
              <a:t>Therapie </a:t>
            </a:r>
            <a:r>
              <a:rPr lang="de-DE" sz="2400" dirty="0" err="1">
                <a:solidFill>
                  <a:schemeClr val="accent4"/>
                </a:solidFill>
              </a:rPr>
              <a:t>HFrEF</a:t>
            </a:r>
            <a:r>
              <a:rPr lang="de-DE" sz="2400" dirty="0">
                <a:solidFill>
                  <a:schemeClr val="accent4"/>
                </a:solidFill>
              </a:rPr>
              <a:t>: </a:t>
            </a:r>
            <a:r>
              <a:rPr lang="de-DE" sz="1800" b="0" dirty="0">
                <a:solidFill>
                  <a:schemeClr val="accent4"/>
                </a:solidFill>
              </a:rPr>
              <a:t>Mortalitätsreduzierende Wirkansätze in der HFrEF-Therapie</a:t>
            </a:r>
            <a:br>
              <a:rPr lang="de-DE" sz="1800" b="0" dirty="0">
                <a:solidFill>
                  <a:schemeClr val="accent4"/>
                </a:solidFill>
              </a:rPr>
            </a:br>
            <a:endParaRPr lang="de-DE" sz="1800" b="0" dirty="0">
              <a:solidFill>
                <a:schemeClr val="accent4"/>
              </a:solidFill>
            </a:endParaRPr>
          </a:p>
        </p:txBody>
      </p:sp>
      <p:sp>
        <p:nvSpPr>
          <p:cNvPr id="3" name="Foliennummernplatzhalter 2">
            <a:extLst>
              <a:ext uri="{FF2B5EF4-FFF2-40B4-BE49-F238E27FC236}">
                <a16:creationId xmlns:a16="http://schemas.microsoft.com/office/drawing/2014/main" id="{723949FE-9F61-44B2-89EA-AD3DF6867DDD}"/>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831029-DBAE-41BF-BAA3-1BCD65F362BF}" type="slidenum">
              <a:rPr kumimoji="0" lang="de-DE" sz="788" b="0" i="0" u="none" strike="noStrike" kern="1200" cap="none" spc="0" normalizeH="0" baseline="0" noProof="0">
                <a:ln>
                  <a:noFill/>
                </a:ln>
                <a:solidFill>
                  <a:srgbClr val="00B0F0"/>
                </a:solidFill>
                <a:effectLst/>
                <a:uLnTx/>
                <a:uFillTx/>
                <a:latin typeface="Avenir LT Std 45 Book"/>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de-DE" sz="788" b="0" i="0" u="none" strike="noStrike" kern="1200" cap="none" spc="0" normalizeH="0" baseline="0" noProof="0" dirty="0">
              <a:ln>
                <a:noFill/>
              </a:ln>
              <a:solidFill>
                <a:srgbClr val="00B0F0"/>
              </a:solidFill>
              <a:effectLst/>
              <a:uLnTx/>
              <a:uFillTx/>
              <a:latin typeface="Avenir LT Std 45 Book"/>
              <a:ea typeface="+mn-ea"/>
              <a:cs typeface="+mn-cs"/>
            </a:endParaRPr>
          </a:p>
        </p:txBody>
      </p:sp>
      <p:sp>
        <p:nvSpPr>
          <p:cNvPr id="15" name="Titel 1">
            <a:extLst>
              <a:ext uri="{FF2B5EF4-FFF2-40B4-BE49-F238E27FC236}">
                <a16:creationId xmlns:a16="http://schemas.microsoft.com/office/drawing/2014/main" id="{B296BD46-2792-4998-90CD-0D6C23AE685F}"/>
              </a:ext>
            </a:extLst>
          </p:cNvPr>
          <p:cNvSpPr txBox="1">
            <a:spLocks/>
          </p:cNvSpPr>
          <p:nvPr/>
        </p:nvSpPr>
        <p:spPr>
          <a:xfrm>
            <a:off x="515817" y="1057019"/>
            <a:ext cx="8506264" cy="487317"/>
          </a:xfrm>
          <a:prstGeom prst="rect">
            <a:avLst/>
          </a:prstGeom>
        </p:spPr>
        <p:txBody>
          <a:bodyPr/>
          <a:lstStyle>
            <a:lvl1pPr algn="l" defTabSz="914400" rtl="0" eaLnBrk="1" latinLnBrk="0" hangingPunct="1">
              <a:lnSpc>
                <a:spcPct val="90000"/>
              </a:lnSpc>
              <a:spcBef>
                <a:spcPct val="0"/>
              </a:spcBef>
              <a:buNone/>
              <a:defRPr sz="4400" kern="1200">
                <a:solidFill>
                  <a:srgbClr val="00A5E3"/>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de-DE" sz="2100" b="0" i="0" u="none" strike="noStrike" kern="1200" cap="none" spc="0" normalizeH="0" baseline="0" noProof="0" dirty="0">
              <a:ln>
                <a:noFill/>
              </a:ln>
              <a:solidFill>
                <a:srgbClr val="005589">
                  <a:lumMod val="75000"/>
                </a:srgbClr>
              </a:solidFill>
              <a:effectLst/>
              <a:uLnTx/>
              <a:uFillTx/>
              <a:latin typeface="Avenir LT Std 45 Book"/>
              <a:ea typeface="+mj-ea"/>
              <a:cs typeface="+mj-cs"/>
            </a:endParaRPr>
          </a:p>
        </p:txBody>
      </p:sp>
      <p:sp>
        <p:nvSpPr>
          <p:cNvPr id="157" name="Inhaltsplatzhalter 5">
            <a:extLst>
              <a:ext uri="{FF2B5EF4-FFF2-40B4-BE49-F238E27FC236}">
                <a16:creationId xmlns:a16="http://schemas.microsoft.com/office/drawing/2014/main" id="{BB21A838-5D84-4A30-96CE-A3653BC78C3D}"/>
              </a:ext>
            </a:extLst>
          </p:cNvPr>
          <p:cNvSpPr txBox="1">
            <a:spLocks/>
          </p:cNvSpPr>
          <p:nvPr/>
        </p:nvSpPr>
        <p:spPr bwMode="auto">
          <a:xfrm>
            <a:off x="353584" y="7103326"/>
            <a:ext cx="8109919" cy="266434"/>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spcBef>
                <a:spcPts val="0"/>
              </a:spcBef>
              <a:spcAft>
                <a:spcPts val="1200"/>
              </a:spcAft>
              <a:buClr>
                <a:schemeClr val="accent3"/>
              </a:buClr>
              <a:buFont typeface="Wingdings" pitchFamily="2" charset="2"/>
              <a:buNone/>
              <a:tabLst/>
              <a:defRPr lang="it-IT" sz="800" b="0">
                <a:solidFill>
                  <a:schemeClr val="tx1"/>
                </a:solidFill>
                <a:latin typeface="Arial" panose="020B0604020202020204" pitchFamily="34" charset="0"/>
                <a:ea typeface="ＭＳ Ｐゴシック"/>
                <a:cs typeface="Arial" panose="020B0604020202020204" pitchFamily="34" charset="0"/>
              </a:defRPr>
            </a:lvl1pPr>
            <a:lvl2pPr marL="216000" indent="-216000" algn="l" rtl="0" eaLnBrk="0" fontAlgn="base" hangingPunct="0">
              <a:spcBef>
                <a:spcPts val="0"/>
              </a:spcBef>
              <a:spcAft>
                <a:spcPts val="1200"/>
              </a:spcAft>
              <a:buClr>
                <a:schemeClr val="accent4"/>
              </a:buClr>
              <a:buSzPct val="80000"/>
              <a:buFont typeface="Wingdings" panose="05000000000000000000" pitchFamily="2" charset="2"/>
              <a:buNone/>
              <a:tabLst/>
              <a:defRPr lang="it-IT" sz="1400">
                <a:solidFill>
                  <a:srgbClr val="2F0853"/>
                </a:solidFill>
                <a:latin typeface="Arial"/>
                <a:ea typeface="ＭＳ Ｐゴシック"/>
                <a:cs typeface="Arial"/>
              </a:defRPr>
            </a:lvl2pPr>
            <a:lvl3pPr marL="360000" indent="-144000" algn="l" rtl="0" eaLnBrk="0" fontAlgn="base" hangingPunct="0">
              <a:spcBef>
                <a:spcPts val="0"/>
              </a:spcBef>
              <a:spcAft>
                <a:spcPts val="1000"/>
              </a:spcAft>
              <a:buClr>
                <a:schemeClr val="accent4"/>
              </a:buClr>
              <a:buSzPct val="100000"/>
              <a:buFont typeface="Verdana" panose="020B0604030504040204" pitchFamily="34" charset="0"/>
              <a:buNone/>
              <a:tabLst/>
              <a:defRPr lang="it-IT" sz="1400">
                <a:solidFill>
                  <a:srgbClr val="2F0853"/>
                </a:solidFill>
                <a:latin typeface="Arial"/>
                <a:ea typeface="ＭＳ Ｐゴシック"/>
                <a:cs typeface="Arial"/>
              </a:defRPr>
            </a:lvl3pPr>
            <a:lvl4pPr marL="504000" indent="-144000" algn="l" rtl="0" eaLnBrk="0" fontAlgn="base" hangingPunct="0">
              <a:spcBef>
                <a:spcPts val="0"/>
              </a:spcBef>
              <a:spcAft>
                <a:spcPts val="800"/>
              </a:spcAft>
              <a:buClr>
                <a:schemeClr val="accent4"/>
              </a:buClr>
              <a:buSzPct val="80000"/>
              <a:buFont typeface="Wingdings" panose="05000000000000000000" pitchFamily="2" charset="2"/>
              <a:buNone/>
              <a:tabLst/>
              <a:defRPr lang="it-IT" sz="1200">
                <a:solidFill>
                  <a:srgbClr val="2F0853"/>
                </a:solidFill>
                <a:latin typeface="Arial"/>
                <a:ea typeface="ＭＳ Ｐゴシック"/>
                <a:cs typeface="Arial"/>
              </a:defRPr>
            </a:lvl4pPr>
            <a:lvl5pPr marL="648000" indent="-144000" algn="l" rtl="0" eaLnBrk="0" fontAlgn="base" hangingPunct="0">
              <a:spcBef>
                <a:spcPts val="0"/>
              </a:spcBef>
              <a:spcAft>
                <a:spcPts val="800"/>
              </a:spcAft>
              <a:buClr>
                <a:schemeClr val="accent4"/>
              </a:buClr>
              <a:buFont typeface="Verdana" panose="020B0604030504040204" pitchFamily="34" charset="0"/>
              <a:buNone/>
              <a:tabLst/>
              <a:defRPr lang="it-IT" sz="1100">
                <a:solidFill>
                  <a:srgbClr val="2F0853"/>
                </a:solidFill>
                <a:latin typeface="Arial"/>
                <a:ea typeface="ＭＳ Ｐゴシック"/>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ts val="0"/>
              </a:spcBef>
              <a:spcAft>
                <a:spcPts val="900"/>
              </a:spcAft>
              <a:buClr>
                <a:srgbClr val="68D2DF"/>
              </a:buClr>
              <a:buSzTx/>
              <a:buFont typeface="Wingdings" pitchFamily="2" charset="2"/>
              <a:buNone/>
              <a:tabLst/>
              <a:defRPr/>
            </a:pPr>
            <a:endParaRPr kumimoji="0" lang="de-DE" sz="6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grpSp>
        <p:nvGrpSpPr>
          <p:cNvPr id="2" name="Gruppieren 1">
            <a:extLst>
              <a:ext uri="{FF2B5EF4-FFF2-40B4-BE49-F238E27FC236}">
                <a16:creationId xmlns:a16="http://schemas.microsoft.com/office/drawing/2014/main" id="{08798088-4155-4FAC-B851-02720199CD30}"/>
              </a:ext>
            </a:extLst>
          </p:cNvPr>
          <p:cNvGrpSpPr/>
          <p:nvPr/>
        </p:nvGrpSpPr>
        <p:grpSpPr>
          <a:xfrm>
            <a:off x="628650" y="1121349"/>
            <a:ext cx="7886700" cy="3056384"/>
            <a:chOff x="2855761" y="1571335"/>
            <a:chExt cx="8428909" cy="4075179"/>
          </a:xfrm>
        </p:grpSpPr>
        <p:sp>
          <p:nvSpPr>
            <p:cNvPr id="55" name="Isosceles Triangle 9">
              <a:extLst>
                <a:ext uri="{FF2B5EF4-FFF2-40B4-BE49-F238E27FC236}">
                  <a16:creationId xmlns:a16="http://schemas.microsoft.com/office/drawing/2014/main" id="{5961C641-B788-4EC7-A090-91F8D630579D}"/>
                </a:ext>
              </a:extLst>
            </p:cNvPr>
            <p:cNvSpPr/>
            <p:nvPr/>
          </p:nvSpPr>
          <p:spPr>
            <a:xfrm>
              <a:off x="2855761" y="1571335"/>
              <a:ext cx="8428909" cy="1519019"/>
            </a:xfrm>
            <a:prstGeom prst="triangle">
              <a:avLst>
                <a:gd name="adj" fmla="val 50237"/>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prstClr val="white"/>
                  </a:solidFill>
                  <a:effectLst/>
                  <a:uLnTx/>
                  <a:uFillTx/>
                  <a:latin typeface="Avenir LT Std 45 Book"/>
                  <a:ea typeface="+mn-ea"/>
                  <a:cs typeface="Arial" panose="020B0604020202020204" pitchFamily="34" charset="0"/>
                </a:rPr>
                <a:t>Grundlegende Therapien der HFrEF</a:t>
              </a: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prstClr val="white"/>
                  </a:solidFill>
                  <a:effectLst/>
                  <a:uLnTx/>
                  <a:uFillTx/>
                  <a:latin typeface="Avenir LT Std 45 Book"/>
                  <a:ea typeface="+mn-ea"/>
                  <a:cs typeface="Arial" panose="020B0604020202020204" pitchFamily="34" charset="0"/>
                </a:rPr>
                <a:t>zur Reduktion der Mortalität bei allen Patienten</a:t>
              </a:r>
            </a:p>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de-DE" sz="13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4" name="TextBox 7">
              <a:extLst>
                <a:ext uri="{FF2B5EF4-FFF2-40B4-BE49-F238E27FC236}">
                  <a16:creationId xmlns:a16="http://schemas.microsoft.com/office/drawing/2014/main" id="{2EEB9915-C18F-46A3-A4E5-8556188546FE}"/>
                </a:ext>
              </a:extLst>
            </p:cNvPr>
            <p:cNvSpPr txBox="1"/>
            <p:nvPr/>
          </p:nvSpPr>
          <p:spPr>
            <a:xfrm>
              <a:off x="7155033" y="3244396"/>
              <a:ext cx="1980000" cy="2402117"/>
            </a:xfrm>
            <a:prstGeom prst="rect">
              <a:avLst/>
            </a:prstGeom>
            <a:ln>
              <a:noFill/>
            </a:ln>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Mineralokortikoid-Rezeptor-Antagonisten</a:t>
              </a:r>
              <a:br>
                <a:rPr kumimoji="0" lang="de-D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de-D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de-DE"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MRA</a:t>
              </a:r>
              <a:r>
                <a:rPr kumimoji="0" lang="de-D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06" name="TextBox 8">
              <a:extLst>
                <a:ext uri="{FF2B5EF4-FFF2-40B4-BE49-F238E27FC236}">
                  <a16:creationId xmlns:a16="http://schemas.microsoft.com/office/drawing/2014/main" id="{9D0748FB-B2EE-4A23-AA13-DA912010D9B1}"/>
                </a:ext>
              </a:extLst>
            </p:cNvPr>
            <p:cNvSpPr txBox="1"/>
            <p:nvPr/>
          </p:nvSpPr>
          <p:spPr>
            <a:xfrm>
              <a:off x="2855761" y="3244397"/>
              <a:ext cx="1980000" cy="2402117"/>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nchor="ctr">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ACEi oder ARNI</a:t>
              </a:r>
            </a:p>
          </p:txBody>
        </p:sp>
        <p:sp>
          <p:nvSpPr>
            <p:cNvPr id="107" name="TextBox 13">
              <a:extLst>
                <a:ext uri="{FF2B5EF4-FFF2-40B4-BE49-F238E27FC236}">
                  <a16:creationId xmlns:a16="http://schemas.microsoft.com/office/drawing/2014/main" id="{3EB17AD4-566B-4399-B82D-422345C7C77E}"/>
                </a:ext>
              </a:extLst>
            </p:cNvPr>
            <p:cNvSpPr txBox="1"/>
            <p:nvPr/>
          </p:nvSpPr>
          <p:spPr>
            <a:xfrm>
              <a:off x="5005397" y="3244396"/>
              <a:ext cx="1980000" cy="2402117"/>
            </a:xfrm>
            <a:prstGeom prst="rect">
              <a:avLst/>
            </a:prstGeom>
            <a:ln>
              <a:noFill/>
            </a:ln>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β-Blocker</a:t>
              </a:r>
            </a:p>
          </p:txBody>
        </p:sp>
        <p:sp>
          <p:nvSpPr>
            <p:cNvPr id="108" name="TextBox 13">
              <a:extLst>
                <a:ext uri="{FF2B5EF4-FFF2-40B4-BE49-F238E27FC236}">
                  <a16:creationId xmlns:a16="http://schemas.microsoft.com/office/drawing/2014/main" id="{6441468A-27F6-4E94-910A-3F59E7408647}"/>
                </a:ext>
              </a:extLst>
            </p:cNvPr>
            <p:cNvSpPr txBox="1"/>
            <p:nvPr/>
          </p:nvSpPr>
          <p:spPr>
            <a:xfrm>
              <a:off x="9304670" y="3244396"/>
              <a:ext cx="1980000" cy="240211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SGLT-2i</a:t>
              </a:r>
            </a:p>
          </p:txBody>
        </p:sp>
      </p:grpSp>
      <p:sp>
        <p:nvSpPr>
          <p:cNvPr id="110" name="Inhaltsplatzhalter 4">
            <a:extLst>
              <a:ext uri="{FF2B5EF4-FFF2-40B4-BE49-F238E27FC236}">
                <a16:creationId xmlns:a16="http://schemas.microsoft.com/office/drawing/2014/main" id="{5BC2B0B0-5F56-46B0-B85C-618144F0D61A}"/>
              </a:ext>
            </a:extLst>
          </p:cNvPr>
          <p:cNvSpPr txBox="1">
            <a:spLocks/>
          </p:cNvSpPr>
          <p:nvPr/>
        </p:nvSpPr>
        <p:spPr bwMode="auto">
          <a:xfrm>
            <a:off x="1874240" y="4760016"/>
            <a:ext cx="6770450" cy="324482"/>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spcBef>
                <a:spcPts val="0"/>
              </a:spcBef>
              <a:spcAft>
                <a:spcPts val="0"/>
              </a:spcAft>
              <a:buClr>
                <a:schemeClr val="accent3"/>
              </a:buClr>
              <a:buFont typeface="Wingdings" pitchFamily="2" charset="2"/>
              <a:buNone/>
              <a:tabLst/>
              <a:defRPr lang="it-IT" sz="800" b="0">
                <a:solidFill>
                  <a:schemeClr val="bg1">
                    <a:lumMod val="50000"/>
                  </a:schemeClr>
                </a:solidFill>
                <a:latin typeface="Arial" panose="020B0604020202020204" pitchFamily="34" charset="0"/>
                <a:ea typeface="ＭＳ Ｐゴシック"/>
                <a:cs typeface="Arial" panose="020B0604020202020204" pitchFamily="34" charset="0"/>
              </a:defRPr>
            </a:lvl1pPr>
            <a:lvl2pPr marL="216000" indent="-216000" algn="l" rtl="0" eaLnBrk="0" fontAlgn="base" hangingPunct="0">
              <a:spcBef>
                <a:spcPts val="0"/>
              </a:spcBef>
              <a:spcAft>
                <a:spcPts val="1200"/>
              </a:spcAft>
              <a:buClr>
                <a:schemeClr val="accent4"/>
              </a:buClr>
              <a:buSzPct val="80000"/>
              <a:buFont typeface="Wingdings" panose="05000000000000000000" pitchFamily="2" charset="2"/>
              <a:buNone/>
              <a:tabLst/>
              <a:defRPr lang="it-IT" sz="1400">
                <a:solidFill>
                  <a:srgbClr val="2F0853"/>
                </a:solidFill>
                <a:latin typeface="Arial"/>
                <a:ea typeface="ＭＳ Ｐゴシック"/>
                <a:cs typeface="Arial"/>
              </a:defRPr>
            </a:lvl2pPr>
            <a:lvl3pPr marL="360000" indent="-144000" algn="l" rtl="0" eaLnBrk="0" fontAlgn="base" hangingPunct="0">
              <a:spcBef>
                <a:spcPts val="0"/>
              </a:spcBef>
              <a:spcAft>
                <a:spcPts val="1000"/>
              </a:spcAft>
              <a:buClr>
                <a:schemeClr val="accent4"/>
              </a:buClr>
              <a:buSzPct val="100000"/>
              <a:buFont typeface="Verdana" panose="020B0604030504040204" pitchFamily="34" charset="0"/>
              <a:buNone/>
              <a:tabLst/>
              <a:defRPr lang="it-IT" sz="1400">
                <a:solidFill>
                  <a:srgbClr val="2F0853"/>
                </a:solidFill>
                <a:latin typeface="Arial"/>
                <a:ea typeface="ＭＳ Ｐゴシック"/>
                <a:cs typeface="Arial"/>
              </a:defRPr>
            </a:lvl3pPr>
            <a:lvl4pPr marL="504000" indent="-144000" algn="l" rtl="0" eaLnBrk="0" fontAlgn="base" hangingPunct="0">
              <a:spcBef>
                <a:spcPts val="0"/>
              </a:spcBef>
              <a:spcAft>
                <a:spcPts val="800"/>
              </a:spcAft>
              <a:buClr>
                <a:schemeClr val="accent4"/>
              </a:buClr>
              <a:buSzPct val="80000"/>
              <a:buFont typeface="Wingdings" panose="05000000000000000000" pitchFamily="2" charset="2"/>
              <a:buNone/>
              <a:tabLst/>
              <a:defRPr lang="it-IT" sz="1200">
                <a:solidFill>
                  <a:srgbClr val="2F0853"/>
                </a:solidFill>
                <a:latin typeface="Arial"/>
                <a:ea typeface="ＭＳ Ｐゴシック"/>
                <a:cs typeface="Arial"/>
              </a:defRPr>
            </a:lvl4pPr>
            <a:lvl5pPr marL="648000" indent="-144000" algn="l" rtl="0" eaLnBrk="0" fontAlgn="base" hangingPunct="0">
              <a:spcBef>
                <a:spcPts val="0"/>
              </a:spcBef>
              <a:spcAft>
                <a:spcPts val="800"/>
              </a:spcAft>
              <a:buClr>
                <a:schemeClr val="accent4"/>
              </a:buClr>
              <a:buFont typeface="Verdana" panose="020B0604030504040204" pitchFamily="34" charset="0"/>
              <a:buNone/>
              <a:tabLst/>
              <a:defRPr lang="it-IT" sz="1100">
                <a:solidFill>
                  <a:srgbClr val="2F0853"/>
                </a:solidFill>
                <a:latin typeface="Arial"/>
                <a:ea typeface="ＭＳ Ｐゴシック"/>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ts val="0"/>
              </a:spcBef>
              <a:spcAft>
                <a:spcPts val="0"/>
              </a:spcAft>
              <a:buClr>
                <a:srgbClr val="68D2DF"/>
              </a:buClr>
              <a:buSzTx/>
              <a:buFont typeface="Wingdings" pitchFamily="2" charset="2"/>
              <a:buNone/>
              <a:tabLst/>
              <a:defRPr/>
            </a:pPr>
            <a:endParaRPr kumimoji="0" lang="de-DE" sz="600" b="0" i="0" u="none" strike="noStrike" kern="0" cap="none" spc="0" normalizeH="0" baseline="0" noProof="0" dirty="0">
              <a:ln>
                <a:noFill/>
              </a:ln>
              <a:solidFill>
                <a:srgbClr val="FFFFFF">
                  <a:lumMod val="50000"/>
                </a:srgbClr>
              </a:solidFill>
              <a:effectLst/>
              <a:uLnTx/>
              <a:uFillTx/>
              <a:latin typeface="Arial" panose="020B0604020202020204" pitchFamily="34" charset="0"/>
              <a:ea typeface="ＭＳ Ｐゴシック"/>
              <a:cs typeface="Arial" panose="020B0604020202020204" pitchFamily="34" charset="0"/>
            </a:endParaRPr>
          </a:p>
        </p:txBody>
      </p:sp>
      <p:pic>
        <p:nvPicPr>
          <p:cNvPr id="8" name="Grafik 7">
            <a:extLst>
              <a:ext uri="{FF2B5EF4-FFF2-40B4-BE49-F238E27FC236}">
                <a16:creationId xmlns:a16="http://schemas.microsoft.com/office/drawing/2014/main" id="{7D4B7538-E521-47F2-871B-BA5911696B1E}"/>
              </a:ext>
            </a:extLst>
          </p:cNvPr>
          <p:cNvPicPr>
            <a:picLocks noChangeAspect="1"/>
          </p:cNvPicPr>
          <p:nvPr/>
        </p:nvPicPr>
        <p:blipFill>
          <a:blip r:embed="rId2"/>
          <a:stretch>
            <a:fillRect/>
          </a:stretch>
        </p:blipFill>
        <p:spPr>
          <a:xfrm>
            <a:off x="4790290" y="4395558"/>
            <a:ext cx="2334126" cy="1705020"/>
          </a:xfrm>
          <a:prstGeom prst="rect">
            <a:avLst/>
          </a:prstGeom>
        </p:spPr>
      </p:pic>
      <p:sp>
        <p:nvSpPr>
          <p:cNvPr id="9" name="Textfeld 8">
            <a:extLst>
              <a:ext uri="{FF2B5EF4-FFF2-40B4-BE49-F238E27FC236}">
                <a16:creationId xmlns:a16="http://schemas.microsoft.com/office/drawing/2014/main" id="{BB80AD74-99FC-4081-A524-3B9ADE08DE8E}"/>
              </a:ext>
            </a:extLst>
          </p:cNvPr>
          <p:cNvSpPr txBox="1"/>
          <p:nvPr/>
        </p:nvSpPr>
        <p:spPr>
          <a:xfrm>
            <a:off x="882595" y="4731978"/>
            <a:ext cx="3665552" cy="584775"/>
          </a:xfrm>
          <a:prstGeom prst="rect">
            <a:avLst/>
          </a:prstGeom>
          <a:noFill/>
        </p:spPr>
        <p:txBody>
          <a:bodyPr wrap="square" rtlCol="0">
            <a:spAutoFit/>
          </a:bodyPr>
          <a:lstStyle/>
          <a:p>
            <a:pPr algn="ctr"/>
            <a:r>
              <a:rPr lang="de-DE" sz="3200" b="1" dirty="0">
                <a:solidFill>
                  <a:srgbClr val="FF0000"/>
                </a:solidFill>
              </a:rPr>
              <a:t>„Fantastic </a:t>
            </a:r>
            <a:r>
              <a:rPr lang="de-DE" sz="3200" b="1" dirty="0" err="1">
                <a:solidFill>
                  <a:srgbClr val="FF0000"/>
                </a:solidFill>
              </a:rPr>
              <a:t>Four</a:t>
            </a:r>
            <a:r>
              <a:rPr lang="de-DE" sz="3200" b="1" dirty="0">
                <a:solidFill>
                  <a:srgbClr val="FF0000"/>
                </a:solidFill>
              </a:rPr>
              <a:t>“</a:t>
            </a:r>
          </a:p>
        </p:txBody>
      </p:sp>
      <p:sp>
        <p:nvSpPr>
          <p:cNvPr id="11" name="Rechteck 10">
            <a:extLst>
              <a:ext uri="{FF2B5EF4-FFF2-40B4-BE49-F238E27FC236}">
                <a16:creationId xmlns:a16="http://schemas.microsoft.com/office/drawing/2014/main" id="{416DAD02-3AD7-499E-91F6-F17CC53A1E4C}"/>
              </a:ext>
            </a:extLst>
          </p:cNvPr>
          <p:cNvSpPr/>
          <p:nvPr/>
        </p:nvSpPr>
        <p:spPr>
          <a:xfrm>
            <a:off x="1025718" y="4293265"/>
            <a:ext cx="6957392" cy="186585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2676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9"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Grp="1" noChangeArrowheads="1"/>
          </p:cNvSpPr>
          <p:nvPr>
            <p:ph type="title" idx="4294967295"/>
          </p:nvPr>
        </p:nvSpPr>
        <p:spPr>
          <a:xfrm>
            <a:off x="401216" y="2023319"/>
            <a:ext cx="8341568" cy="2968561"/>
          </a:xfrm>
          <a:prstGeom prst="rect">
            <a:avLst/>
          </a:prstGeom>
        </p:spPr>
        <p:txBody>
          <a:bodyPr lIns="85935" tIns="42967" rIns="85935" bIns="42967"/>
          <a:lstStyle/>
          <a:p>
            <a:pPr eaLnBrk="1" hangingPunct="1">
              <a:defRPr/>
            </a:pPr>
            <a:r>
              <a:rPr lang="de-DE" sz="3600" b="1" u="sng" dirty="0">
                <a:solidFill>
                  <a:srgbClr val="4EA92E"/>
                </a:solidFill>
                <a:effectLst>
                  <a:outerShdw blurRad="38100" dist="38100" dir="2700000" algn="tl">
                    <a:srgbClr val="000000">
                      <a:alpha val="43137"/>
                    </a:srgbClr>
                  </a:outerShdw>
                </a:effectLst>
                <a:latin typeface="Arial" pitchFamily="34" charset="0"/>
                <a:cs typeface="Arial" pitchFamily="34" charset="0"/>
              </a:rPr>
              <a:t>ARNI </a:t>
            </a:r>
            <a:br>
              <a:rPr lang="de-DE" sz="3600" b="1" dirty="0">
                <a:solidFill>
                  <a:srgbClr val="4EA92E"/>
                </a:solidFill>
                <a:effectLst>
                  <a:outerShdw blurRad="38100" dist="38100" dir="2700000" algn="tl">
                    <a:srgbClr val="000000">
                      <a:alpha val="43137"/>
                    </a:srgbClr>
                  </a:outerShdw>
                </a:effectLst>
                <a:latin typeface="Arial" pitchFamily="34" charset="0"/>
                <a:cs typeface="Arial" pitchFamily="34" charset="0"/>
              </a:rPr>
            </a:br>
            <a:r>
              <a:rPr lang="de-DE" sz="3600" b="1" dirty="0">
                <a:solidFill>
                  <a:srgbClr val="4EA92E"/>
                </a:solidFill>
                <a:effectLst>
                  <a:outerShdw blurRad="38100" dist="38100" dir="2700000" algn="tl">
                    <a:srgbClr val="000000">
                      <a:alpha val="43137"/>
                    </a:srgbClr>
                  </a:outerShdw>
                </a:effectLst>
                <a:latin typeface="Arial" pitchFamily="34" charset="0"/>
                <a:cs typeface="Arial" pitchFamily="34" charset="0"/>
              </a:rPr>
              <a:t>Angiotensin </a:t>
            </a:r>
            <a:r>
              <a:rPr lang="de-DE" sz="3600" b="1" dirty="0" err="1">
                <a:solidFill>
                  <a:srgbClr val="4EA92E"/>
                </a:solidFill>
                <a:effectLst>
                  <a:outerShdw blurRad="38100" dist="38100" dir="2700000" algn="tl">
                    <a:srgbClr val="000000">
                      <a:alpha val="43137"/>
                    </a:srgbClr>
                  </a:outerShdw>
                </a:effectLst>
                <a:latin typeface="Arial" pitchFamily="34" charset="0"/>
                <a:cs typeface="Arial" pitchFamily="34" charset="0"/>
              </a:rPr>
              <a:t>Receptor</a:t>
            </a:r>
            <a:r>
              <a:rPr lang="de-DE" sz="3600" b="1" dirty="0">
                <a:solidFill>
                  <a:srgbClr val="4EA92E"/>
                </a:solidFill>
                <a:effectLst>
                  <a:outerShdw blurRad="38100" dist="38100" dir="2700000" algn="tl">
                    <a:srgbClr val="000000">
                      <a:alpha val="43137"/>
                    </a:srgbClr>
                  </a:outerShdw>
                </a:effectLst>
                <a:latin typeface="Arial" pitchFamily="34" charset="0"/>
                <a:cs typeface="Arial" pitchFamily="34" charset="0"/>
              </a:rPr>
              <a:t> </a:t>
            </a:r>
            <a:r>
              <a:rPr lang="de-DE" sz="3600" b="1" dirty="0" err="1">
                <a:solidFill>
                  <a:srgbClr val="4EA92E"/>
                </a:solidFill>
                <a:effectLst>
                  <a:outerShdw blurRad="38100" dist="38100" dir="2700000" algn="tl">
                    <a:srgbClr val="000000">
                      <a:alpha val="43137"/>
                    </a:srgbClr>
                  </a:outerShdw>
                </a:effectLst>
                <a:latin typeface="Arial" pitchFamily="34" charset="0"/>
                <a:cs typeface="Arial" pitchFamily="34" charset="0"/>
              </a:rPr>
              <a:t>Neprilysin</a:t>
            </a:r>
            <a:r>
              <a:rPr lang="de-DE" sz="3600" b="1" dirty="0">
                <a:solidFill>
                  <a:srgbClr val="4EA92E"/>
                </a:solidFill>
                <a:effectLst>
                  <a:outerShdw blurRad="38100" dist="38100" dir="2700000" algn="tl">
                    <a:srgbClr val="000000">
                      <a:alpha val="43137"/>
                    </a:srgbClr>
                  </a:outerShdw>
                </a:effectLst>
                <a:latin typeface="Arial" pitchFamily="34" charset="0"/>
                <a:cs typeface="Arial" pitchFamily="34" charset="0"/>
              </a:rPr>
              <a:t> Inhibitoren: </a:t>
            </a:r>
            <a:br>
              <a:rPr lang="de-DE" sz="3600" b="1" dirty="0">
                <a:solidFill>
                  <a:srgbClr val="4EA92E"/>
                </a:solidFill>
                <a:effectLst>
                  <a:outerShdw blurRad="38100" dist="38100" dir="2700000" algn="tl">
                    <a:srgbClr val="000000">
                      <a:alpha val="43137"/>
                    </a:srgbClr>
                  </a:outerShdw>
                </a:effectLst>
                <a:latin typeface="Arial" pitchFamily="34" charset="0"/>
                <a:cs typeface="Arial" pitchFamily="34" charset="0"/>
              </a:rPr>
            </a:br>
            <a:br>
              <a:rPr lang="de-DE" sz="3600" b="1" dirty="0">
                <a:solidFill>
                  <a:srgbClr val="4EA92E"/>
                </a:solidFill>
                <a:effectLst>
                  <a:outerShdw blurRad="38100" dist="38100" dir="2700000" algn="tl">
                    <a:srgbClr val="000000">
                      <a:alpha val="43137"/>
                    </a:srgbClr>
                  </a:outerShdw>
                </a:effectLst>
                <a:latin typeface="Arial" pitchFamily="34" charset="0"/>
                <a:cs typeface="Arial" pitchFamily="34" charset="0"/>
              </a:rPr>
            </a:br>
            <a:r>
              <a:rPr lang="de-DE" sz="3600" b="1" dirty="0" err="1">
                <a:solidFill>
                  <a:srgbClr val="4EA92E"/>
                </a:solidFill>
                <a:effectLst>
                  <a:outerShdw blurRad="38100" dist="38100" dir="2700000" algn="tl">
                    <a:srgbClr val="000000">
                      <a:alpha val="43137"/>
                    </a:srgbClr>
                  </a:outerShdw>
                </a:effectLst>
                <a:latin typeface="Arial" pitchFamily="34" charset="0"/>
                <a:cs typeface="Arial" pitchFamily="34" charset="0"/>
              </a:rPr>
              <a:t>Sacubitril</a:t>
            </a:r>
            <a:r>
              <a:rPr lang="de-DE" sz="3600" b="1" dirty="0">
                <a:solidFill>
                  <a:srgbClr val="4EA92E"/>
                </a:solidFill>
                <a:effectLst>
                  <a:outerShdw blurRad="38100" dist="38100" dir="2700000" algn="tl">
                    <a:srgbClr val="000000">
                      <a:alpha val="43137"/>
                    </a:srgbClr>
                  </a:outerShdw>
                </a:effectLst>
                <a:latin typeface="Arial" pitchFamily="34" charset="0"/>
                <a:cs typeface="Arial" pitchFamily="34" charset="0"/>
              </a:rPr>
              <a:t>/Valsartan </a:t>
            </a:r>
            <a:br>
              <a:rPr lang="de-DE" sz="3600" b="1" dirty="0">
                <a:solidFill>
                  <a:srgbClr val="4EA92E"/>
                </a:solidFill>
                <a:effectLst>
                  <a:outerShdw blurRad="38100" dist="38100" dir="2700000" algn="tl">
                    <a:srgbClr val="000000">
                      <a:alpha val="43137"/>
                    </a:srgbClr>
                  </a:outerShdw>
                </a:effectLst>
                <a:latin typeface="Arial" pitchFamily="34" charset="0"/>
                <a:cs typeface="Arial" pitchFamily="34" charset="0"/>
              </a:rPr>
            </a:br>
            <a:endParaRPr lang="de-DE" sz="3600" b="1" dirty="0">
              <a:solidFill>
                <a:srgbClr val="4EA92E"/>
              </a:solidFill>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24577003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3374848" y="1457614"/>
            <a:ext cx="1467068" cy="577081"/>
          </a:xfrm>
          <a:prstGeom prst="rect">
            <a:avLst/>
          </a:prstGeom>
        </p:spPr>
        <p:txBody>
          <a:bodyPr wrap="none" anchor="b">
            <a:spAutoFit/>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US" sz="1400" b="1" i="0" u="none" strike="noStrike" kern="1200" cap="none" spc="0" normalizeH="0" baseline="0" noProof="0" dirty="0">
                <a:ln>
                  <a:noFill/>
                </a:ln>
                <a:effectLst/>
                <a:uLnTx/>
                <a:uFillTx/>
                <a:latin typeface="Arial"/>
                <a:ea typeface="MS PGothic"/>
                <a:cs typeface="Arial" charset="0"/>
              </a:rPr>
              <a:t>Randomization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effectLst/>
                <a:uLnTx/>
                <a:uFillTx/>
                <a:latin typeface="Arial"/>
                <a:ea typeface="MS PGothic"/>
                <a:cs typeface="Arial" charset="0"/>
              </a:rPr>
              <a:t>n=8442</a:t>
            </a:r>
            <a:endParaRPr kumimoji="0" lang="en-GB" sz="1400" b="0" i="0" u="none" strike="noStrike" kern="1200" cap="none" spc="0" normalizeH="0" baseline="0" noProof="0" dirty="0">
              <a:ln>
                <a:noFill/>
              </a:ln>
              <a:effectLst/>
              <a:uLnTx/>
              <a:uFillTx/>
              <a:latin typeface="Arial"/>
              <a:ea typeface="+mn-ea"/>
              <a:cs typeface="Arial" charset="0"/>
            </a:endParaRPr>
          </a:p>
        </p:txBody>
      </p:sp>
      <p:sp>
        <p:nvSpPr>
          <p:cNvPr id="546817" name="Rectangle 27"/>
          <p:cNvSpPr>
            <a:spLocks noGrp="1" noChangeArrowheads="1"/>
          </p:cNvSpPr>
          <p:nvPr>
            <p:ph type="title" idx="4294967295"/>
          </p:nvPr>
        </p:nvSpPr>
        <p:spPr>
          <a:xfrm>
            <a:off x="1801629" y="275566"/>
            <a:ext cx="6162795" cy="607734"/>
          </a:xfrm>
          <a:prstGeom prst="rect">
            <a:avLst/>
          </a:prstGeom>
        </p:spPr>
        <p:txBody>
          <a:bodyPr anchor="t"/>
          <a:lstStyle/>
          <a:p>
            <a:r>
              <a:rPr lang="en-GB" sz="32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PARADIGM-HF: </a:t>
            </a:r>
            <a:r>
              <a:rPr lang="en-GB" sz="3200" b="1" dirty="0" err="1">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Studiendesign</a:t>
            </a:r>
            <a:endParaRPr lang="en-GB" sz="32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Rectangle 30"/>
          <p:cNvSpPr/>
          <p:nvPr/>
        </p:nvSpPr>
        <p:spPr>
          <a:xfrm>
            <a:off x="1374803" y="5699418"/>
            <a:ext cx="6370826" cy="584775"/>
          </a:xfrm>
          <a:prstGeom prst="rect">
            <a:avLst/>
          </a:prstGeom>
        </p:spPr>
        <p:txBody>
          <a:bodyPr wrap="square"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lumMod val="50000"/>
                  </a:srgbClr>
                </a:solidFill>
                <a:effectLst/>
                <a:uLnTx/>
                <a:uFillTx/>
                <a:latin typeface="Arial"/>
                <a:ea typeface="+mn-ea"/>
                <a:cs typeface="+mn-cs"/>
              </a:rPr>
              <a:t>*Enalapril 5 mg BID (10 mg TDD) for 1–2 weeks followed by enalapril 10 mg BID (20 mg TDD) as an optional starting run-in dose for those patients who are treated with ARBs or with a low dose of ACEI; </a:t>
            </a:r>
            <a:r>
              <a:rPr kumimoji="0" lang="en-GB" sz="800" b="1" i="0" u="none" strike="noStrike" kern="1200" cap="none" spc="0" normalizeH="0" baseline="30000" noProof="0" dirty="0">
                <a:ln>
                  <a:noFill/>
                </a:ln>
                <a:solidFill>
                  <a:srgbClr val="FFFFFF">
                    <a:lumMod val="50000"/>
                  </a:srgbClr>
                </a:solidFill>
                <a:effectLst/>
                <a:uLnTx/>
                <a:uFillTx/>
                <a:latin typeface="Arial"/>
                <a:ea typeface="+mn-ea"/>
                <a:cs typeface="+mn-cs"/>
              </a:rPr>
              <a:t>†</a:t>
            </a:r>
            <a:r>
              <a:rPr kumimoji="0" lang="en-GB" sz="800" b="1" i="0" u="none" strike="noStrike" kern="1200" cap="none" spc="0" normalizeH="0" baseline="0" noProof="0" dirty="0">
                <a:ln>
                  <a:noFill/>
                </a:ln>
                <a:solidFill>
                  <a:srgbClr val="FFFFFF">
                    <a:lumMod val="50000"/>
                  </a:srgbClr>
                </a:solidFill>
                <a:effectLst/>
                <a:uLnTx/>
                <a:uFillTx/>
                <a:latin typeface="Arial"/>
                <a:ea typeface="+mn-ea"/>
                <a:cs typeface="+mn-cs"/>
              </a:rPr>
              <a:t>200 mg TDD; </a:t>
            </a:r>
            <a:r>
              <a:rPr kumimoji="0" lang="en-GB" sz="800" b="1" i="0" u="none" strike="noStrike" kern="1200" cap="none" spc="0" normalizeH="0" baseline="30000" noProof="0" dirty="0">
                <a:ln>
                  <a:noFill/>
                </a:ln>
                <a:solidFill>
                  <a:srgbClr val="FFFFFF">
                    <a:lumMod val="50000"/>
                  </a:srgbClr>
                </a:solidFill>
                <a:effectLst/>
                <a:uLnTx/>
                <a:uFillTx/>
                <a:latin typeface="Arial"/>
                <a:ea typeface="+mn-ea"/>
                <a:cs typeface="+mn-cs"/>
              </a:rPr>
              <a:t>‡</a:t>
            </a:r>
            <a:r>
              <a:rPr kumimoji="0" lang="en-GB" sz="800" b="1" i="0" u="none" strike="noStrike" kern="1200" cap="none" spc="0" normalizeH="0" baseline="0" noProof="0" dirty="0">
                <a:ln>
                  <a:noFill/>
                </a:ln>
                <a:solidFill>
                  <a:srgbClr val="FFFFFF">
                    <a:lumMod val="50000"/>
                  </a:srgbClr>
                </a:solidFill>
                <a:effectLst/>
                <a:uLnTx/>
                <a:uFillTx/>
                <a:latin typeface="Arial"/>
                <a:ea typeface="+mn-ea"/>
                <a:cs typeface="+mn-cs"/>
              </a:rPr>
              <a:t>400 mg TDD; </a:t>
            </a:r>
            <a:r>
              <a:rPr kumimoji="0" lang="en-GB" sz="800" b="1" i="0" u="none" strike="noStrike" kern="1200" cap="none" spc="0" normalizeH="0" baseline="30000" noProof="0" dirty="0">
                <a:ln>
                  <a:noFill/>
                </a:ln>
                <a:solidFill>
                  <a:srgbClr val="FFFFFF">
                    <a:lumMod val="50000"/>
                  </a:srgbClr>
                </a:solidFill>
                <a:effectLst/>
                <a:uLnTx/>
                <a:uFillTx/>
                <a:latin typeface="Arial"/>
                <a:ea typeface="+mn-ea"/>
                <a:cs typeface="+mn-cs"/>
              </a:rPr>
              <a:t>§</a:t>
            </a:r>
            <a:r>
              <a:rPr kumimoji="0" lang="en-GB" sz="800" b="1" i="0" u="none" strike="noStrike" kern="1200" cap="none" spc="0" normalizeH="0" baseline="0" noProof="0" dirty="0">
                <a:ln>
                  <a:noFill/>
                </a:ln>
                <a:solidFill>
                  <a:srgbClr val="FFFFFF">
                    <a:lumMod val="50000"/>
                  </a:srgbClr>
                </a:solidFill>
                <a:effectLst/>
                <a:uLnTx/>
                <a:uFillTx/>
                <a:latin typeface="Arial"/>
                <a:ea typeface="+mn-ea"/>
                <a:cs typeface="+mn-cs"/>
              </a:rPr>
              <a:t>20 mg TDD.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lumMod val="50000"/>
                  </a:srgbClr>
                </a:solidFill>
                <a:effectLst/>
                <a:uLnTx/>
                <a:uFillTx/>
                <a:latin typeface="Arial"/>
                <a:ea typeface="+mn-ea"/>
                <a:cs typeface="+mn-cs"/>
              </a:rPr>
              <a:t>McMurray et al. </a:t>
            </a:r>
            <a:r>
              <a:rPr kumimoji="0" lang="en-GB" sz="800" b="1" i="0" u="none" strike="noStrike" kern="1200" cap="none" spc="0" normalizeH="0" baseline="0" noProof="0" dirty="0" err="1">
                <a:ln>
                  <a:noFill/>
                </a:ln>
                <a:solidFill>
                  <a:srgbClr val="FFFFFF">
                    <a:lumMod val="50000"/>
                  </a:srgbClr>
                </a:solidFill>
                <a:effectLst/>
                <a:uLnTx/>
                <a:uFillTx/>
                <a:latin typeface="Arial"/>
                <a:ea typeface="+mn-ea"/>
                <a:cs typeface="+mn-cs"/>
              </a:rPr>
              <a:t>Eur</a:t>
            </a:r>
            <a:r>
              <a:rPr kumimoji="0" lang="en-GB" sz="800" b="1" i="0" u="none" strike="noStrike" kern="1200" cap="none" spc="0" normalizeH="0" baseline="0" noProof="0" dirty="0">
                <a:ln>
                  <a:noFill/>
                </a:ln>
                <a:solidFill>
                  <a:srgbClr val="FFFFFF">
                    <a:lumMod val="50000"/>
                  </a:srgbClr>
                </a:solidFill>
                <a:effectLst/>
                <a:uLnTx/>
                <a:uFillTx/>
                <a:latin typeface="Arial"/>
                <a:ea typeface="+mn-ea"/>
                <a:cs typeface="+mn-cs"/>
              </a:rPr>
              <a:t> J Heart Fail. 2013;15:1062–73; McMurray et al. </a:t>
            </a:r>
            <a:r>
              <a:rPr kumimoji="0" lang="en-GB" sz="800" b="1" i="0" u="none" strike="noStrike" kern="1200" cap="none" spc="0" normalizeH="0" baseline="0" noProof="0" dirty="0" err="1">
                <a:ln>
                  <a:noFill/>
                </a:ln>
                <a:solidFill>
                  <a:srgbClr val="FFFFFF">
                    <a:lumMod val="50000"/>
                  </a:srgbClr>
                </a:solidFill>
                <a:effectLst/>
                <a:uLnTx/>
                <a:uFillTx/>
                <a:latin typeface="Arial"/>
                <a:ea typeface="+mn-ea"/>
                <a:cs typeface="+mn-cs"/>
              </a:rPr>
              <a:t>Eur</a:t>
            </a:r>
            <a:r>
              <a:rPr kumimoji="0" lang="en-GB" sz="800" b="1" i="0" u="none" strike="noStrike" kern="1200" cap="none" spc="0" normalizeH="0" baseline="0" noProof="0" dirty="0">
                <a:ln>
                  <a:noFill/>
                </a:ln>
                <a:solidFill>
                  <a:srgbClr val="FFFFFF">
                    <a:lumMod val="50000"/>
                  </a:srgbClr>
                </a:solidFill>
                <a:effectLst/>
                <a:uLnTx/>
                <a:uFillTx/>
                <a:latin typeface="Arial"/>
                <a:ea typeface="+mn-ea"/>
                <a:cs typeface="+mn-cs"/>
              </a:rPr>
              <a:t> J Heart Fail. 2014;16:817–25;</a:t>
            </a:r>
            <a:br>
              <a:rPr kumimoji="0" lang="en-GB" sz="800" b="1" i="0" u="none" strike="noStrike" kern="1200" cap="none" spc="0" normalizeH="0" baseline="0" noProof="0" dirty="0">
                <a:ln>
                  <a:noFill/>
                </a:ln>
                <a:solidFill>
                  <a:srgbClr val="FFFFFF">
                    <a:lumMod val="50000"/>
                  </a:srgbClr>
                </a:solidFill>
                <a:effectLst/>
                <a:uLnTx/>
                <a:uFillTx/>
                <a:latin typeface="Arial"/>
                <a:ea typeface="+mn-ea"/>
                <a:cs typeface="+mn-cs"/>
              </a:rPr>
            </a:br>
            <a:r>
              <a:rPr kumimoji="0" lang="en-GB" sz="800" b="1" i="0" u="none" strike="noStrike" kern="1200" cap="none" spc="0" normalizeH="0" baseline="0" noProof="0" dirty="0">
                <a:ln>
                  <a:noFill/>
                </a:ln>
                <a:solidFill>
                  <a:srgbClr val="FFFFFF">
                    <a:lumMod val="50000"/>
                  </a:srgbClr>
                </a:solidFill>
                <a:effectLst/>
                <a:uLnTx/>
                <a:uFillTx/>
                <a:latin typeface="Arial"/>
                <a:ea typeface="+mn-ea"/>
                <a:cs typeface="+mn-cs"/>
              </a:rPr>
              <a:t>McMurray, et al. N </a:t>
            </a:r>
            <a:r>
              <a:rPr kumimoji="0" lang="en-GB" sz="800" b="1" i="0" u="none" strike="noStrike" kern="1200" cap="none" spc="0" normalizeH="0" baseline="0" noProof="0" dirty="0" err="1">
                <a:ln>
                  <a:noFill/>
                </a:ln>
                <a:solidFill>
                  <a:srgbClr val="FFFFFF">
                    <a:lumMod val="50000"/>
                  </a:srgbClr>
                </a:solidFill>
                <a:effectLst/>
                <a:uLnTx/>
                <a:uFillTx/>
                <a:latin typeface="Arial"/>
                <a:ea typeface="+mn-ea"/>
                <a:cs typeface="+mn-cs"/>
              </a:rPr>
              <a:t>Engl</a:t>
            </a:r>
            <a:r>
              <a:rPr kumimoji="0" lang="en-GB" sz="800" b="1" i="0" u="none" strike="noStrike" kern="1200" cap="none" spc="0" normalizeH="0" baseline="0" noProof="0" dirty="0">
                <a:ln>
                  <a:noFill/>
                </a:ln>
                <a:solidFill>
                  <a:srgbClr val="FFFFFF">
                    <a:lumMod val="50000"/>
                  </a:srgbClr>
                </a:solidFill>
                <a:effectLst/>
                <a:uLnTx/>
                <a:uFillTx/>
                <a:latin typeface="Arial"/>
                <a:ea typeface="+mn-ea"/>
                <a:cs typeface="+mn-cs"/>
              </a:rPr>
              <a:t> J Med 2014; </a:t>
            </a:r>
            <a:r>
              <a:rPr kumimoji="0" lang="en-GB" sz="800" b="1" i="0" u="none" strike="noStrike" kern="1200" cap="none" spc="0" normalizeH="0" baseline="0" noProof="0" dirty="0" err="1">
                <a:ln>
                  <a:noFill/>
                </a:ln>
                <a:solidFill>
                  <a:srgbClr val="FFFFFF">
                    <a:lumMod val="50000"/>
                  </a:srgbClr>
                </a:solidFill>
                <a:effectLst/>
                <a:uLnTx/>
                <a:uFillTx/>
                <a:latin typeface="Arial"/>
                <a:ea typeface="+mn-ea"/>
                <a:cs typeface="+mn-cs"/>
              </a:rPr>
              <a:t>ePub</a:t>
            </a:r>
            <a:r>
              <a:rPr kumimoji="0" lang="en-GB" sz="800" b="1" i="0" u="none" strike="noStrike" kern="1200" cap="none" spc="0" normalizeH="0" baseline="0" noProof="0" dirty="0">
                <a:ln>
                  <a:noFill/>
                </a:ln>
                <a:solidFill>
                  <a:srgbClr val="FFFFFF">
                    <a:lumMod val="50000"/>
                  </a:srgbClr>
                </a:solidFill>
                <a:effectLst/>
                <a:uLnTx/>
                <a:uFillTx/>
                <a:latin typeface="Arial"/>
                <a:ea typeface="+mn-ea"/>
                <a:cs typeface="+mn-cs"/>
              </a:rPr>
              <a:t> ahead of print: DOI: 10.1056/NEJMoa1409077.</a:t>
            </a:r>
          </a:p>
        </p:txBody>
      </p:sp>
      <p:sp>
        <p:nvSpPr>
          <p:cNvPr id="60" name="Rectangle 59">
            <a:hlinkClick r:id="" action="ppaction://noaction"/>
          </p:cNvPr>
          <p:cNvSpPr/>
          <p:nvPr/>
        </p:nvSpPr>
        <p:spPr>
          <a:xfrm>
            <a:off x="675200" y="6347875"/>
            <a:ext cx="342327" cy="384245"/>
          </a:xfrm>
          <a:prstGeom prst="rect">
            <a:avLst/>
          </a:prstGeom>
          <a:solidFill>
            <a:srgbClr val="FFFFFF">
              <a:alpha val="0"/>
            </a:srgbClr>
          </a:solidFill>
          <a:ln>
            <a:no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8" name="Group 7"/>
          <p:cNvGrpSpPr/>
          <p:nvPr/>
        </p:nvGrpSpPr>
        <p:grpSpPr>
          <a:xfrm>
            <a:off x="683628" y="2153554"/>
            <a:ext cx="3351539" cy="3111555"/>
            <a:chOff x="487679" y="2403743"/>
            <a:chExt cx="3351539" cy="3111555"/>
          </a:xfrm>
        </p:grpSpPr>
        <p:sp>
          <p:nvSpPr>
            <p:cNvPr id="44" name="AutoShape 12"/>
            <p:cNvSpPr>
              <a:spLocks noChangeArrowheads="1"/>
            </p:cNvSpPr>
            <p:nvPr/>
          </p:nvSpPr>
          <p:spPr bwMode="auto">
            <a:xfrm>
              <a:off x="705218" y="5207521"/>
              <a:ext cx="800411" cy="307777"/>
            </a:xfrm>
            <a:prstGeom prst="rect">
              <a:avLst/>
            </a:prstGeom>
            <a:noFill/>
            <a:ln w="19050" algn="ctr">
              <a:noFill/>
              <a:miter lim="800000"/>
              <a:headEnd/>
              <a:tailEnd/>
            </a:ln>
          </p:spPr>
          <p:txBody>
            <a:bodyPr wrap="square" lIns="0" tIns="0" rIns="0" bIns="0" anchor="ctr">
              <a:noAutofit/>
            </a:bodyPr>
            <a:lstStyle/>
            <a:p>
              <a:pPr marL="0" marR="0" lvl="0" indent="0" algn="ctr" defTabSz="914400" rtl="0" eaLnBrk="0" fontAlgn="base" latinLnBrk="0" hangingPunct="0">
                <a:lnSpc>
                  <a:spcPts val="12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S PGothic"/>
                  <a:cs typeface="Arial Unicode MS" pitchFamily="34" charset="-128"/>
                </a:rPr>
                <a:t>2 Weeks</a:t>
              </a:r>
              <a:endParaRPr kumimoji="0" lang="en-GB" sz="1200" b="0" i="0" u="none" strike="noStrike" kern="1200" cap="none" spc="0" normalizeH="0" baseline="30000" noProof="0" dirty="0">
                <a:ln>
                  <a:noFill/>
                </a:ln>
                <a:solidFill>
                  <a:srgbClr val="000000"/>
                </a:solidFill>
                <a:effectLst/>
                <a:uLnTx/>
                <a:uFillTx/>
                <a:latin typeface="Arial"/>
                <a:ea typeface="MS PGothic"/>
                <a:cs typeface="Arial Unicode MS" pitchFamily="34" charset="-128"/>
              </a:endParaRPr>
            </a:p>
          </p:txBody>
        </p:sp>
        <p:sp>
          <p:nvSpPr>
            <p:cNvPr id="45" name="AutoShape 12"/>
            <p:cNvSpPr>
              <a:spLocks noChangeArrowheads="1"/>
            </p:cNvSpPr>
            <p:nvPr/>
          </p:nvSpPr>
          <p:spPr bwMode="auto">
            <a:xfrm>
              <a:off x="1712020" y="5207521"/>
              <a:ext cx="902856" cy="307777"/>
            </a:xfrm>
            <a:prstGeom prst="rect">
              <a:avLst/>
            </a:prstGeom>
            <a:noFill/>
            <a:ln w="19050" algn="ctr">
              <a:noFill/>
              <a:miter lim="800000"/>
              <a:headEnd/>
              <a:tailEnd/>
            </a:ln>
          </p:spPr>
          <p:txBody>
            <a:bodyPr wrap="square" lIns="0" tIns="0" rIns="0" bIns="0" anchor="ctr">
              <a:noAutofit/>
            </a:bodyPr>
            <a:lstStyle/>
            <a:p>
              <a:pPr marL="0" marR="0" lvl="0" indent="0" algn="ctr" defTabSz="914400" rtl="0" eaLnBrk="0" fontAlgn="base" latinLnBrk="0" hangingPunct="0">
                <a:lnSpc>
                  <a:spcPts val="12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S PGothic"/>
                  <a:cs typeface="Arial Unicode MS" pitchFamily="34" charset="-128"/>
                </a:rPr>
                <a:t>1–2 Weeks</a:t>
              </a:r>
              <a:endParaRPr kumimoji="0" lang="en-GB" sz="1200" b="0" i="0" u="none" strike="noStrike" kern="1200" cap="none" spc="0" normalizeH="0" baseline="30000" noProof="0" dirty="0">
                <a:ln>
                  <a:noFill/>
                </a:ln>
                <a:solidFill>
                  <a:srgbClr val="000000"/>
                </a:solidFill>
                <a:effectLst/>
                <a:uLnTx/>
                <a:uFillTx/>
                <a:latin typeface="Arial"/>
                <a:ea typeface="MS PGothic"/>
                <a:cs typeface="Arial Unicode MS" pitchFamily="34" charset="-128"/>
              </a:endParaRPr>
            </a:p>
          </p:txBody>
        </p:sp>
        <p:sp>
          <p:nvSpPr>
            <p:cNvPr id="46" name="AutoShape 12"/>
            <p:cNvSpPr>
              <a:spLocks noChangeArrowheads="1"/>
            </p:cNvSpPr>
            <p:nvPr/>
          </p:nvSpPr>
          <p:spPr bwMode="auto">
            <a:xfrm>
              <a:off x="2828323" y="5207521"/>
              <a:ext cx="981537" cy="307777"/>
            </a:xfrm>
            <a:prstGeom prst="rect">
              <a:avLst/>
            </a:prstGeom>
            <a:noFill/>
            <a:ln w="19050" algn="ctr">
              <a:noFill/>
              <a:miter lim="800000"/>
              <a:headEnd/>
              <a:tailEnd/>
            </a:ln>
          </p:spPr>
          <p:txBody>
            <a:bodyPr wrap="square" lIns="0" tIns="0" rIns="0" bIns="0" anchor="ctr">
              <a:noAutofit/>
            </a:bodyPr>
            <a:lstStyle/>
            <a:p>
              <a:pPr marL="0" marR="0" lvl="0" indent="0" algn="ctr" defTabSz="914400" rtl="0" eaLnBrk="0" fontAlgn="base" latinLnBrk="0" hangingPunct="0">
                <a:lnSpc>
                  <a:spcPts val="12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S PGothic"/>
                  <a:cs typeface="Arial Unicode MS" pitchFamily="34" charset="-128"/>
                </a:rPr>
                <a:t>2–4 Weeks</a:t>
              </a:r>
              <a:endParaRPr kumimoji="0" lang="en-GB" sz="1200" b="0" i="0" u="none" strike="noStrike" kern="1200" cap="none" spc="0" normalizeH="0" baseline="30000" noProof="0" dirty="0">
                <a:ln>
                  <a:noFill/>
                </a:ln>
                <a:solidFill>
                  <a:srgbClr val="000000"/>
                </a:solidFill>
                <a:effectLst/>
                <a:uLnTx/>
                <a:uFillTx/>
                <a:latin typeface="Arial"/>
                <a:ea typeface="MS PGothic"/>
                <a:cs typeface="Arial Unicode MS" pitchFamily="34" charset="-128"/>
              </a:endParaRPr>
            </a:p>
          </p:txBody>
        </p:sp>
        <p:sp>
          <p:nvSpPr>
            <p:cNvPr id="54" name="Rectangle 53"/>
            <p:cNvSpPr/>
            <p:nvPr/>
          </p:nvSpPr>
          <p:spPr>
            <a:xfrm>
              <a:off x="1181350" y="2403743"/>
              <a:ext cx="1763624" cy="523220"/>
            </a:xfrm>
            <a:prstGeom prst="rect">
              <a:avLst/>
            </a:prstGeom>
          </p:spPr>
          <p:txBody>
            <a:bodyPr wrap="none" anchor="b">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Arial" charset="0"/>
                </a:rPr>
                <a:t>Single-blind active</a:t>
              </a:r>
              <a:br>
                <a:rPr kumimoji="0" lang="en-US" sz="1400" b="1" i="0" u="none" strike="noStrike" kern="1200" cap="none" spc="0" normalizeH="0" baseline="0" noProof="0" dirty="0">
                  <a:ln>
                    <a:noFill/>
                  </a:ln>
                  <a:effectLst/>
                  <a:uLnTx/>
                  <a:uFillTx/>
                  <a:latin typeface="Arial"/>
                  <a:ea typeface="+mn-ea"/>
                  <a:cs typeface="Arial" charset="0"/>
                </a:rPr>
              </a:br>
              <a:r>
                <a:rPr kumimoji="0" lang="en-US" sz="1400" b="1" i="0" u="none" strike="noStrike" kern="1200" cap="none" spc="0" normalizeH="0" baseline="0" noProof="0" dirty="0">
                  <a:ln>
                    <a:noFill/>
                  </a:ln>
                  <a:effectLst/>
                  <a:uLnTx/>
                  <a:uFillTx/>
                  <a:latin typeface="Arial"/>
                  <a:ea typeface="+mn-ea"/>
                  <a:cs typeface="Arial" charset="0"/>
                </a:rPr>
                <a:t>run-in period</a:t>
              </a:r>
            </a:p>
          </p:txBody>
        </p:sp>
        <p:sp>
          <p:nvSpPr>
            <p:cNvPr id="55" name="Left Brace 54"/>
            <p:cNvSpPr/>
            <p:nvPr/>
          </p:nvSpPr>
          <p:spPr bwMode="auto">
            <a:xfrm rot="5400000">
              <a:off x="1982829" y="1485580"/>
              <a:ext cx="361239" cy="3351539"/>
            </a:xfrm>
            <a:prstGeom prst="leftBrace">
              <a:avLst>
                <a:gd name="adj1" fmla="val 45248"/>
                <a:gd name="adj2" fmla="val 50000"/>
              </a:avLst>
            </a:prstGeom>
            <a:noFill/>
            <a:ln w="19050" cap="rnd" cmpd="sng" algn="ctr">
              <a:solidFill>
                <a:schemeClr val="bg1">
                  <a:lumMod val="85000"/>
                </a:schemeClr>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grpSp>
      <p:grpSp>
        <p:nvGrpSpPr>
          <p:cNvPr id="11" name="Group 10"/>
          <p:cNvGrpSpPr/>
          <p:nvPr/>
        </p:nvGrpSpPr>
        <p:grpSpPr>
          <a:xfrm>
            <a:off x="4207880" y="1630334"/>
            <a:ext cx="4540222" cy="948387"/>
            <a:chOff x="4083051" y="2302143"/>
            <a:chExt cx="4712942" cy="948387"/>
          </a:xfrm>
        </p:grpSpPr>
        <p:sp>
          <p:nvSpPr>
            <p:cNvPr id="56" name="Rectangle 55"/>
            <p:cNvSpPr/>
            <p:nvPr/>
          </p:nvSpPr>
          <p:spPr>
            <a:xfrm>
              <a:off x="5610548" y="2302143"/>
              <a:ext cx="1698995" cy="523220"/>
            </a:xfrm>
            <a:prstGeom prst="rect">
              <a:avLst/>
            </a:prstGeom>
          </p:spPr>
          <p:txBody>
            <a:bodyPr wrap="none" anchor="b">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Arial" charset="0"/>
                </a:rPr>
                <a:t>Double-blind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Arial" charset="0"/>
                </a:rPr>
                <a:t>Treatment period</a:t>
              </a:r>
            </a:p>
          </p:txBody>
        </p:sp>
        <p:sp>
          <p:nvSpPr>
            <p:cNvPr id="57" name="Left Brace 56"/>
            <p:cNvSpPr/>
            <p:nvPr/>
          </p:nvSpPr>
          <p:spPr bwMode="auto">
            <a:xfrm rot="5400000">
              <a:off x="6258902" y="713440"/>
              <a:ext cx="361239" cy="4712942"/>
            </a:xfrm>
            <a:prstGeom prst="leftBrace">
              <a:avLst>
                <a:gd name="adj1" fmla="val 45248"/>
                <a:gd name="adj2" fmla="val 50000"/>
              </a:avLst>
            </a:prstGeom>
            <a:noFill/>
            <a:ln w="19050" cap="rnd" cmpd="sng" algn="ctr">
              <a:solidFill>
                <a:schemeClr val="bg1">
                  <a:lumMod val="85000"/>
                </a:schemeClr>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grpSp>
      <p:sp>
        <p:nvSpPr>
          <p:cNvPr id="47" name="AutoShape 12"/>
          <p:cNvSpPr>
            <a:spLocks noChangeArrowheads="1"/>
          </p:cNvSpPr>
          <p:nvPr/>
        </p:nvSpPr>
        <p:spPr bwMode="auto">
          <a:xfrm>
            <a:off x="4572000" y="5010233"/>
            <a:ext cx="4176102" cy="323401"/>
          </a:xfrm>
          <a:prstGeom prst="rect">
            <a:avLst/>
          </a:prstGeom>
          <a:noFill/>
          <a:ln w="19050" algn="ctr">
            <a:noFill/>
            <a:miter lim="800000"/>
            <a:headEnd/>
            <a:tailEnd/>
          </a:ln>
        </p:spPr>
        <p:txBody>
          <a:bodyPr wrap="square" lIns="0" tIns="0" rIns="0" bIns="0" anchor="ctr">
            <a:noAutofit/>
          </a:bodyPr>
          <a:lstStyle/>
          <a:p>
            <a:pPr marL="0" marR="0" lvl="0" indent="0" algn="ctr" defTabSz="914400" rtl="0" eaLnBrk="0" fontAlgn="base" latinLnBrk="0" hangingPunct="0">
              <a:lnSpc>
                <a:spcPts val="12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S PGothic"/>
                <a:cs typeface="Arial Unicode MS" pitchFamily="34" charset="-128"/>
              </a:rPr>
              <a:t>Median of 27 months’ follow-up, </a:t>
            </a:r>
          </a:p>
          <a:p>
            <a:pPr marL="0" marR="0" lvl="0" indent="0" algn="ctr" defTabSz="914400" rtl="0" eaLnBrk="0" fontAlgn="base" latinLnBrk="0" hangingPunct="0">
              <a:lnSpc>
                <a:spcPts val="12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S PGothic"/>
                <a:cs typeface="Arial Unicode MS" pitchFamily="34" charset="-128"/>
              </a:rPr>
              <a:t>Stopped March 2014 Data-&amp;</a:t>
            </a:r>
            <a:r>
              <a:rPr kumimoji="0" lang="en-GB" sz="1200" b="1" i="0" u="none" strike="noStrike" kern="1200" cap="none" spc="0" normalizeH="0" baseline="0" noProof="0" dirty="0" err="1">
                <a:ln>
                  <a:noFill/>
                </a:ln>
                <a:solidFill>
                  <a:srgbClr val="000000"/>
                </a:solidFill>
                <a:effectLst/>
                <a:uLnTx/>
                <a:uFillTx/>
                <a:latin typeface="Arial"/>
                <a:ea typeface="MS PGothic"/>
                <a:cs typeface="Arial Unicode MS" pitchFamily="34" charset="-128"/>
              </a:rPr>
              <a:t>Safetymonitoring</a:t>
            </a:r>
            <a:r>
              <a:rPr kumimoji="0" lang="en-GB" sz="1200" b="1" i="0" u="none" strike="noStrike" kern="1200" cap="none" spc="0" normalizeH="0" baseline="0" noProof="0" dirty="0">
                <a:ln>
                  <a:noFill/>
                </a:ln>
                <a:solidFill>
                  <a:srgbClr val="000000"/>
                </a:solidFill>
                <a:effectLst/>
                <a:uLnTx/>
                <a:uFillTx/>
                <a:latin typeface="Arial"/>
                <a:ea typeface="MS PGothic"/>
                <a:cs typeface="Arial Unicode MS" pitchFamily="34" charset="-128"/>
              </a:rPr>
              <a:t> Committee</a:t>
            </a:r>
          </a:p>
        </p:txBody>
      </p:sp>
      <p:cxnSp>
        <p:nvCxnSpPr>
          <p:cNvPr id="68" name="Straight Arrow Connector 67"/>
          <p:cNvCxnSpPr/>
          <p:nvPr/>
        </p:nvCxnSpPr>
        <p:spPr bwMode="auto">
          <a:xfrm>
            <a:off x="761373" y="4941591"/>
            <a:ext cx="1040256" cy="0"/>
          </a:xfrm>
          <a:prstGeom prst="straightConnector1">
            <a:avLst/>
          </a:prstGeom>
          <a:solidFill>
            <a:schemeClr val="accent1"/>
          </a:solidFill>
          <a:ln w="19050" cap="rnd" cmpd="sng" algn="ctr">
            <a:solidFill>
              <a:schemeClr val="accent4"/>
            </a:solidFill>
            <a:prstDash val="solid"/>
            <a:round/>
            <a:headEnd type="triangle" w="med" len="med"/>
            <a:tailEnd type="triangle" w="med" len="med"/>
          </a:ln>
          <a:effectLst/>
        </p:spPr>
      </p:cxnSp>
      <p:cxnSp>
        <p:nvCxnSpPr>
          <p:cNvPr id="69" name="Straight Arrow Connector 68"/>
          <p:cNvCxnSpPr/>
          <p:nvPr/>
        </p:nvCxnSpPr>
        <p:spPr bwMode="auto">
          <a:xfrm>
            <a:off x="4225024" y="4941591"/>
            <a:ext cx="4766918" cy="0"/>
          </a:xfrm>
          <a:prstGeom prst="straightConnector1">
            <a:avLst/>
          </a:prstGeom>
          <a:solidFill>
            <a:schemeClr val="accent1"/>
          </a:solidFill>
          <a:ln w="19050" cap="rnd" cmpd="sng" algn="ctr">
            <a:solidFill>
              <a:schemeClr val="accent4"/>
            </a:solidFill>
            <a:prstDash val="solid"/>
            <a:round/>
            <a:headEnd type="triangle" w="med" len="med"/>
            <a:tailEnd type="triangle" w="med" len="med"/>
          </a:ln>
          <a:effectLst/>
        </p:spPr>
      </p:cxnSp>
      <p:sp>
        <p:nvSpPr>
          <p:cNvPr id="70" name="AutoShape 12"/>
          <p:cNvSpPr>
            <a:spLocks noChangeArrowheads="1"/>
          </p:cNvSpPr>
          <p:nvPr/>
        </p:nvSpPr>
        <p:spPr bwMode="auto">
          <a:xfrm>
            <a:off x="761373" y="3306784"/>
            <a:ext cx="1080000" cy="533400"/>
          </a:xfrm>
          <a:prstGeom prst="homePlate">
            <a:avLst>
              <a:gd name="adj" fmla="val 27943"/>
            </a:avLst>
          </a:prstGeom>
          <a:solidFill>
            <a:srgbClr val="C91124"/>
          </a:solidFill>
          <a:ln w="19050" algn="ctr">
            <a:noFill/>
            <a:miter lim="800000"/>
            <a:headEnd/>
            <a:tailEnd/>
          </a:ln>
        </p:spPr>
        <p:txBody>
          <a:bodyPr wrap="none" lIns="36000" tIns="0" rIns="72000" bIns="0"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S PGothic"/>
                <a:cs typeface="Calibri" panose="020F0502020204030204" pitchFamily="34" charset="0"/>
              </a:rPr>
              <a:t>Enalapril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S PGothic"/>
                <a:cs typeface="Calibri" panose="020F0502020204030204" pitchFamily="34" charset="0"/>
              </a:rPr>
              <a:t>10 mg BID*</a:t>
            </a:r>
            <a:endParaRPr kumimoji="0" lang="en-GB" sz="1200" b="0" i="0" u="none" strike="noStrike" kern="1200" cap="none" spc="0" normalizeH="0" baseline="30000" noProof="0" dirty="0">
              <a:ln>
                <a:noFill/>
              </a:ln>
              <a:solidFill>
                <a:srgbClr val="FFFFFF"/>
              </a:solidFill>
              <a:effectLst/>
              <a:uLnTx/>
              <a:uFillTx/>
              <a:latin typeface="Arial"/>
              <a:ea typeface="MS PGothic"/>
              <a:cs typeface="Calibri" panose="020F0502020204030204" pitchFamily="34" charset="0"/>
            </a:endParaRPr>
          </a:p>
        </p:txBody>
      </p:sp>
      <p:sp>
        <p:nvSpPr>
          <p:cNvPr id="71" name="AutoShape 8"/>
          <p:cNvSpPr>
            <a:spLocks noChangeArrowheads="1"/>
          </p:cNvSpPr>
          <p:nvPr/>
        </p:nvSpPr>
        <p:spPr bwMode="auto">
          <a:xfrm>
            <a:off x="4202154" y="3795099"/>
            <a:ext cx="4545948" cy="619125"/>
          </a:xfrm>
          <a:prstGeom prst="homePlate">
            <a:avLst>
              <a:gd name="adj" fmla="val 23879"/>
            </a:avLst>
          </a:prstGeom>
          <a:solidFill>
            <a:srgbClr val="C91124"/>
          </a:solidFill>
          <a:ln w="9525" algn="ctr">
            <a:noFill/>
            <a:miter lim="800000"/>
            <a:headEnd/>
            <a:tailEnd/>
          </a:ln>
        </p:spPr>
        <p:txBody>
          <a:bodyPr wrap="none" lIns="72000" tIns="0" rIns="72000" bIns="0" anchor="ct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Arial Unicode MS" pitchFamily="34" charset="-128"/>
                <a:cs typeface="Arial" panose="020B0604020202020204" pitchFamily="34" charset="0"/>
              </a:rPr>
              <a:t>Enalapril 10 mg BID</a:t>
            </a:r>
            <a:r>
              <a:rPr kumimoji="0" lang="en-US" sz="2000" b="0" i="0" u="none" strike="noStrike" kern="1200" cap="none" spc="0" normalizeH="0" baseline="30000" noProof="0" dirty="0">
                <a:ln>
                  <a:noFill/>
                </a:ln>
                <a:solidFill>
                  <a:srgbClr val="FFFFFF"/>
                </a:solidFill>
                <a:effectLst/>
                <a:uLnTx/>
                <a:uFillTx/>
                <a:latin typeface="Arial"/>
                <a:ea typeface="Arial Unicode MS" pitchFamily="34" charset="-128"/>
                <a:cs typeface="Arial" panose="020B0604020202020204" pitchFamily="34" charset="0"/>
              </a:rPr>
              <a:t>§</a:t>
            </a:r>
          </a:p>
        </p:txBody>
      </p:sp>
      <p:sp>
        <p:nvSpPr>
          <p:cNvPr id="73" name="Line 6"/>
          <p:cNvSpPr>
            <a:spLocks noChangeShapeType="1"/>
          </p:cNvSpPr>
          <p:nvPr/>
        </p:nvSpPr>
        <p:spPr bwMode="auto">
          <a:xfrm>
            <a:off x="4107813" y="2103463"/>
            <a:ext cx="0" cy="2871466"/>
          </a:xfrm>
          <a:prstGeom prst="line">
            <a:avLst/>
          </a:prstGeom>
          <a:noFill/>
          <a:ln w="25400" cap="rnd">
            <a:solidFill>
              <a:schemeClr val="tx1"/>
            </a:solidFill>
            <a:prstDash val="sysDot"/>
            <a:round/>
            <a:headEnd/>
            <a:tailEnd/>
          </a:ln>
        </p:spPr>
        <p:txBody>
          <a:bodyPr lIns="90000" tIns="46800" rIns="90000" bIns="468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74749"/>
              </a:solidFill>
              <a:effectLst/>
              <a:uLnTx/>
              <a:uFillTx/>
              <a:latin typeface="Calibri" panose="020F0502020204030204" pitchFamily="34" charset="0"/>
              <a:ea typeface="+mn-ea"/>
              <a:cs typeface="Calibri" panose="020F0502020204030204" pitchFamily="34" charset="0"/>
            </a:endParaRPr>
          </a:p>
        </p:txBody>
      </p:sp>
      <p:cxnSp>
        <p:nvCxnSpPr>
          <p:cNvPr id="74" name="Straight Arrow Connector 73"/>
          <p:cNvCxnSpPr/>
          <p:nvPr/>
        </p:nvCxnSpPr>
        <p:spPr bwMode="auto">
          <a:xfrm>
            <a:off x="1878143" y="4941591"/>
            <a:ext cx="1040256" cy="0"/>
          </a:xfrm>
          <a:prstGeom prst="straightConnector1">
            <a:avLst/>
          </a:prstGeom>
          <a:solidFill>
            <a:schemeClr val="accent1"/>
          </a:solidFill>
          <a:ln w="19050" cap="rnd" cmpd="sng" algn="ctr">
            <a:solidFill>
              <a:schemeClr val="accent4"/>
            </a:solidFill>
            <a:prstDash val="solid"/>
            <a:round/>
            <a:headEnd type="triangle" w="med" len="med"/>
            <a:tailEnd type="triangle" w="med" len="med"/>
          </a:ln>
          <a:effectLst/>
        </p:spPr>
      </p:cxnSp>
      <p:cxnSp>
        <p:nvCxnSpPr>
          <p:cNvPr id="75" name="Straight Arrow Connector 74"/>
          <p:cNvCxnSpPr/>
          <p:nvPr/>
        </p:nvCxnSpPr>
        <p:spPr bwMode="auto">
          <a:xfrm>
            <a:off x="2994913" y="4941591"/>
            <a:ext cx="1040256" cy="0"/>
          </a:xfrm>
          <a:prstGeom prst="straightConnector1">
            <a:avLst/>
          </a:prstGeom>
          <a:solidFill>
            <a:schemeClr val="accent1"/>
          </a:solidFill>
          <a:ln w="19050" cap="rnd" cmpd="sng" algn="ctr">
            <a:solidFill>
              <a:schemeClr val="accent4"/>
            </a:solidFill>
            <a:prstDash val="solid"/>
            <a:round/>
            <a:headEnd type="triangle" w="med" len="med"/>
            <a:tailEnd type="triangle" w="med" len="med"/>
          </a:ln>
          <a:effectLst/>
        </p:spPr>
      </p:cxnSp>
      <p:sp>
        <p:nvSpPr>
          <p:cNvPr id="27" name="Rectangle 26">
            <a:hlinkClick r:id="" action="ppaction://noaction"/>
          </p:cNvPr>
          <p:cNvSpPr/>
          <p:nvPr/>
        </p:nvSpPr>
        <p:spPr>
          <a:xfrm>
            <a:off x="570386" y="6359973"/>
            <a:ext cx="342327" cy="384245"/>
          </a:xfrm>
          <a:prstGeom prst="rect">
            <a:avLst/>
          </a:prstGeom>
          <a:solidFill>
            <a:srgbClr val="FFFFFF">
              <a:alpha val="0"/>
            </a:srgbClr>
          </a:solidFill>
          <a:ln>
            <a:no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27"/>
          <p:cNvSpPr/>
          <p:nvPr/>
        </p:nvSpPr>
        <p:spPr bwMode="auto">
          <a:xfrm>
            <a:off x="-1" y="6290174"/>
            <a:ext cx="1017527" cy="46709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p:cNvSpPr txBox="1"/>
          <p:nvPr/>
        </p:nvSpPr>
        <p:spPr>
          <a:xfrm>
            <a:off x="265066" y="3915830"/>
            <a:ext cx="69367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prstClr val="black"/>
                </a:solidFill>
                <a:effectLst/>
                <a:uLnTx/>
                <a:uFillTx/>
                <a:latin typeface="Arial"/>
                <a:ea typeface="+mn-ea"/>
                <a:cs typeface="+mn-cs"/>
              </a:rPr>
              <a:t>10.500</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p:cNvSpPr txBox="1"/>
          <p:nvPr/>
        </p:nvSpPr>
        <p:spPr>
          <a:xfrm>
            <a:off x="1377299" y="3911279"/>
            <a:ext cx="69367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prstClr val="black"/>
                </a:solidFill>
                <a:effectLst/>
                <a:uLnTx/>
                <a:uFillTx/>
                <a:latin typeface="Arial"/>
                <a:ea typeface="+mn-ea"/>
                <a:cs typeface="+mn-cs"/>
              </a:rPr>
              <a:t>- 1.100</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p:cNvSpPr txBox="1"/>
          <p:nvPr/>
        </p:nvSpPr>
        <p:spPr>
          <a:xfrm>
            <a:off x="3515041" y="3906447"/>
            <a:ext cx="69367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prstClr val="black"/>
                </a:solidFill>
                <a:effectLst/>
                <a:uLnTx/>
                <a:uFillTx/>
                <a:latin typeface="Arial"/>
                <a:ea typeface="+mn-ea"/>
                <a:cs typeface="+mn-cs"/>
              </a:rPr>
              <a:t>-1.000</a:t>
            </a:r>
            <a:endParaRPr kumimoji="0" lang="en-US"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p:cNvSpPr txBox="1"/>
          <p:nvPr/>
        </p:nvSpPr>
        <p:spPr>
          <a:xfrm>
            <a:off x="259364" y="4104654"/>
            <a:ext cx="3164018"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Dec. 2009 – Nov. 2012 Screening</a:t>
            </a:r>
          </a:p>
        </p:txBody>
      </p:sp>
      <p:sp>
        <p:nvSpPr>
          <p:cNvPr id="33" name="AutoShape 9"/>
          <p:cNvSpPr>
            <a:spLocks noChangeArrowheads="1"/>
          </p:cNvSpPr>
          <p:nvPr/>
        </p:nvSpPr>
        <p:spPr bwMode="auto">
          <a:xfrm>
            <a:off x="4202154" y="2614632"/>
            <a:ext cx="4545948" cy="619125"/>
          </a:xfrm>
          <a:prstGeom prst="homePlate">
            <a:avLst>
              <a:gd name="adj" fmla="val 22659"/>
            </a:avLst>
          </a:prstGeom>
          <a:solidFill>
            <a:srgbClr val="B8DB57"/>
          </a:solidFill>
          <a:ln w="9525" algn="ctr">
            <a:noFill/>
            <a:miter lim="800000"/>
            <a:headEnd/>
            <a:tailEnd/>
          </a:ln>
        </p:spPr>
        <p:txBody>
          <a:bodyPr wrap="none" lIns="72000" tIns="0" rIns="72000" bIns="0"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474749">
                    <a:lumMod val="50000"/>
                  </a:srgbClr>
                </a:solidFill>
                <a:effectLst/>
                <a:uLnTx/>
                <a:uFillTx/>
                <a:latin typeface="Arial"/>
                <a:ea typeface="+mn-ea"/>
                <a:cs typeface="+mn-cs"/>
              </a:rPr>
              <a:t>Sacubitril</a:t>
            </a:r>
            <a:r>
              <a:rPr kumimoji="0" lang="en-US" sz="2000" b="0" i="0" u="none" strike="noStrike" kern="1200" cap="none" spc="0" normalizeH="0" baseline="0" noProof="0" dirty="0">
                <a:ln>
                  <a:noFill/>
                </a:ln>
                <a:solidFill>
                  <a:srgbClr val="474749">
                    <a:lumMod val="50000"/>
                  </a:srgbClr>
                </a:solidFill>
                <a:effectLst/>
                <a:uLnTx/>
                <a:uFillTx/>
                <a:latin typeface="Arial"/>
                <a:ea typeface="+mn-ea"/>
                <a:cs typeface="+mn-cs"/>
              </a:rPr>
              <a:t>/Valsartan 2 x 200 mg</a:t>
            </a:r>
            <a:endParaRPr kumimoji="0" lang="de-DE" sz="2000" b="0" i="0" u="none" strike="noStrike" kern="1200" cap="none" spc="0" normalizeH="0" baseline="30000" noProof="0" dirty="0">
              <a:ln>
                <a:noFill/>
              </a:ln>
              <a:solidFill>
                <a:srgbClr val="474749">
                  <a:lumMod val="50000"/>
                </a:srgbClr>
              </a:solidFill>
              <a:effectLst/>
              <a:uLnTx/>
              <a:uFillTx/>
              <a:latin typeface="Arial"/>
              <a:ea typeface="Arial Unicode MS" pitchFamily="34" charset="-128"/>
              <a:cs typeface="Arial" panose="020B0604020202020204" pitchFamily="34" charset="0"/>
            </a:endParaRPr>
          </a:p>
        </p:txBody>
      </p:sp>
      <p:sp>
        <p:nvSpPr>
          <p:cNvPr id="36" name="AutoShape 12"/>
          <p:cNvSpPr>
            <a:spLocks noChangeArrowheads="1"/>
          </p:cNvSpPr>
          <p:nvPr/>
        </p:nvSpPr>
        <p:spPr bwMode="auto">
          <a:xfrm>
            <a:off x="2998057" y="3306784"/>
            <a:ext cx="1080000" cy="533400"/>
          </a:xfrm>
          <a:prstGeom prst="homePlate">
            <a:avLst>
              <a:gd name="adj" fmla="val 29421"/>
            </a:avLst>
          </a:prstGeom>
          <a:solidFill>
            <a:srgbClr val="B8DB57"/>
          </a:solidFill>
          <a:ln w="19050" algn="ctr">
            <a:noFill/>
            <a:miter lim="800000"/>
            <a:headEnd/>
            <a:tailEnd/>
          </a:ln>
        </p:spPr>
        <p:txBody>
          <a:bodyPr wrap="none" lIns="36000" tIns="0" rIns="72000" bIns="0"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474749">
                    <a:lumMod val="50000"/>
                  </a:srgbClr>
                </a:solidFill>
                <a:effectLst/>
                <a:uLnTx/>
                <a:uFillTx/>
                <a:latin typeface="Arial"/>
                <a:ea typeface="+mn-ea"/>
                <a:cs typeface="+mn-cs"/>
              </a:rPr>
              <a:t>Sacubitril</a:t>
            </a:r>
            <a:r>
              <a:rPr kumimoji="0" lang="en-GB" sz="1200" b="0" i="0" u="none" strike="noStrike" kern="1200" cap="none" spc="0" normalizeH="0" baseline="0" noProof="0" dirty="0">
                <a:ln>
                  <a:noFill/>
                </a:ln>
                <a:solidFill>
                  <a:srgbClr val="474749">
                    <a:lumMod val="50000"/>
                  </a:srgbClr>
                </a:solidFill>
                <a:effectLst/>
                <a:uLnTx/>
                <a:uFillTx/>
                <a:latin typeface="Arial"/>
                <a:ea typeface="+mn-ea"/>
                <a:cs typeface="+mn-cs"/>
              </a:rPr>
              <a:t>/Val</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74749">
                    <a:lumMod val="50000"/>
                  </a:srgbClr>
                </a:solidFill>
                <a:effectLst/>
                <a:uLnTx/>
                <a:uFillTx/>
                <a:latin typeface="Arial"/>
                <a:ea typeface="+mn-ea"/>
                <a:cs typeface="+mn-cs"/>
              </a:rPr>
              <a:t>2 x 200 mg</a:t>
            </a:r>
            <a:endParaRPr kumimoji="0" lang="de-DE" sz="1200" b="0" i="0" u="none" strike="noStrike" kern="1200" cap="none" spc="0" normalizeH="0" baseline="30000" noProof="0" dirty="0">
              <a:ln>
                <a:noFill/>
              </a:ln>
              <a:solidFill>
                <a:srgbClr val="474749">
                  <a:lumMod val="50000"/>
                </a:srgbClr>
              </a:solidFill>
              <a:effectLst/>
              <a:uLnTx/>
              <a:uFillTx/>
              <a:latin typeface="Arial"/>
              <a:ea typeface="MS PGothic"/>
              <a:cs typeface="Calibri" panose="020F0502020204030204" pitchFamily="34" charset="0"/>
            </a:endParaRPr>
          </a:p>
        </p:txBody>
      </p:sp>
      <p:sp>
        <p:nvSpPr>
          <p:cNvPr id="37" name="AutoShape 12"/>
          <p:cNvSpPr>
            <a:spLocks noChangeArrowheads="1"/>
          </p:cNvSpPr>
          <p:nvPr/>
        </p:nvSpPr>
        <p:spPr bwMode="auto">
          <a:xfrm>
            <a:off x="1907969" y="3306784"/>
            <a:ext cx="1080000" cy="533400"/>
          </a:xfrm>
          <a:prstGeom prst="homePlate">
            <a:avLst>
              <a:gd name="adj" fmla="val 31167"/>
            </a:avLst>
          </a:prstGeom>
          <a:solidFill>
            <a:srgbClr val="DBECAA"/>
          </a:solidFill>
          <a:ln w="19050" algn="ctr">
            <a:noFill/>
            <a:miter lim="800000"/>
            <a:headEnd/>
            <a:tailEnd/>
          </a:ln>
        </p:spPr>
        <p:txBody>
          <a:bodyPr wrap="none" lIns="36000" tIns="0" rIns="72000" bIns="0"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474749">
                    <a:lumMod val="50000"/>
                  </a:srgbClr>
                </a:solidFill>
                <a:effectLst/>
                <a:uLnTx/>
                <a:uFillTx/>
                <a:latin typeface="Arial"/>
                <a:ea typeface="+mn-ea"/>
                <a:cs typeface="+mn-cs"/>
              </a:rPr>
              <a:t>Sacubitril</a:t>
            </a:r>
            <a:r>
              <a:rPr kumimoji="0" lang="en-GB" sz="1200" b="0" i="0" u="none" strike="noStrike" kern="1200" cap="none" spc="0" normalizeH="0" baseline="0" noProof="0" dirty="0">
                <a:ln>
                  <a:noFill/>
                </a:ln>
                <a:solidFill>
                  <a:srgbClr val="474749">
                    <a:lumMod val="50000"/>
                  </a:srgbClr>
                </a:solidFill>
                <a:effectLst/>
                <a:uLnTx/>
                <a:uFillTx/>
                <a:latin typeface="Arial"/>
                <a:ea typeface="+mn-ea"/>
                <a:cs typeface="+mn-cs"/>
              </a:rPr>
              <a:t>/Val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74749">
                    <a:lumMod val="50000"/>
                  </a:srgbClr>
                </a:solidFill>
                <a:effectLst/>
                <a:uLnTx/>
                <a:uFillTx/>
                <a:latin typeface="Arial"/>
                <a:ea typeface="+mn-ea"/>
                <a:cs typeface="+mn-cs"/>
              </a:rPr>
              <a:t>2 x 100 mg</a:t>
            </a:r>
            <a:endParaRPr kumimoji="0" lang="de-DE" sz="1200" b="0" i="0" u="none" strike="noStrike" kern="1200" cap="none" spc="0" normalizeH="0" baseline="30000" noProof="0" dirty="0">
              <a:ln>
                <a:noFill/>
              </a:ln>
              <a:solidFill>
                <a:srgbClr val="474749">
                  <a:lumMod val="50000"/>
                </a:srgbClr>
              </a:solidFill>
              <a:effectLst/>
              <a:uLnTx/>
              <a:uFillTx/>
              <a:latin typeface="Arial"/>
              <a:ea typeface="MS PGothic"/>
              <a:cs typeface="Arial Unicode MS" pitchFamily="34" charset="-128"/>
            </a:endParaRPr>
          </a:p>
        </p:txBody>
      </p:sp>
    </p:spTree>
    <p:extLst>
      <p:ext uri="{BB962C8B-B14F-4D97-AF65-F5344CB8AC3E}">
        <p14:creationId xmlns:p14="http://schemas.microsoft.com/office/powerpoint/2010/main" val="372037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Textplatzhalter 406">
            <a:extLst>
              <a:ext uri="{FF2B5EF4-FFF2-40B4-BE49-F238E27FC236}">
                <a16:creationId xmlns:a16="http://schemas.microsoft.com/office/drawing/2014/main" id="{F42BBD64-B7FD-4BE4-B673-92C90D8E9756}"/>
              </a:ext>
            </a:extLst>
          </p:cNvPr>
          <p:cNvSpPr>
            <a:spLocks noGrp="1"/>
          </p:cNvSpPr>
          <p:nvPr>
            <p:ph sz="quarter" idx="4294967295"/>
          </p:nvPr>
        </p:nvSpPr>
        <p:spPr>
          <a:xfrm>
            <a:off x="1232620" y="6303770"/>
            <a:ext cx="4691663" cy="431800"/>
          </a:xfrm>
          <a:prstGeom prst="rect">
            <a:avLst/>
          </a:prstGeom>
        </p:spPr>
        <p:txBody>
          <a:bodyPr/>
          <a:lstStyle/>
          <a:p>
            <a:pPr marL="0" indent="0" algn="ctr">
              <a:lnSpc>
                <a:spcPct val="100000"/>
              </a:lnSpc>
              <a:buNone/>
            </a:pPr>
            <a:r>
              <a:rPr lang="de-DE" sz="1000" b="1" dirty="0"/>
              <a:t>Modifiziert nach: 1.Benjamin EJ, et al. </a:t>
            </a:r>
            <a:r>
              <a:rPr lang="de-DE" sz="1000" b="1" dirty="0" err="1"/>
              <a:t>Circulation</a:t>
            </a:r>
            <a:r>
              <a:rPr lang="de-DE" sz="1000" b="1" dirty="0"/>
              <a:t> 2017; 135:e146-e603; 2. Holstiege J, et al. Versorgungsatlas-Bericht Nr. 18/09 2018; </a:t>
            </a:r>
            <a:r>
              <a:rPr lang="de-DE" sz="1000" b="1" dirty="0" err="1"/>
              <a:t>doi</a:t>
            </a:r>
            <a:r>
              <a:rPr lang="de-DE" sz="1000" b="1" dirty="0"/>
              <a:t> 10.20364/VA-18.09</a:t>
            </a:r>
          </a:p>
        </p:txBody>
      </p:sp>
      <p:sp>
        <p:nvSpPr>
          <p:cNvPr id="6" name="Titel 5">
            <a:extLst>
              <a:ext uri="{FF2B5EF4-FFF2-40B4-BE49-F238E27FC236}">
                <a16:creationId xmlns:a16="http://schemas.microsoft.com/office/drawing/2014/main" id="{0C88D4BB-099C-49A1-BC00-7EDE6E8F6D26}"/>
              </a:ext>
            </a:extLst>
          </p:cNvPr>
          <p:cNvSpPr>
            <a:spLocks noGrp="1"/>
          </p:cNvSpPr>
          <p:nvPr>
            <p:ph type="title" idx="4294967295"/>
          </p:nvPr>
        </p:nvSpPr>
        <p:spPr>
          <a:xfrm>
            <a:off x="1847881" y="47075"/>
            <a:ext cx="6993138" cy="1010729"/>
          </a:xfrm>
          <a:prstGeom prst="rect">
            <a:avLst/>
          </a:prstGeom>
        </p:spPr>
        <p:txBody>
          <a:bodyPr/>
          <a:lstStyle/>
          <a:p>
            <a:r>
              <a:rPr lang="de-DE" sz="32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Prävalenz der Herzinsuffizienz </a:t>
            </a:r>
            <a:br>
              <a:rPr lang="de-DE" sz="32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32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Deutschland</a:t>
            </a:r>
          </a:p>
        </p:txBody>
      </p:sp>
      <p:grpSp>
        <p:nvGrpSpPr>
          <p:cNvPr id="55" name="Gruppieren 54">
            <a:extLst>
              <a:ext uri="{FF2B5EF4-FFF2-40B4-BE49-F238E27FC236}">
                <a16:creationId xmlns:a16="http://schemas.microsoft.com/office/drawing/2014/main" id="{FD64162E-E5EE-4F24-A17F-29951430F5C6}"/>
              </a:ext>
            </a:extLst>
          </p:cNvPr>
          <p:cNvGrpSpPr>
            <a:grpSpLocks noChangeAspect="1"/>
          </p:cNvGrpSpPr>
          <p:nvPr/>
        </p:nvGrpSpPr>
        <p:grpSpPr>
          <a:xfrm>
            <a:off x="878086" y="2191291"/>
            <a:ext cx="2812143" cy="2920420"/>
            <a:chOff x="6989925" y="837359"/>
            <a:chExt cx="4814544" cy="4999921"/>
          </a:xfrm>
        </p:grpSpPr>
        <p:sp>
          <p:nvSpPr>
            <p:cNvPr id="56" name="Freeform 5">
              <a:extLst>
                <a:ext uri="{FF2B5EF4-FFF2-40B4-BE49-F238E27FC236}">
                  <a16:creationId xmlns:a16="http://schemas.microsoft.com/office/drawing/2014/main" id="{ECD64652-6D77-4FF6-A2FE-C59ACFDD590E}"/>
                </a:ext>
              </a:extLst>
            </p:cNvPr>
            <p:cNvSpPr>
              <a:spLocks/>
            </p:cNvSpPr>
            <p:nvPr/>
          </p:nvSpPr>
          <p:spPr bwMode="auto">
            <a:xfrm>
              <a:off x="8650268" y="3031468"/>
              <a:ext cx="1152556" cy="921100"/>
            </a:xfrm>
            <a:custGeom>
              <a:avLst/>
              <a:gdLst>
                <a:gd name="T0" fmla="*/ 176 w 488"/>
                <a:gd name="T1" fmla="*/ 13 h 390"/>
                <a:gd name="T2" fmla="*/ 194 w 488"/>
                <a:gd name="T3" fmla="*/ 61 h 390"/>
                <a:gd name="T4" fmla="*/ 246 w 488"/>
                <a:gd name="T5" fmla="*/ 64 h 390"/>
                <a:gd name="T6" fmla="*/ 269 w 488"/>
                <a:gd name="T7" fmla="*/ 82 h 390"/>
                <a:gd name="T8" fmla="*/ 279 w 488"/>
                <a:gd name="T9" fmla="*/ 93 h 390"/>
                <a:gd name="T10" fmla="*/ 266 w 488"/>
                <a:gd name="T11" fmla="*/ 109 h 390"/>
                <a:gd name="T12" fmla="*/ 272 w 488"/>
                <a:gd name="T13" fmla="*/ 115 h 390"/>
                <a:gd name="T14" fmla="*/ 278 w 488"/>
                <a:gd name="T15" fmla="*/ 142 h 390"/>
                <a:gd name="T16" fmla="*/ 314 w 488"/>
                <a:gd name="T17" fmla="*/ 143 h 390"/>
                <a:gd name="T18" fmla="*/ 354 w 488"/>
                <a:gd name="T19" fmla="*/ 157 h 390"/>
                <a:gd name="T20" fmla="*/ 380 w 488"/>
                <a:gd name="T21" fmla="*/ 178 h 390"/>
                <a:gd name="T22" fmla="*/ 405 w 488"/>
                <a:gd name="T23" fmla="*/ 176 h 390"/>
                <a:gd name="T24" fmla="*/ 424 w 488"/>
                <a:gd name="T25" fmla="*/ 163 h 390"/>
                <a:gd name="T26" fmla="*/ 451 w 488"/>
                <a:gd name="T27" fmla="*/ 147 h 390"/>
                <a:gd name="T28" fmla="*/ 475 w 488"/>
                <a:gd name="T29" fmla="*/ 171 h 390"/>
                <a:gd name="T30" fmla="*/ 479 w 488"/>
                <a:gd name="T31" fmla="*/ 194 h 390"/>
                <a:gd name="T32" fmla="*/ 451 w 488"/>
                <a:gd name="T33" fmla="*/ 211 h 390"/>
                <a:gd name="T34" fmla="*/ 436 w 488"/>
                <a:gd name="T35" fmla="*/ 217 h 390"/>
                <a:gd name="T36" fmla="*/ 422 w 488"/>
                <a:gd name="T37" fmla="*/ 252 h 390"/>
                <a:gd name="T38" fmla="*/ 407 w 488"/>
                <a:gd name="T39" fmla="*/ 275 h 390"/>
                <a:gd name="T40" fmla="*/ 405 w 488"/>
                <a:gd name="T41" fmla="*/ 284 h 390"/>
                <a:gd name="T42" fmla="*/ 381 w 488"/>
                <a:gd name="T43" fmla="*/ 280 h 390"/>
                <a:gd name="T44" fmla="*/ 364 w 488"/>
                <a:gd name="T45" fmla="*/ 283 h 390"/>
                <a:gd name="T46" fmla="*/ 365 w 488"/>
                <a:gd name="T47" fmla="*/ 303 h 390"/>
                <a:gd name="T48" fmla="*/ 358 w 488"/>
                <a:gd name="T49" fmla="*/ 323 h 390"/>
                <a:gd name="T50" fmla="*/ 307 w 488"/>
                <a:gd name="T51" fmla="*/ 335 h 390"/>
                <a:gd name="T52" fmla="*/ 294 w 488"/>
                <a:gd name="T53" fmla="*/ 341 h 390"/>
                <a:gd name="T54" fmla="*/ 274 w 488"/>
                <a:gd name="T55" fmla="*/ 316 h 390"/>
                <a:gd name="T56" fmla="*/ 274 w 488"/>
                <a:gd name="T57" fmla="*/ 304 h 390"/>
                <a:gd name="T58" fmla="*/ 245 w 488"/>
                <a:gd name="T59" fmla="*/ 314 h 390"/>
                <a:gd name="T60" fmla="*/ 251 w 488"/>
                <a:gd name="T61" fmla="*/ 347 h 390"/>
                <a:gd name="T62" fmla="*/ 223 w 488"/>
                <a:gd name="T63" fmla="*/ 363 h 390"/>
                <a:gd name="T64" fmla="*/ 220 w 488"/>
                <a:gd name="T65" fmla="*/ 345 h 390"/>
                <a:gd name="T66" fmla="*/ 193 w 488"/>
                <a:gd name="T67" fmla="*/ 346 h 390"/>
                <a:gd name="T68" fmla="*/ 149 w 488"/>
                <a:gd name="T69" fmla="*/ 359 h 390"/>
                <a:gd name="T70" fmla="*/ 173 w 488"/>
                <a:gd name="T71" fmla="*/ 379 h 390"/>
                <a:gd name="T72" fmla="*/ 151 w 488"/>
                <a:gd name="T73" fmla="*/ 379 h 390"/>
                <a:gd name="T74" fmla="*/ 130 w 488"/>
                <a:gd name="T75" fmla="*/ 383 h 390"/>
                <a:gd name="T76" fmla="*/ 102 w 488"/>
                <a:gd name="T77" fmla="*/ 337 h 390"/>
                <a:gd name="T78" fmla="*/ 81 w 488"/>
                <a:gd name="T79" fmla="*/ 314 h 390"/>
                <a:gd name="T80" fmla="*/ 29 w 488"/>
                <a:gd name="T81" fmla="*/ 306 h 390"/>
                <a:gd name="T82" fmla="*/ 30 w 488"/>
                <a:gd name="T83" fmla="*/ 264 h 390"/>
                <a:gd name="T84" fmla="*/ 12 w 488"/>
                <a:gd name="T85" fmla="*/ 276 h 390"/>
                <a:gd name="T86" fmla="*/ 12 w 488"/>
                <a:gd name="T87" fmla="*/ 246 h 390"/>
                <a:gd name="T88" fmla="*/ 12 w 488"/>
                <a:gd name="T89" fmla="*/ 230 h 390"/>
                <a:gd name="T90" fmla="*/ 32 w 488"/>
                <a:gd name="T91" fmla="*/ 207 h 390"/>
                <a:gd name="T92" fmla="*/ 34 w 488"/>
                <a:gd name="T93" fmla="*/ 172 h 390"/>
                <a:gd name="T94" fmla="*/ 54 w 488"/>
                <a:gd name="T95" fmla="*/ 176 h 390"/>
                <a:gd name="T96" fmla="*/ 56 w 488"/>
                <a:gd name="T97" fmla="*/ 163 h 390"/>
                <a:gd name="T98" fmla="*/ 54 w 488"/>
                <a:gd name="T99" fmla="*/ 137 h 390"/>
                <a:gd name="T100" fmla="*/ 58 w 488"/>
                <a:gd name="T101" fmla="*/ 136 h 390"/>
                <a:gd name="T102" fmla="*/ 58 w 488"/>
                <a:gd name="T103" fmla="*/ 123 h 390"/>
                <a:gd name="T104" fmla="*/ 14 w 488"/>
                <a:gd name="T105" fmla="*/ 93 h 390"/>
                <a:gd name="T106" fmla="*/ 37 w 488"/>
                <a:gd name="T107" fmla="*/ 57 h 390"/>
                <a:gd name="T108" fmla="*/ 85 w 488"/>
                <a:gd name="T109" fmla="*/ 24 h 390"/>
                <a:gd name="T110" fmla="*/ 107 w 488"/>
                <a:gd name="T111" fmla="*/ 19 h 390"/>
                <a:gd name="T112" fmla="*/ 143 w 488"/>
                <a:gd name="T113"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8" h="390">
                  <a:moveTo>
                    <a:pt x="143" y="0"/>
                  </a:moveTo>
                  <a:lnTo>
                    <a:pt x="148" y="0"/>
                  </a:lnTo>
                  <a:lnTo>
                    <a:pt x="158" y="0"/>
                  </a:lnTo>
                  <a:lnTo>
                    <a:pt x="162" y="1"/>
                  </a:lnTo>
                  <a:lnTo>
                    <a:pt x="170" y="3"/>
                  </a:lnTo>
                  <a:lnTo>
                    <a:pt x="172" y="3"/>
                  </a:lnTo>
                  <a:lnTo>
                    <a:pt x="177" y="8"/>
                  </a:lnTo>
                  <a:lnTo>
                    <a:pt x="180" y="7"/>
                  </a:lnTo>
                  <a:lnTo>
                    <a:pt x="176" y="13"/>
                  </a:lnTo>
                  <a:lnTo>
                    <a:pt x="175" y="17"/>
                  </a:lnTo>
                  <a:lnTo>
                    <a:pt x="178" y="25"/>
                  </a:lnTo>
                  <a:lnTo>
                    <a:pt x="183" y="33"/>
                  </a:lnTo>
                  <a:lnTo>
                    <a:pt x="188" y="40"/>
                  </a:lnTo>
                  <a:lnTo>
                    <a:pt x="190" y="43"/>
                  </a:lnTo>
                  <a:lnTo>
                    <a:pt x="190" y="50"/>
                  </a:lnTo>
                  <a:lnTo>
                    <a:pt x="190" y="57"/>
                  </a:lnTo>
                  <a:lnTo>
                    <a:pt x="192" y="58"/>
                  </a:lnTo>
                  <a:lnTo>
                    <a:pt x="194" y="61"/>
                  </a:lnTo>
                  <a:lnTo>
                    <a:pt x="197" y="61"/>
                  </a:lnTo>
                  <a:lnTo>
                    <a:pt x="199" y="61"/>
                  </a:lnTo>
                  <a:lnTo>
                    <a:pt x="202" y="60"/>
                  </a:lnTo>
                  <a:lnTo>
                    <a:pt x="204" y="59"/>
                  </a:lnTo>
                  <a:lnTo>
                    <a:pt x="221" y="64"/>
                  </a:lnTo>
                  <a:lnTo>
                    <a:pt x="222" y="64"/>
                  </a:lnTo>
                  <a:lnTo>
                    <a:pt x="240" y="65"/>
                  </a:lnTo>
                  <a:lnTo>
                    <a:pt x="244" y="64"/>
                  </a:lnTo>
                  <a:lnTo>
                    <a:pt x="246" y="64"/>
                  </a:lnTo>
                  <a:lnTo>
                    <a:pt x="253" y="64"/>
                  </a:lnTo>
                  <a:lnTo>
                    <a:pt x="265" y="69"/>
                  </a:lnTo>
                  <a:lnTo>
                    <a:pt x="265" y="70"/>
                  </a:lnTo>
                  <a:lnTo>
                    <a:pt x="265" y="70"/>
                  </a:lnTo>
                  <a:lnTo>
                    <a:pt x="265" y="76"/>
                  </a:lnTo>
                  <a:lnTo>
                    <a:pt x="266" y="78"/>
                  </a:lnTo>
                  <a:lnTo>
                    <a:pt x="266" y="80"/>
                  </a:lnTo>
                  <a:lnTo>
                    <a:pt x="271" y="81"/>
                  </a:lnTo>
                  <a:lnTo>
                    <a:pt x="269" y="82"/>
                  </a:lnTo>
                  <a:lnTo>
                    <a:pt x="269" y="83"/>
                  </a:lnTo>
                  <a:lnTo>
                    <a:pt x="269" y="83"/>
                  </a:lnTo>
                  <a:lnTo>
                    <a:pt x="271" y="85"/>
                  </a:lnTo>
                  <a:lnTo>
                    <a:pt x="272" y="86"/>
                  </a:lnTo>
                  <a:lnTo>
                    <a:pt x="273" y="86"/>
                  </a:lnTo>
                  <a:lnTo>
                    <a:pt x="274" y="87"/>
                  </a:lnTo>
                  <a:lnTo>
                    <a:pt x="278" y="90"/>
                  </a:lnTo>
                  <a:lnTo>
                    <a:pt x="279" y="92"/>
                  </a:lnTo>
                  <a:lnTo>
                    <a:pt x="279" y="93"/>
                  </a:lnTo>
                  <a:lnTo>
                    <a:pt x="279" y="93"/>
                  </a:lnTo>
                  <a:lnTo>
                    <a:pt x="278" y="95"/>
                  </a:lnTo>
                  <a:lnTo>
                    <a:pt x="276" y="97"/>
                  </a:lnTo>
                  <a:lnTo>
                    <a:pt x="272" y="103"/>
                  </a:lnTo>
                  <a:lnTo>
                    <a:pt x="270" y="106"/>
                  </a:lnTo>
                  <a:lnTo>
                    <a:pt x="269" y="108"/>
                  </a:lnTo>
                  <a:lnTo>
                    <a:pt x="268" y="109"/>
                  </a:lnTo>
                  <a:lnTo>
                    <a:pt x="266" y="109"/>
                  </a:lnTo>
                  <a:lnTo>
                    <a:pt x="266" y="109"/>
                  </a:lnTo>
                  <a:lnTo>
                    <a:pt x="264" y="106"/>
                  </a:lnTo>
                  <a:lnTo>
                    <a:pt x="264" y="106"/>
                  </a:lnTo>
                  <a:lnTo>
                    <a:pt x="263" y="107"/>
                  </a:lnTo>
                  <a:lnTo>
                    <a:pt x="262" y="109"/>
                  </a:lnTo>
                  <a:lnTo>
                    <a:pt x="261" y="111"/>
                  </a:lnTo>
                  <a:lnTo>
                    <a:pt x="261" y="113"/>
                  </a:lnTo>
                  <a:lnTo>
                    <a:pt x="265" y="116"/>
                  </a:lnTo>
                  <a:lnTo>
                    <a:pt x="269" y="116"/>
                  </a:lnTo>
                  <a:lnTo>
                    <a:pt x="272" y="115"/>
                  </a:lnTo>
                  <a:lnTo>
                    <a:pt x="272" y="115"/>
                  </a:lnTo>
                  <a:lnTo>
                    <a:pt x="275" y="116"/>
                  </a:lnTo>
                  <a:lnTo>
                    <a:pt x="279" y="121"/>
                  </a:lnTo>
                  <a:lnTo>
                    <a:pt x="282" y="127"/>
                  </a:lnTo>
                  <a:lnTo>
                    <a:pt x="282" y="128"/>
                  </a:lnTo>
                  <a:lnTo>
                    <a:pt x="280" y="131"/>
                  </a:lnTo>
                  <a:lnTo>
                    <a:pt x="279" y="132"/>
                  </a:lnTo>
                  <a:lnTo>
                    <a:pt x="276" y="133"/>
                  </a:lnTo>
                  <a:lnTo>
                    <a:pt x="278" y="142"/>
                  </a:lnTo>
                  <a:lnTo>
                    <a:pt x="279" y="143"/>
                  </a:lnTo>
                  <a:lnTo>
                    <a:pt x="282" y="144"/>
                  </a:lnTo>
                  <a:lnTo>
                    <a:pt x="282" y="145"/>
                  </a:lnTo>
                  <a:lnTo>
                    <a:pt x="293" y="145"/>
                  </a:lnTo>
                  <a:lnTo>
                    <a:pt x="295" y="143"/>
                  </a:lnTo>
                  <a:lnTo>
                    <a:pt x="296" y="142"/>
                  </a:lnTo>
                  <a:lnTo>
                    <a:pt x="297" y="141"/>
                  </a:lnTo>
                  <a:lnTo>
                    <a:pt x="297" y="140"/>
                  </a:lnTo>
                  <a:lnTo>
                    <a:pt x="314" y="143"/>
                  </a:lnTo>
                  <a:lnTo>
                    <a:pt x="319" y="145"/>
                  </a:lnTo>
                  <a:lnTo>
                    <a:pt x="319" y="148"/>
                  </a:lnTo>
                  <a:lnTo>
                    <a:pt x="320" y="152"/>
                  </a:lnTo>
                  <a:lnTo>
                    <a:pt x="320" y="153"/>
                  </a:lnTo>
                  <a:lnTo>
                    <a:pt x="333" y="157"/>
                  </a:lnTo>
                  <a:lnTo>
                    <a:pt x="338" y="159"/>
                  </a:lnTo>
                  <a:lnTo>
                    <a:pt x="346" y="157"/>
                  </a:lnTo>
                  <a:lnTo>
                    <a:pt x="351" y="156"/>
                  </a:lnTo>
                  <a:lnTo>
                    <a:pt x="354" y="157"/>
                  </a:lnTo>
                  <a:lnTo>
                    <a:pt x="363" y="162"/>
                  </a:lnTo>
                  <a:lnTo>
                    <a:pt x="369" y="166"/>
                  </a:lnTo>
                  <a:lnTo>
                    <a:pt x="369" y="167"/>
                  </a:lnTo>
                  <a:lnTo>
                    <a:pt x="376" y="175"/>
                  </a:lnTo>
                  <a:lnTo>
                    <a:pt x="376" y="176"/>
                  </a:lnTo>
                  <a:lnTo>
                    <a:pt x="376" y="177"/>
                  </a:lnTo>
                  <a:lnTo>
                    <a:pt x="376" y="179"/>
                  </a:lnTo>
                  <a:lnTo>
                    <a:pt x="379" y="178"/>
                  </a:lnTo>
                  <a:lnTo>
                    <a:pt x="380" y="178"/>
                  </a:lnTo>
                  <a:lnTo>
                    <a:pt x="389" y="176"/>
                  </a:lnTo>
                  <a:lnTo>
                    <a:pt x="390" y="176"/>
                  </a:lnTo>
                  <a:lnTo>
                    <a:pt x="399" y="179"/>
                  </a:lnTo>
                  <a:lnTo>
                    <a:pt x="402" y="181"/>
                  </a:lnTo>
                  <a:lnTo>
                    <a:pt x="402" y="179"/>
                  </a:lnTo>
                  <a:lnTo>
                    <a:pt x="403" y="179"/>
                  </a:lnTo>
                  <a:lnTo>
                    <a:pt x="403" y="177"/>
                  </a:lnTo>
                  <a:lnTo>
                    <a:pt x="405" y="176"/>
                  </a:lnTo>
                  <a:lnTo>
                    <a:pt x="405" y="176"/>
                  </a:lnTo>
                  <a:lnTo>
                    <a:pt x="409" y="181"/>
                  </a:lnTo>
                  <a:lnTo>
                    <a:pt x="411" y="183"/>
                  </a:lnTo>
                  <a:lnTo>
                    <a:pt x="412" y="186"/>
                  </a:lnTo>
                  <a:lnTo>
                    <a:pt x="412" y="186"/>
                  </a:lnTo>
                  <a:lnTo>
                    <a:pt x="413" y="185"/>
                  </a:lnTo>
                  <a:lnTo>
                    <a:pt x="414" y="185"/>
                  </a:lnTo>
                  <a:lnTo>
                    <a:pt x="415" y="182"/>
                  </a:lnTo>
                  <a:lnTo>
                    <a:pt x="424" y="164"/>
                  </a:lnTo>
                  <a:lnTo>
                    <a:pt x="424" y="163"/>
                  </a:lnTo>
                  <a:lnTo>
                    <a:pt x="424" y="160"/>
                  </a:lnTo>
                  <a:lnTo>
                    <a:pt x="423" y="159"/>
                  </a:lnTo>
                  <a:lnTo>
                    <a:pt x="422" y="158"/>
                  </a:lnTo>
                  <a:lnTo>
                    <a:pt x="419" y="156"/>
                  </a:lnTo>
                  <a:lnTo>
                    <a:pt x="418" y="151"/>
                  </a:lnTo>
                  <a:lnTo>
                    <a:pt x="422" y="144"/>
                  </a:lnTo>
                  <a:lnTo>
                    <a:pt x="430" y="141"/>
                  </a:lnTo>
                  <a:lnTo>
                    <a:pt x="430" y="141"/>
                  </a:lnTo>
                  <a:lnTo>
                    <a:pt x="451" y="147"/>
                  </a:lnTo>
                  <a:lnTo>
                    <a:pt x="459" y="150"/>
                  </a:lnTo>
                  <a:lnTo>
                    <a:pt x="460" y="150"/>
                  </a:lnTo>
                  <a:lnTo>
                    <a:pt x="461" y="151"/>
                  </a:lnTo>
                  <a:lnTo>
                    <a:pt x="462" y="153"/>
                  </a:lnTo>
                  <a:lnTo>
                    <a:pt x="462" y="156"/>
                  </a:lnTo>
                  <a:lnTo>
                    <a:pt x="461" y="159"/>
                  </a:lnTo>
                  <a:lnTo>
                    <a:pt x="462" y="163"/>
                  </a:lnTo>
                  <a:lnTo>
                    <a:pt x="469" y="168"/>
                  </a:lnTo>
                  <a:lnTo>
                    <a:pt x="475" y="171"/>
                  </a:lnTo>
                  <a:lnTo>
                    <a:pt x="482" y="172"/>
                  </a:lnTo>
                  <a:lnTo>
                    <a:pt x="483" y="176"/>
                  </a:lnTo>
                  <a:lnTo>
                    <a:pt x="484" y="182"/>
                  </a:lnTo>
                  <a:lnTo>
                    <a:pt x="484" y="183"/>
                  </a:lnTo>
                  <a:lnTo>
                    <a:pt x="487" y="186"/>
                  </a:lnTo>
                  <a:lnTo>
                    <a:pt x="487" y="187"/>
                  </a:lnTo>
                  <a:lnTo>
                    <a:pt x="488" y="188"/>
                  </a:lnTo>
                  <a:lnTo>
                    <a:pt x="487" y="192"/>
                  </a:lnTo>
                  <a:lnTo>
                    <a:pt x="479" y="194"/>
                  </a:lnTo>
                  <a:lnTo>
                    <a:pt x="475" y="195"/>
                  </a:lnTo>
                  <a:lnTo>
                    <a:pt x="473" y="194"/>
                  </a:lnTo>
                  <a:lnTo>
                    <a:pt x="468" y="195"/>
                  </a:lnTo>
                  <a:lnTo>
                    <a:pt x="459" y="197"/>
                  </a:lnTo>
                  <a:lnTo>
                    <a:pt x="458" y="197"/>
                  </a:lnTo>
                  <a:lnTo>
                    <a:pt x="455" y="201"/>
                  </a:lnTo>
                  <a:lnTo>
                    <a:pt x="455" y="204"/>
                  </a:lnTo>
                  <a:lnTo>
                    <a:pt x="452" y="211"/>
                  </a:lnTo>
                  <a:lnTo>
                    <a:pt x="451" y="211"/>
                  </a:lnTo>
                  <a:lnTo>
                    <a:pt x="448" y="212"/>
                  </a:lnTo>
                  <a:lnTo>
                    <a:pt x="448" y="212"/>
                  </a:lnTo>
                  <a:lnTo>
                    <a:pt x="447" y="210"/>
                  </a:lnTo>
                  <a:lnTo>
                    <a:pt x="445" y="209"/>
                  </a:lnTo>
                  <a:lnTo>
                    <a:pt x="440" y="209"/>
                  </a:lnTo>
                  <a:lnTo>
                    <a:pt x="440" y="210"/>
                  </a:lnTo>
                  <a:lnTo>
                    <a:pt x="436" y="213"/>
                  </a:lnTo>
                  <a:lnTo>
                    <a:pt x="436" y="213"/>
                  </a:lnTo>
                  <a:lnTo>
                    <a:pt x="436" y="217"/>
                  </a:lnTo>
                  <a:lnTo>
                    <a:pt x="423" y="221"/>
                  </a:lnTo>
                  <a:lnTo>
                    <a:pt x="420" y="220"/>
                  </a:lnTo>
                  <a:lnTo>
                    <a:pt x="419" y="218"/>
                  </a:lnTo>
                  <a:lnTo>
                    <a:pt x="417" y="221"/>
                  </a:lnTo>
                  <a:lnTo>
                    <a:pt x="415" y="236"/>
                  </a:lnTo>
                  <a:lnTo>
                    <a:pt x="415" y="238"/>
                  </a:lnTo>
                  <a:lnTo>
                    <a:pt x="415" y="240"/>
                  </a:lnTo>
                  <a:lnTo>
                    <a:pt x="415" y="240"/>
                  </a:lnTo>
                  <a:lnTo>
                    <a:pt x="422" y="252"/>
                  </a:lnTo>
                  <a:lnTo>
                    <a:pt x="424" y="254"/>
                  </a:lnTo>
                  <a:lnTo>
                    <a:pt x="432" y="256"/>
                  </a:lnTo>
                  <a:lnTo>
                    <a:pt x="431" y="259"/>
                  </a:lnTo>
                  <a:lnTo>
                    <a:pt x="429" y="263"/>
                  </a:lnTo>
                  <a:lnTo>
                    <a:pt x="428" y="264"/>
                  </a:lnTo>
                  <a:lnTo>
                    <a:pt x="422" y="269"/>
                  </a:lnTo>
                  <a:lnTo>
                    <a:pt x="418" y="271"/>
                  </a:lnTo>
                  <a:lnTo>
                    <a:pt x="417" y="271"/>
                  </a:lnTo>
                  <a:lnTo>
                    <a:pt x="407" y="275"/>
                  </a:lnTo>
                  <a:lnTo>
                    <a:pt x="398" y="278"/>
                  </a:lnTo>
                  <a:lnTo>
                    <a:pt x="397" y="279"/>
                  </a:lnTo>
                  <a:lnTo>
                    <a:pt x="397" y="279"/>
                  </a:lnTo>
                  <a:lnTo>
                    <a:pt x="396" y="281"/>
                  </a:lnTo>
                  <a:lnTo>
                    <a:pt x="401" y="283"/>
                  </a:lnTo>
                  <a:lnTo>
                    <a:pt x="402" y="282"/>
                  </a:lnTo>
                  <a:lnTo>
                    <a:pt x="404" y="282"/>
                  </a:lnTo>
                  <a:lnTo>
                    <a:pt x="404" y="282"/>
                  </a:lnTo>
                  <a:lnTo>
                    <a:pt x="405" y="284"/>
                  </a:lnTo>
                  <a:lnTo>
                    <a:pt x="405" y="285"/>
                  </a:lnTo>
                  <a:lnTo>
                    <a:pt x="404" y="285"/>
                  </a:lnTo>
                  <a:lnTo>
                    <a:pt x="404" y="285"/>
                  </a:lnTo>
                  <a:lnTo>
                    <a:pt x="401" y="286"/>
                  </a:lnTo>
                  <a:lnTo>
                    <a:pt x="400" y="285"/>
                  </a:lnTo>
                  <a:lnTo>
                    <a:pt x="397" y="287"/>
                  </a:lnTo>
                  <a:lnTo>
                    <a:pt x="390" y="287"/>
                  </a:lnTo>
                  <a:lnTo>
                    <a:pt x="380" y="287"/>
                  </a:lnTo>
                  <a:lnTo>
                    <a:pt x="381" y="280"/>
                  </a:lnTo>
                  <a:lnTo>
                    <a:pt x="380" y="271"/>
                  </a:lnTo>
                  <a:lnTo>
                    <a:pt x="377" y="269"/>
                  </a:lnTo>
                  <a:lnTo>
                    <a:pt x="376" y="270"/>
                  </a:lnTo>
                  <a:lnTo>
                    <a:pt x="376" y="270"/>
                  </a:lnTo>
                  <a:lnTo>
                    <a:pt x="372" y="273"/>
                  </a:lnTo>
                  <a:lnTo>
                    <a:pt x="372" y="275"/>
                  </a:lnTo>
                  <a:lnTo>
                    <a:pt x="366" y="281"/>
                  </a:lnTo>
                  <a:lnTo>
                    <a:pt x="365" y="281"/>
                  </a:lnTo>
                  <a:lnTo>
                    <a:pt x="364" y="283"/>
                  </a:lnTo>
                  <a:lnTo>
                    <a:pt x="362" y="283"/>
                  </a:lnTo>
                  <a:lnTo>
                    <a:pt x="355" y="295"/>
                  </a:lnTo>
                  <a:lnTo>
                    <a:pt x="354" y="296"/>
                  </a:lnTo>
                  <a:lnTo>
                    <a:pt x="354" y="296"/>
                  </a:lnTo>
                  <a:lnTo>
                    <a:pt x="356" y="300"/>
                  </a:lnTo>
                  <a:lnTo>
                    <a:pt x="357" y="302"/>
                  </a:lnTo>
                  <a:lnTo>
                    <a:pt x="359" y="302"/>
                  </a:lnTo>
                  <a:lnTo>
                    <a:pt x="362" y="302"/>
                  </a:lnTo>
                  <a:lnTo>
                    <a:pt x="365" y="303"/>
                  </a:lnTo>
                  <a:lnTo>
                    <a:pt x="370" y="309"/>
                  </a:lnTo>
                  <a:lnTo>
                    <a:pt x="370" y="310"/>
                  </a:lnTo>
                  <a:lnTo>
                    <a:pt x="371" y="310"/>
                  </a:lnTo>
                  <a:lnTo>
                    <a:pt x="369" y="312"/>
                  </a:lnTo>
                  <a:lnTo>
                    <a:pt x="365" y="316"/>
                  </a:lnTo>
                  <a:lnTo>
                    <a:pt x="360" y="319"/>
                  </a:lnTo>
                  <a:lnTo>
                    <a:pt x="358" y="320"/>
                  </a:lnTo>
                  <a:lnTo>
                    <a:pt x="358" y="323"/>
                  </a:lnTo>
                  <a:lnTo>
                    <a:pt x="358" y="323"/>
                  </a:lnTo>
                  <a:lnTo>
                    <a:pt x="359" y="324"/>
                  </a:lnTo>
                  <a:lnTo>
                    <a:pt x="363" y="327"/>
                  </a:lnTo>
                  <a:lnTo>
                    <a:pt x="356" y="330"/>
                  </a:lnTo>
                  <a:lnTo>
                    <a:pt x="345" y="334"/>
                  </a:lnTo>
                  <a:lnTo>
                    <a:pt x="311" y="338"/>
                  </a:lnTo>
                  <a:lnTo>
                    <a:pt x="311" y="338"/>
                  </a:lnTo>
                  <a:lnTo>
                    <a:pt x="310" y="338"/>
                  </a:lnTo>
                  <a:lnTo>
                    <a:pt x="308" y="336"/>
                  </a:lnTo>
                  <a:lnTo>
                    <a:pt x="307" y="335"/>
                  </a:lnTo>
                  <a:lnTo>
                    <a:pt x="306" y="335"/>
                  </a:lnTo>
                  <a:lnTo>
                    <a:pt x="305" y="334"/>
                  </a:lnTo>
                  <a:lnTo>
                    <a:pt x="301" y="335"/>
                  </a:lnTo>
                  <a:lnTo>
                    <a:pt x="301" y="335"/>
                  </a:lnTo>
                  <a:lnTo>
                    <a:pt x="301" y="336"/>
                  </a:lnTo>
                  <a:lnTo>
                    <a:pt x="301" y="338"/>
                  </a:lnTo>
                  <a:lnTo>
                    <a:pt x="301" y="338"/>
                  </a:lnTo>
                  <a:lnTo>
                    <a:pt x="299" y="339"/>
                  </a:lnTo>
                  <a:lnTo>
                    <a:pt x="294" y="341"/>
                  </a:lnTo>
                  <a:lnTo>
                    <a:pt x="292" y="340"/>
                  </a:lnTo>
                  <a:lnTo>
                    <a:pt x="288" y="335"/>
                  </a:lnTo>
                  <a:lnTo>
                    <a:pt x="286" y="332"/>
                  </a:lnTo>
                  <a:lnTo>
                    <a:pt x="284" y="326"/>
                  </a:lnTo>
                  <a:lnTo>
                    <a:pt x="279" y="327"/>
                  </a:lnTo>
                  <a:lnTo>
                    <a:pt x="274" y="324"/>
                  </a:lnTo>
                  <a:lnTo>
                    <a:pt x="274" y="323"/>
                  </a:lnTo>
                  <a:lnTo>
                    <a:pt x="274" y="322"/>
                  </a:lnTo>
                  <a:lnTo>
                    <a:pt x="274" y="316"/>
                  </a:lnTo>
                  <a:lnTo>
                    <a:pt x="274" y="313"/>
                  </a:lnTo>
                  <a:lnTo>
                    <a:pt x="276" y="310"/>
                  </a:lnTo>
                  <a:lnTo>
                    <a:pt x="276" y="310"/>
                  </a:lnTo>
                  <a:lnTo>
                    <a:pt x="276" y="310"/>
                  </a:lnTo>
                  <a:lnTo>
                    <a:pt x="277" y="309"/>
                  </a:lnTo>
                  <a:lnTo>
                    <a:pt x="277" y="308"/>
                  </a:lnTo>
                  <a:lnTo>
                    <a:pt x="276" y="306"/>
                  </a:lnTo>
                  <a:lnTo>
                    <a:pt x="275" y="305"/>
                  </a:lnTo>
                  <a:lnTo>
                    <a:pt x="274" y="304"/>
                  </a:lnTo>
                  <a:lnTo>
                    <a:pt x="265" y="302"/>
                  </a:lnTo>
                  <a:lnTo>
                    <a:pt x="261" y="303"/>
                  </a:lnTo>
                  <a:lnTo>
                    <a:pt x="260" y="303"/>
                  </a:lnTo>
                  <a:lnTo>
                    <a:pt x="257" y="306"/>
                  </a:lnTo>
                  <a:lnTo>
                    <a:pt x="257" y="308"/>
                  </a:lnTo>
                  <a:lnTo>
                    <a:pt x="251" y="313"/>
                  </a:lnTo>
                  <a:lnTo>
                    <a:pt x="247" y="315"/>
                  </a:lnTo>
                  <a:lnTo>
                    <a:pt x="246" y="314"/>
                  </a:lnTo>
                  <a:lnTo>
                    <a:pt x="245" y="314"/>
                  </a:lnTo>
                  <a:lnTo>
                    <a:pt x="244" y="314"/>
                  </a:lnTo>
                  <a:lnTo>
                    <a:pt x="244" y="315"/>
                  </a:lnTo>
                  <a:lnTo>
                    <a:pt x="243" y="316"/>
                  </a:lnTo>
                  <a:lnTo>
                    <a:pt x="243" y="317"/>
                  </a:lnTo>
                  <a:lnTo>
                    <a:pt x="243" y="323"/>
                  </a:lnTo>
                  <a:lnTo>
                    <a:pt x="245" y="324"/>
                  </a:lnTo>
                  <a:lnTo>
                    <a:pt x="246" y="324"/>
                  </a:lnTo>
                  <a:lnTo>
                    <a:pt x="247" y="326"/>
                  </a:lnTo>
                  <a:lnTo>
                    <a:pt x="251" y="347"/>
                  </a:lnTo>
                  <a:lnTo>
                    <a:pt x="251" y="347"/>
                  </a:lnTo>
                  <a:lnTo>
                    <a:pt x="245" y="365"/>
                  </a:lnTo>
                  <a:lnTo>
                    <a:pt x="237" y="367"/>
                  </a:lnTo>
                  <a:lnTo>
                    <a:pt x="234" y="371"/>
                  </a:lnTo>
                  <a:lnTo>
                    <a:pt x="233" y="372"/>
                  </a:lnTo>
                  <a:lnTo>
                    <a:pt x="231" y="372"/>
                  </a:lnTo>
                  <a:lnTo>
                    <a:pt x="226" y="366"/>
                  </a:lnTo>
                  <a:lnTo>
                    <a:pt x="223" y="364"/>
                  </a:lnTo>
                  <a:lnTo>
                    <a:pt x="223" y="363"/>
                  </a:lnTo>
                  <a:lnTo>
                    <a:pt x="223" y="362"/>
                  </a:lnTo>
                  <a:lnTo>
                    <a:pt x="223" y="361"/>
                  </a:lnTo>
                  <a:lnTo>
                    <a:pt x="225" y="359"/>
                  </a:lnTo>
                  <a:lnTo>
                    <a:pt x="226" y="358"/>
                  </a:lnTo>
                  <a:lnTo>
                    <a:pt x="227" y="358"/>
                  </a:lnTo>
                  <a:lnTo>
                    <a:pt x="228" y="357"/>
                  </a:lnTo>
                  <a:lnTo>
                    <a:pt x="228" y="355"/>
                  </a:lnTo>
                  <a:lnTo>
                    <a:pt x="225" y="349"/>
                  </a:lnTo>
                  <a:lnTo>
                    <a:pt x="220" y="345"/>
                  </a:lnTo>
                  <a:lnTo>
                    <a:pt x="218" y="345"/>
                  </a:lnTo>
                  <a:lnTo>
                    <a:pt x="215" y="346"/>
                  </a:lnTo>
                  <a:lnTo>
                    <a:pt x="215" y="346"/>
                  </a:lnTo>
                  <a:lnTo>
                    <a:pt x="215" y="349"/>
                  </a:lnTo>
                  <a:lnTo>
                    <a:pt x="212" y="351"/>
                  </a:lnTo>
                  <a:lnTo>
                    <a:pt x="208" y="351"/>
                  </a:lnTo>
                  <a:lnTo>
                    <a:pt x="206" y="351"/>
                  </a:lnTo>
                  <a:lnTo>
                    <a:pt x="197" y="350"/>
                  </a:lnTo>
                  <a:lnTo>
                    <a:pt x="193" y="346"/>
                  </a:lnTo>
                  <a:lnTo>
                    <a:pt x="190" y="341"/>
                  </a:lnTo>
                  <a:lnTo>
                    <a:pt x="188" y="339"/>
                  </a:lnTo>
                  <a:lnTo>
                    <a:pt x="188" y="339"/>
                  </a:lnTo>
                  <a:lnTo>
                    <a:pt x="187" y="339"/>
                  </a:lnTo>
                  <a:lnTo>
                    <a:pt x="169" y="339"/>
                  </a:lnTo>
                  <a:lnTo>
                    <a:pt x="149" y="347"/>
                  </a:lnTo>
                  <a:lnTo>
                    <a:pt x="148" y="350"/>
                  </a:lnTo>
                  <a:lnTo>
                    <a:pt x="149" y="358"/>
                  </a:lnTo>
                  <a:lnTo>
                    <a:pt x="149" y="359"/>
                  </a:lnTo>
                  <a:lnTo>
                    <a:pt x="150" y="360"/>
                  </a:lnTo>
                  <a:lnTo>
                    <a:pt x="165" y="370"/>
                  </a:lnTo>
                  <a:lnTo>
                    <a:pt x="165" y="370"/>
                  </a:lnTo>
                  <a:lnTo>
                    <a:pt x="167" y="370"/>
                  </a:lnTo>
                  <a:lnTo>
                    <a:pt x="171" y="371"/>
                  </a:lnTo>
                  <a:lnTo>
                    <a:pt x="172" y="372"/>
                  </a:lnTo>
                  <a:lnTo>
                    <a:pt x="173" y="374"/>
                  </a:lnTo>
                  <a:lnTo>
                    <a:pt x="173" y="377"/>
                  </a:lnTo>
                  <a:lnTo>
                    <a:pt x="173" y="379"/>
                  </a:lnTo>
                  <a:lnTo>
                    <a:pt x="172" y="380"/>
                  </a:lnTo>
                  <a:lnTo>
                    <a:pt x="171" y="380"/>
                  </a:lnTo>
                  <a:lnTo>
                    <a:pt x="169" y="381"/>
                  </a:lnTo>
                  <a:lnTo>
                    <a:pt x="168" y="381"/>
                  </a:lnTo>
                  <a:lnTo>
                    <a:pt x="161" y="380"/>
                  </a:lnTo>
                  <a:lnTo>
                    <a:pt x="154" y="378"/>
                  </a:lnTo>
                  <a:lnTo>
                    <a:pt x="152" y="377"/>
                  </a:lnTo>
                  <a:lnTo>
                    <a:pt x="151" y="378"/>
                  </a:lnTo>
                  <a:lnTo>
                    <a:pt x="151" y="379"/>
                  </a:lnTo>
                  <a:lnTo>
                    <a:pt x="151" y="383"/>
                  </a:lnTo>
                  <a:lnTo>
                    <a:pt x="152" y="383"/>
                  </a:lnTo>
                  <a:lnTo>
                    <a:pt x="152" y="388"/>
                  </a:lnTo>
                  <a:lnTo>
                    <a:pt x="151" y="390"/>
                  </a:lnTo>
                  <a:lnTo>
                    <a:pt x="151" y="390"/>
                  </a:lnTo>
                  <a:lnTo>
                    <a:pt x="150" y="390"/>
                  </a:lnTo>
                  <a:lnTo>
                    <a:pt x="136" y="385"/>
                  </a:lnTo>
                  <a:lnTo>
                    <a:pt x="130" y="384"/>
                  </a:lnTo>
                  <a:lnTo>
                    <a:pt x="130" y="383"/>
                  </a:lnTo>
                  <a:lnTo>
                    <a:pt x="129" y="380"/>
                  </a:lnTo>
                  <a:lnTo>
                    <a:pt x="127" y="372"/>
                  </a:lnTo>
                  <a:lnTo>
                    <a:pt x="128" y="363"/>
                  </a:lnTo>
                  <a:lnTo>
                    <a:pt x="129" y="355"/>
                  </a:lnTo>
                  <a:lnTo>
                    <a:pt x="120" y="354"/>
                  </a:lnTo>
                  <a:lnTo>
                    <a:pt x="110" y="349"/>
                  </a:lnTo>
                  <a:lnTo>
                    <a:pt x="104" y="343"/>
                  </a:lnTo>
                  <a:lnTo>
                    <a:pt x="102" y="340"/>
                  </a:lnTo>
                  <a:lnTo>
                    <a:pt x="102" y="337"/>
                  </a:lnTo>
                  <a:lnTo>
                    <a:pt x="100" y="338"/>
                  </a:lnTo>
                  <a:lnTo>
                    <a:pt x="97" y="339"/>
                  </a:lnTo>
                  <a:lnTo>
                    <a:pt x="92" y="338"/>
                  </a:lnTo>
                  <a:lnTo>
                    <a:pt x="91" y="338"/>
                  </a:lnTo>
                  <a:lnTo>
                    <a:pt x="90" y="337"/>
                  </a:lnTo>
                  <a:lnTo>
                    <a:pt x="90" y="335"/>
                  </a:lnTo>
                  <a:lnTo>
                    <a:pt x="89" y="329"/>
                  </a:lnTo>
                  <a:lnTo>
                    <a:pt x="83" y="315"/>
                  </a:lnTo>
                  <a:lnTo>
                    <a:pt x="81" y="314"/>
                  </a:lnTo>
                  <a:lnTo>
                    <a:pt x="79" y="313"/>
                  </a:lnTo>
                  <a:lnTo>
                    <a:pt x="67" y="307"/>
                  </a:lnTo>
                  <a:lnTo>
                    <a:pt x="63" y="302"/>
                  </a:lnTo>
                  <a:lnTo>
                    <a:pt x="58" y="296"/>
                  </a:lnTo>
                  <a:lnTo>
                    <a:pt x="56" y="296"/>
                  </a:lnTo>
                  <a:lnTo>
                    <a:pt x="38" y="297"/>
                  </a:lnTo>
                  <a:lnTo>
                    <a:pt x="33" y="303"/>
                  </a:lnTo>
                  <a:lnTo>
                    <a:pt x="31" y="306"/>
                  </a:lnTo>
                  <a:lnTo>
                    <a:pt x="29" y="306"/>
                  </a:lnTo>
                  <a:lnTo>
                    <a:pt x="29" y="307"/>
                  </a:lnTo>
                  <a:lnTo>
                    <a:pt x="29" y="281"/>
                  </a:lnTo>
                  <a:lnTo>
                    <a:pt x="29" y="280"/>
                  </a:lnTo>
                  <a:lnTo>
                    <a:pt x="30" y="278"/>
                  </a:lnTo>
                  <a:lnTo>
                    <a:pt x="30" y="278"/>
                  </a:lnTo>
                  <a:lnTo>
                    <a:pt x="36" y="273"/>
                  </a:lnTo>
                  <a:lnTo>
                    <a:pt x="33" y="268"/>
                  </a:lnTo>
                  <a:lnTo>
                    <a:pt x="31" y="264"/>
                  </a:lnTo>
                  <a:lnTo>
                    <a:pt x="30" y="264"/>
                  </a:lnTo>
                  <a:lnTo>
                    <a:pt x="27" y="263"/>
                  </a:lnTo>
                  <a:lnTo>
                    <a:pt x="21" y="263"/>
                  </a:lnTo>
                  <a:lnTo>
                    <a:pt x="20" y="263"/>
                  </a:lnTo>
                  <a:lnTo>
                    <a:pt x="13" y="265"/>
                  </a:lnTo>
                  <a:lnTo>
                    <a:pt x="12" y="267"/>
                  </a:lnTo>
                  <a:lnTo>
                    <a:pt x="12" y="268"/>
                  </a:lnTo>
                  <a:lnTo>
                    <a:pt x="16" y="272"/>
                  </a:lnTo>
                  <a:lnTo>
                    <a:pt x="15" y="275"/>
                  </a:lnTo>
                  <a:lnTo>
                    <a:pt x="12" y="276"/>
                  </a:lnTo>
                  <a:lnTo>
                    <a:pt x="9" y="275"/>
                  </a:lnTo>
                  <a:lnTo>
                    <a:pt x="1" y="274"/>
                  </a:lnTo>
                  <a:lnTo>
                    <a:pt x="0" y="271"/>
                  </a:lnTo>
                  <a:lnTo>
                    <a:pt x="1" y="265"/>
                  </a:lnTo>
                  <a:lnTo>
                    <a:pt x="1" y="263"/>
                  </a:lnTo>
                  <a:lnTo>
                    <a:pt x="3" y="261"/>
                  </a:lnTo>
                  <a:lnTo>
                    <a:pt x="7" y="256"/>
                  </a:lnTo>
                  <a:lnTo>
                    <a:pt x="10" y="249"/>
                  </a:lnTo>
                  <a:lnTo>
                    <a:pt x="12" y="246"/>
                  </a:lnTo>
                  <a:lnTo>
                    <a:pt x="12" y="245"/>
                  </a:lnTo>
                  <a:lnTo>
                    <a:pt x="11" y="241"/>
                  </a:lnTo>
                  <a:lnTo>
                    <a:pt x="8" y="238"/>
                  </a:lnTo>
                  <a:lnTo>
                    <a:pt x="12" y="237"/>
                  </a:lnTo>
                  <a:lnTo>
                    <a:pt x="13" y="236"/>
                  </a:lnTo>
                  <a:lnTo>
                    <a:pt x="13" y="236"/>
                  </a:lnTo>
                  <a:lnTo>
                    <a:pt x="13" y="235"/>
                  </a:lnTo>
                  <a:lnTo>
                    <a:pt x="13" y="233"/>
                  </a:lnTo>
                  <a:lnTo>
                    <a:pt x="12" y="230"/>
                  </a:lnTo>
                  <a:lnTo>
                    <a:pt x="12" y="229"/>
                  </a:lnTo>
                  <a:lnTo>
                    <a:pt x="13" y="224"/>
                  </a:lnTo>
                  <a:lnTo>
                    <a:pt x="13" y="224"/>
                  </a:lnTo>
                  <a:lnTo>
                    <a:pt x="16" y="221"/>
                  </a:lnTo>
                  <a:lnTo>
                    <a:pt x="17" y="220"/>
                  </a:lnTo>
                  <a:lnTo>
                    <a:pt x="22" y="221"/>
                  </a:lnTo>
                  <a:lnTo>
                    <a:pt x="26" y="220"/>
                  </a:lnTo>
                  <a:lnTo>
                    <a:pt x="27" y="217"/>
                  </a:lnTo>
                  <a:lnTo>
                    <a:pt x="32" y="207"/>
                  </a:lnTo>
                  <a:lnTo>
                    <a:pt x="32" y="204"/>
                  </a:lnTo>
                  <a:lnTo>
                    <a:pt x="29" y="189"/>
                  </a:lnTo>
                  <a:lnTo>
                    <a:pt x="25" y="176"/>
                  </a:lnTo>
                  <a:lnTo>
                    <a:pt x="27" y="173"/>
                  </a:lnTo>
                  <a:lnTo>
                    <a:pt x="27" y="172"/>
                  </a:lnTo>
                  <a:lnTo>
                    <a:pt x="28" y="172"/>
                  </a:lnTo>
                  <a:lnTo>
                    <a:pt x="29" y="172"/>
                  </a:lnTo>
                  <a:lnTo>
                    <a:pt x="31" y="171"/>
                  </a:lnTo>
                  <a:lnTo>
                    <a:pt x="34" y="172"/>
                  </a:lnTo>
                  <a:lnTo>
                    <a:pt x="40" y="172"/>
                  </a:lnTo>
                  <a:lnTo>
                    <a:pt x="44" y="175"/>
                  </a:lnTo>
                  <a:lnTo>
                    <a:pt x="45" y="176"/>
                  </a:lnTo>
                  <a:lnTo>
                    <a:pt x="46" y="176"/>
                  </a:lnTo>
                  <a:lnTo>
                    <a:pt x="47" y="176"/>
                  </a:lnTo>
                  <a:lnTo>
                    <a:pt x="48" y="176"/>
                  </a:lnTo>
                  <a:lnTo>
                    <a:pt x="53" y="176"/>
                  </a:lnTo>
                  <a:lnTo>
                    <a:pt x="54" y="175"/>
                  </a:lnTo>
                  <a:lnTo>
                    <a:pt x="54" y="176"/>
                  </a:lnTo>
                  <a:lnTo>
                    <a:pt x="55" y="175"/>
                  </a:lnTo>
                  <a:lnTo>
                    <a:pt x="56" y="174"/>
                  </a:lnTo>
                  <a:lnTo>
                    <a:pt x="58" y="172"/>
                  </a:lnTo>
                  <a:lnTo>
                    <a:pt x="58" y="172"/>
                  </a:lnTo>
                  <a:lnTo>
                    <a:pt x="59" y="169"/>
                  </a:lnTo>
                  <a:lnTo>
                    <a:pt x="59" y="168"/>
                  </a:lnTo>
                  <a:lnTo>
                    <a:pt x="58" y="165"/>
                  </a:lnTo>
                  <a:lnTo>
                    <a:pt x="57" y="164"/>
                  </a:lnTo>
                  <a:lnTo>
                    <a:pt x="56" y="163"/>
                  </a:lnTo>
                  <a:lnTo>
                    <a:pt x="54" y="162"/>
                  </a:lnTo>
                  <a:lnTo>
                    <a:pt x="49" y="160"/>
                  </a:lnTo>
                  <a:lnTo>
                    <a:pt x="48" y="148"/>
                  </a:lnTo>
                  <a:lnTo>
                    <a:pt x="47" y="145"/>
                  </a:lnTo>
                  <a:lnTo>
                    <a:pt x="43" y="137"/>
                  </a:lnTo>
                  <a:lnTo>
                    <a:pt x="43" y="137"/>
                  </a:lnTo>
                  <a:lnTo>
                    <a:pt x="44" y="135"/>
                  </a:lnTo>
                  <a:lnTo>
                    <a:pt x="51" y="134"/>
                  </a:lnTo>
                  <a:lnTo>
                    <a:pt x="54" y="137"/>
                  </a:lnTo>
                  <a:lnTo>
                    <a:pt x="54" y="140"/>
                  </a:lnTo>
                  <a:lnTo>
                    <a:pt x="55" y="141"/>
                  </a:lnTo>
                  <a:lnTo>
                    <a:pt x="55" y="141"/>
                  </a:lnTo>
                  <a:lnTo>
                    <a:pt x="56" y="144"/>
                  </a:lnTo>
                  <a:lnTo>
                    <a:pt x="58" y="144"/>
                  </a:lnTo>
                  <a:lnTo>
                    <a:pt x="58" y="143"/>
                  </a:lnTo>
                  <a:lnTo>
                    <a:pt x="58" y="141"/>
                  </a:lnTo>
                  <a:lnTo>
                    <a:pt x="58" y="136"/>
                  </a:lnTo>
                  <a:lnTo>
                    <a:pt x="58" y="136"/>
                  </a:lnTo>
                  <a:lnTo>
                    <a:pt x="57" y="134"/>
                  </a:lnTo>
                  <a:lnTo>
                    <a:pt x="57" y="134"/>
                  </a:lnTo>
                  <a:lnTo>
                    <a:pt x="58" y="131"/>
                  </a:lnTo>
                  <a:lnTo>
                    <a:pt x="59" y="130"/>
                  </a:lnTo>
                  <a:lnTo>
                    <a:pt x="60" y="129"/>
                  </a:lnTo>
                  <a:lnTo>
                    <a:pt x="62" y="128"/>
                  </a:lnTo>
                  <a:lnTo>
                    <a:pt x="62" y="126"/>
                  </a:lnTo>
                  <a:lnTo>
                    <a:pt x="62" y="124"/>
                  </a:lnTo>
                  <a:lnTo>
                    <a:pt x="58" y="123"/>
                  </a:lnTo>
                  <a:lnTo>
                    <a:pt x="54" y="120"/>
                  </a:lnTo>
                  <a:lnTo>
                    <a:pt x="53" y="118"/>
                  </a:lnTo>
                  <a:lnTo>
                    <a:pt x="51" y="118"/>
                  </a:lnTo>
                  <a:lnTo>
                    <a:pt x="47" y="116"/>
                  </a:lnTo>
                  <a:lnTo>
                    <a:pt x="34" y="110"/>
                  </a:lnTo>
                  <a:lnTo>
                    <a:pt x="32" y="102"/>
                  </a:lnTo>
                  <a:lnTo>
                    <a:pt x="26" y="100"/>
                  </a:lnTo>
                  <a:lnTo>
                    <a:pt x="17" y="97"/>
                  </a:lnTo>
                  <a:lnTo>
                    <a:pt x="14" y="93"/>
                  </a:lnTo>
                  <a:lnTo>
                    <a:pt x="10" y="83"/>
                  </a:lnTo>
                  <a:lnTo>
                    <a:pt x="8" y="78"/>
                  </a:lnTo>
                  <a:lnTo>
                    <a:pt x="8" y="75"/>
                  </a:lnTo>
                  <a:lnTo>
                    <a:pt x="8" y="73"/>
                  </a:lnTo>
                  <a:lnTo>
                    <a:pt x="9" y="73"/>
                  </a:lnTo>
                  <a:lnTo>
                    <a:pt x="10" y="73"/>
                  </a:lnTo>
                  <a:lnTo>
                    <a:pt x="11" y="73"/>
                  </a:lnTo>
                  <a:lnTo>
                    <a:pt x="19" y="67"/>
                  </a:lnTo>
                  <a:lnTo>
                    <a:pt x="37" y="57"/>
                  </a:lnTo>
                  <a:lnTo>
                    <a:pt x="52" y="54"/>
                  </a:lnTo>
                  <a:lnTo>
                    <a:pt x="73" y="39"/>
                  </a:lnTo>
                  <a:lnTo>
                    <a:pt x="81" y="34"/>
                  </a:lnTo>
                  <a:lnTo>
                    <a:pt x="81" y="34"/>
                  </a:lnTo>
                  <a:lnTo>
                    <a:pt x="85" y="28"/>
                  </a:lnTo>
                  <a:lnTo>
                    <a:pt x="86" y="27"/>
                  </a:lnTo>
                  <a:lnTo>
                    <a:pt x="87" y="25"/>
                  </a:lnTo>
                  <a:lnTo>
                    <a:pt x="86" y="25"/>
                  </a:lnTo>
                  <a:lnTo>
                    <a:pt x="85" y="24"/>
                  </a:lnTo>
                  <a:lnTo>
                    <a:pt x="87" y="19"/>
                  </a:lnTo>
                  <a:lnTo>
                    <a:pt x="89" y="16"/>
                  </a:lnTo>
                  <a:lnTo>
                    <a:pt x="96" y="14"/>
                  </a:lnTo>
                  <a:lnTo>
                    <a:pt x="96" y="14"/>
                  </a:lnTo>
                  <a:lnTo>
                    <a:pt x="98" y="15"/>
                  </a:lnTo>
                  <a:lnTo>
                    <a:pt x="103" y="16"/>
                  </a:lnTo>
                  <a:lnTo>
                    <a:pt x="104" y="17"/>
                  </a:lnTo>
                  <a:lnTo>
                    <a:pt x="106" y="18"/>
                  </a:lnTo>
                  <a:lnTo>
                    <a:pt x="107" y="19"/>
                  </a:lnTo>
                  <a:lnTo>
                    <a:pt x="110" y="24"/>
                  </a:lnTo>
                  <a:lnTo>
                    <a:pt x="112" y="25"/>
                  </a:lnTo>
                  <a:lnTo>
                    <a:pt x="119" y="24"/>
                  </a:lnTo>
                  <a:lnTo>
                    <a:pt x="131" y="20"/>
                  </a:lnTo>
                  <a:lnTo>
                    <a:pt x="133" y="16"/>
                  </a:lnTo>
                  <a:lnTo>
                    <a:pt x="139" y="1"/>
                  </a:lnTo>
                  <a:lnTo>
                    <a:pt x="140" y="1"/>
                  </a:lnTo>
                  <a:lnTo>
                    <a:pt x="143" y="1"/>
                  </a:lnTo>
                  <a:lnTo>
                    <a:pt x="143" y="0"/>
                  </a:lnTo>
                  <a:close/>
                </a:path>
              </a:pathLst>
            </a:custGeom>
            <a:solidFill>
              <a:srgbClr val="003865"/>
            </a:solidFill>
            <a:ln w="4763" cap="flat">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57" name="Freeform 6">
              <a:extLst>
                <a:ext uri="{FF2B5EF4-FFF2-40B4-BE49-F238E27FC236}">
                  <a16:creationId xmlns:a16="http://schemas.microsoft.com/office/drawing/2014/main" id="{AA1995AD-86AB-4CB8-BA74-A7358F77662E}"/>
                </a:ext>
              </a:extLst>
            </p:cNvPr>
            <p:cNvSpPr>
              <a:spLocks/>
            </p:cNvSpPr>
            <p:nvPr/>
          </p:nvSpPr>
          <p:spPr bwMode="auto">
            <a:xfrm>
              <a:off x="8928960" y="2129261"/>
              <a:ext cx="1072257" cy="1341499"/>
            </a:xfrm>
            <a:custGeom>
              <a:avLst/>
              <a:gdLst>
                <a:gd name="T0" fmla="*/ 179 w 454"/>
                <a:gd name="T1" fmla="*/ 2 h 568"/>
                <a:gd name="T2" fmla="*/ 187 w 454"/>
                <a:gd name="T3" fmla="*/ 17 h 568"/>
                <a:gd name="T4" fmla="*/ 198 w 454"/>
                <a:gd name="T5" fmla="*/ 15 h 568"/>
                <a:gd name="T6" fmla="*/ 215 w 454"/>
                <a:gd name="T7" fmla="*/ 27 h 568"/>
                <a:gd name="T8" fmla="*/ 212 w 454"/>
                <a:gd name="T9" fmla="*/ 35 h 568"/>
                <a:gd name="T10" fmla="*/ 261 w 454"/>
                <a:gd name="T11" fmla="*/ 42 h 568"/>
                <a:gd name="T12" fmla="*/ 280 w 454"/>
                <a:gd name="T13" fmla="*/ 47 h 568"/>
                <a:gd name="T14" fmla="*/ 279 w 454"/>
                <a:gd name="T15" fmla="*/ 92 h 568"/>
                <a:gd name="T16" fmla="*/ 272 w 454"/>
                <a:gd name="T17" fmla="*/ 117 h 568"/>
                <a:gd name="T18" fmla="*/ 282 w 454"/>
                <a:gd name="T19" fmla="*/ 143 h 568"/>
                <a:gd name="T20" fmla="*/ 294 w 454"/>
                <a:gd name="T21" fmla="*/ 170 h 568"/>
                <a:gd name="T22" fmla="*/ 288 w 454"/>
                <a:gd name="T23" fmla="*/ 206 h 568"/>
                <a:gd name="T24" fmla="*/ 321 w 454"/>
                <a:gd name="T25" fmla="*/ 274 h 568"/>
                <a:gd name="T26" fmla="*/ 368 w 454"/>
                <a:gd name="T27" fmla="*/ 277 h 568"/>
                <a:gd name="T28" fmla="*/ 402 w 454"/>
                <a:gd name="T29" fmla="*/ 296 h 568"/>
                <a:gd name="T30" fmla="*/ 441 w 454"/>
                <a:gd name="T31" fmla="*/ 309 h 568"/>
                <a:gd name="T32" fmla="*/ 442 w 454"/>
                <a:gd name="T33" fmla="*/ 314 h 568"/>
                <a:gd name="T34" fmla="*/ 451 w 454"/>
                <a:gd name="T35" fmla="*/ 358 h 568"/>
                <a:gd name="T36" fmla="*/ 379 w 454"/>
                <a:gd name="T37" fmla="*/ 372 h 568"/>
                <a:gd name="T38" fmla="*/ 368 w 454"/>
                <a:gd name="T39" fmla="*/ 371 h 568"/>
                <a:gd name="T40" fmla="*/ 350 w 454"/>
                <a:gd name="T41" fmla="*/ 383 h 568"/>
                <a:gd name="T42" fmla="*/ 285 w 454"/>
                <a:gd name="T43" fmla="*/ 414 h 568"/>
                <a:gd name="T44" fmla="*/ 286 w 454"/>
                <a:gd name="T45" fmla="*/ 462 h 568"/>
                <a:gd name="T46" fmla="*/ 288 w 454"/>
                <a:gd name="T47" fmla="*/ 513 h 568"/>
                <a:gd name="T48" fmla="*/ 300 w 454"/>
                <a:gd name="T49" fmla="*/ 533 h 568"/>
                <a:gd name="T50" fmla="*/ 295 w 454"/>
                <a:gd name="T51" fmla="*/ 567 h 568"/>
                <a:gd name="T52" fmla="*/ 285 w 454"/>
                <a:gd name="T53" fmla="*/ 560 h 568"/>
                <a:gd name="T54" fmla="*/ 261 w 454"/>
                <a:gd name="T55" fmla="*/ 560 h 568"/>
                <a:gd name="T56" fmla="*/ 235 w 454"/>
                <a:gd name="T57" fmla="*/ 539 h 568"/>
                <a:gd name="T58" fmla="*/ 201 w 454"/>
                <a:gd name="T59" fmla="*/ 527 h 568"/>
                <a:gd name="T60" fmla="*/ 164 w 454"/>
                <a:gd name="T61" fmla="*/ 526 h 568"/>
                <a:gd name="T62" fmla="*/ 161 w 454"/>
                <a:gd name="T63" fmla="*/ 503 h 568"/>
                <a:gd name="T64" fmla="*/ 144 w 454"/>
                <a:gd name="T65" fmla="*/ 491 h 568"/>
                <a:gd name="T66" fmla="*/ 152 w 454"/>
                <a:gd name="T67" fmla="*/ 488 h 568"/>
                <a:gd name="T68" fmla="*/ 156 w 454"/>
                <a:gd name="T69" fmla="*/ 469 h 568"/>
                <a:gd name="T70" fmla="*/ 148 w 454"/>
                <a:gd name="T71" fmla="*/ 462 h 568"/>
                <a:gd name="T72" fmla="*/ 126 w 454"/>
                <a:gd name="T73" fmla="*/ 447 h 568"/>
                <a:gd name="T74" fmla="*/ 76 w 454"/>
                <a:gd name="T75" fmla="*/ 443 h 568"/>
                <a:gd name="T76" fmla="*/ 57 w 454"/>
                <a:gd name="T77" fmla="*/ 399 h 568"/>
                <a:gd name="T78" fmla="*/ 30 w 454"/>
                <a:gd name="T79" fmla="*/ 382 h 568"/>
                <a:gd name="T80" fmla="*/ 19 w 454"/>
                <a:gd name="T81" fmla="*/ 369 h 568"/>
                <a:gd name="T82" fmla="*/ 3 w 454"/>
                <a:gd name="T83" fmla="*/ 327 h 568"/>
                <a:gd name="T84" fmla="*/ 15 w 454"/>
                <a:gd name="T85" fmla="*/ 313 h 568"/>
                <a:gd name="T86" fmla="*/ 11 w 454"/>
                <a:gd name="T87" fmla="*/ 299 h 568"/>
                <a:gd name="T88" fmla="*/ 16 w 454"/>
                <a:gd name="T89" fmla="*/ 277 h 568"/>
                <a:gd name="T90" fmla="*/ 50 w 454"/>
                <a:gd name="T91" fmla="*/ 271 h 568"/>
                <a:gd name="T92" fmla="*/ 71 w 454"/>
                <a:gd name="T93" fmla="*/ 256 h 568"/>
                <a:gd name="T94" fmla="*/ 84 w 454"/>
                <a:gd name="T95" fmla="*/ 238 h 568"/>
                <a:gd name="T96" fmla="*/ 77 w 454"/>
                <a:gd name="T97" fmla="*/ 232 h 568"/>
                <a:gd name="T98" fmla="*/ 90 w 454"/>
                <a:gd name="T99" fmla="*/ 222 h 568"/>
                <a:gd name="T100" fmla="*/ 79 w 454"/>
                <a:gd name="T101" fmla="*/ 190 h 568"/>
                <a:gd name="T102" fmla="*/ 84 w 454"/>
                <a:gd name="T103" fmla="*/ 181 h 568"/>
                <a:gd name="T104" fmla="*/ 70 w 454"/>
                <a:gd name="T105" fmla="*/ 149 h 568"/>
                <a:gd name="T106" fmla="*/ 63 w 454"/>
                <a:gd name="T107" fmla="*/ 125 h 568"/>
                <a:gd name="T108" fmla="*/ 31 w 454"/>
                <a:gd name="T109" fmla="*/ 63 h 568"/>
                <a:gd name="T110" fmla="*/ 70 w 454"/>
                <a:gd name="T111" fmla="*/ 42 h 568"/>
                <a:gd name="T112" fmla="*/ 111 w 454"/>
                <a:gd name="T113" fmla="*/ 42 h 568"/>
                <a:gd name="T114" fmla="*/ 125 w 454"/>
                <a:gd name="T115" fmla="*/ 46 h 568"/>
                <a:gd name="T116" fmla="*/ 154 w 454"/>
                <a:gd name="T117" fmla="*/ 23 h 568"/>
                <a:gd name="T118" fmla="*/ 165 w 454"/>
                <a:gd name="T119" fmla="*/ 1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568">
                  <a:moveTo>
                    <a:pt x="172" y="2"/>
                  </a:moveTo>
                  <a:lnTo>
                    <a:pt x="176" y="0"/>
                  </a:lnTo>
                  <a:lnTo>
                    <a:pt x="176" y="0"/>
                  </a:lnTo>
                  <a:lnTo>
                    <a:pt x="178" y="0"/>
                  </a:lnTo>
                  <a:lnTo>
                    <a:pt x="178" y="0"/>
                  </a:lnTo>
                  <a:lnTo>
                    <a:pt x="179" y="1"/>
                  </a:lnTo>
                  <a:lnTo>
                    <a:pt x="179" y="1"/>
                  </a:lnTo>
                  <a:lnTo>
                    <a:pt x="179" y="2"/>
                  </a:lnTo>
                  <a:lnTo>
                    <a:pt x="179" y="2"/>
                  </a:lnTo>
                  <a:lnTo>
                    <a:pt x="179" y="3"/>
                  </a:lnTo>
                  <a:lnTo>
                    <a:pt x="177" y="6"/>
                  </a:lnTo>
                  <a:lnTo>
                    <a:pt x="176" y="7"/>
                  </a:lnTo>
                  <a:lnTo>
                    <a:pt x="177" y="8"/>
                  </a:lnTo>
                  <a:lnTo>
                    <a:pt x="177" y="9"/>
                  </a:lnTo>
                  <a:lnTo>
                    <a:pt x="178" y="9"/>
                  </a:lnTo>
                  <a:lnTo>
                    <a:pt x="187" y="17"/>
                  </a:lnTo>
                  <a:lnTo>
                    <a:pt x="188" y="17"/>
                  </a:lnTo>
                  <a:lnTo>
                    <a:pt x="190" y="18"/>
                  </a:lnTo>
                  <a:lnTo>
                    <a:pt x="190" y="17"/>
                  </a:lnTo>
                  <a:lnTo>
                    <a:pt x="193" y="15"/>
                  </a:lnTo>
                  <a:lnTo>
                    <a:pt x="195" y="14"/>
                  </a:lnTo>
                  <a:lnTo>
                    <a:pt x="196" y="14"/>
                  </a:lnTo>
                  <a:lnTo>
                    <a:pt x="197" y="15"/>
                  </a:lnTo>
                  <a:lnTo>
                    <a:pt x="198" y="15"/>
                  </a:lnTo>
                  <a:lnTo>
                    <a:pt x="199" y="15"/>
                  </a:lnTo>
                  <a:lnTo>
                    <a:pt x="200" y="15"/>
                  </a:lnTo>
                  <a:lnTo>
                    <a:pt x="214" y="24"/>
                  </a:lnTo>
                  <a:lnTo>
                    <a:pt x="215" y="24"/>
                  </a:lnTo>
                  <a:lnTo>
                    <a:pt x="215" y="25"/>
                  </a:lnTo>
                  <a:lnTo>
                    <a:pt x="215" y="26"/>
                  </a:lnTo>
                  <a:lnTo>
                    <a:pt x="215" y="26"/>
                  </a:lnTo>
                  <a:lnTo>
                    <a:pt x="215" y="27"/>
                  </a:lnTo>
                  <a:lnTo>
                    <a:pt x="214" y="28"/>
                  </a:lnTo>
                  <a:lnTo>
                    <a:pt x="212" y="29"/>
                  </a:lnTo>
                  <a:lnTo>
                    <a:pt x="212" y="30"/>
                  </a:lnTo>
                  <a:lnTo>
                    <a:pt x="211" y="31"/>
                  </a:lnTo>
                  <a:lnTo>
                    <a:pt x="211" y="32"/>
                  </a:lnTo>
                  <a:lnTo>
                    <a:pt x="211" y="33"/>
                  </a:lnTo>
                  <a:lnTo>
                    <a:pt x="212" y="34"/>
                  </a:lnTo>
                  <a:lnTo>
                    <a:pt x="212" y="35"/>
                  </a:lnTo>
                  <a:lnTo>
                    <a:pt x="213" y="35"/>
                  </a:lnTo>
                  <a:lnTo>
                    <a:pt x="222" y="39"/>
                  </a:lnTo>
                  <a:lnTo>
                    <a:pt x="237" y="44"/>
                  </a:lnTo>
                  <a:lnTo>
                    <a:pt x="238" y="44"/>
                  </a:lnTo>
                  <a:lnTo>
                    <a:pt x="260" y="41"/>
                  </a:lnTo>
                  <a:lnTo>
                    <a:pt x="262" y="40"/>
                  </a:lnTo>
                  <a:lnTo>
                    <a:pt x="262" y="40"/>
                  </a:lnTo>
                  <a:lnTo>
                    <a:pt x="261" y="42"/>
                  </a:lnTo>
                  <a:lnTo>
                    <a:pt x="261" y="44"/>
                  </a:lnTo>
                  <a:lnTo>
                    <a:pt x="263" y="49"/>
                  </a:lnTo>
                  <a:lnTo>
                    <a:pt x="268" y="47"/>
                  </a:lnTo>
                  <a:lnTo>
                    <a:pt x="270" y="46"/>
                  </a:lnTo>
                  <a:lnTo>
                    <a:pt x="274" y="44"/>
                  </a:lnTo>
                  <a:lnTo>
                    <a:pt x="279" y="46"/>
                  </a:lnTo>
                  <a:lnTo>
                    <a:pt x="280" y="47"/>
                  </a:lnTo>
                  <a:lnTo>
                    <a:pt x="280" y="47"/>
                  </a:lnTo>
                  <a:lnTo>
                    <a:pt x="283" y="60"/>
                  </a:lnTo>
                  <a:lnTo>
                    <a:pt x="283" y="66"/>
                  </a:lnTo>
                  <a:lnTo>
                    <a:pt x="279" y="67"/>
                  </a:lnTo>
                  <a:lnTo>
                    <a:pt x="277" y="71"/>
                  </a:lnTo>
                  <a:lnTo>
                    <a:pt x="276" y="74"/>
                  </a:lnTo>
                  <a:lnTo>
                    <a:pt x="276" y="85"/>
                  </a:lnTo>
                  <a:lnTo>
                    <a:pt x="276" y="86"/>
                  </a:lnTo>
                  <a:lnTo>
                    <a:pt x="279" y="92"/>
                  </a:lnTo>
                  <a:lnTo>
                    <a:pt x="282" y="96"/>
                  </a:lnTo>
                  <a:lnTo>
                    <a:pt x="283" y="98"/>
                  </a:lnTo>
                  <a:lnTo>
                    <a:pt x="283" y="100"/>
                  </a:lnTo>
                  <a:lnTo>
                    <a:pt x="282" y="110"/>
                  </a:lnTo>
                  <a:lnTo>
                    <a:pt x="277" y="113"/>
                  </a:lnTo>
                  <a:lnTo>
                    <a:pt x="276" y="113"/>
                  </a:lnTo>
                  <a:lnTo>
                    <a:pt x="275" y="112"/>
                  </a:lnTo>
                  <a:lnTo>
                    <a:pt x="272" y="117"/>
                  </a:lnTo>
                  <a:lnTo>
                    <a:pt x="268" y="136"/>
                  </a:lnTo>
                  <a:lnTo>
                    <a:pt x="268" y="137"/>
                  </a:lnTo>
                  <a:lnTo>
                    <a:pt x="268" y="138"/>
                  </a:lnTo>
                  <a:lnTo>
                    <a:pt x="272" y="143"/>
                  </a:lnTo>
                  <a:lnTo>
                    <a:pt x="275" y="146"/>
                  </a:lnTo>
                  <a:lnTo>
                    <a:pt x="278" y="146"/>
                  </a:lnTo>
                  <a:lnTo>
                    <a:pt x="281" y="145"/>
                  </a:lnTo>
                  <a:lnTo>
                    <a:pt x="282" y="143"/>
                  </a:lnTo>
                  <a:lnTo>
                    <a:pt x="282" y="143"/>
                  </a:lnTo>
                  <a:lnTo>
                    <a:pt x="283" y="140"/>
                  </a:lnTo>
                  <a:lnTo>
                    <a:pt x="297" y="146"/>
                  </a:lnTo>
                  <a:lnTo>
                    <a:pt x="299" y="154"/>
                  </a:lnTo>
                  <a:lnTo>
                    <a:pt x="298" y="157"/>
                  </a:lnTo>
                  <a:lnTo>
                    <a:pt x="297" y="159"/>
                  </a:lnTo>
                  <a:lnTo>
                    <a:pt x="294" y="165"/>
                  </a:lnTo>
                  <a:lnTo>
                    <a:pt x="294" y="170"/>
                  </a:lnTo>
                  <a:lnTo>
                    <a:pt x="296" y="177"/>
                  </a:lnTo>
                  <a:lnTo>
                    <a:pt x="297" y="186"/>
                  </a:lnTo>
                  <a:lnTo>
                    <a:pt x="294" y="193"/>
                  </a:lnTo>
                  <a:lnTo>
                    <a:pt x="294" y="193"/>
                  </a:lnTo>
                  <a:lnTo>
                    <a:pt x="293" y="194"/>
                  </a:lnTo>
                  <a:lnTo>
                    <a:pt x="290" y="200"/>
                  </a:lnTo>
                  <a:lnTo>
                    <a:pt x="288" y="205"/>
                  </a:lnTo>
                  <a:lnTo>
                    <a:pt x="288" y="206"/>
                  </a:lnTo>
                  <a:lnTo>
                    <a:pt x="287" y="213"/>
                  </a:lnTo>
                  <a:lnTo>
                    <a:pt x="288" y="223"/>
                  </a:lnTo>
                  <a:lnTo>
                    <a:pt x="283" y="234"/>
                  </a:lnTo>
                  <a:lnTo>
                    <a:pt x="291" y="245"/>
                  </a:lnTo>
                  <a:lnTo>
                    <a:pt x="297" y="253"/>
                  </a:lnTo>
                  <a:lnTo>
                    <a:pt x="304" y="262"/>
                  </a:lnTo>
                  <a:lnTo>
                    <a:pt x="308" y="267"/>
                  </a:lnTo>
                  <a:lnTo>
                    <a:pt x="321" y="274"/>
                  </a:lnTo>
                  <a:lnTo>
                    <a:pt x="340" y="282"/>
                  </a:lnTo>
                  <a:lnTo>
                    <a:pt x="351" y="283"/>
                  </a:lnTo>
                  <a:lnTo>
                    <a:pt x="353" y="283"/>
                  </a:lnTo>
                  <a:lnTo>
                    <a:pt x="358" y="280"/>
                  </a:lnTo>
                  <a:lnTo>
                    <a:pt x="358" y="276"/>
                  </a:lnTo>
                  <a:lnTo>
                    <a:pt x="360" y="274"/>
                  </a:lnTo>
                  <a:lnTo>
                    <a:pt x="362" y="274"/>
                  </a:lnTo>
                  <a:lnTo>
                    <a:pt x="368" y="277"/>
                  </a:lnTo>
                  <a:lnTo>
                    <a:pt x="369" y="278"/>
                  </a:lnTo>
                  <a:lnTo>
                    <a:pt x="374" y="280"/>
                  </a:lnTo>
                  <a:lnTo>
                    <a:pt x="379" y="283"/>
                  </a:lnTo>
                  <a:lnTo>
                    <a:pt x="379" y="283"/>
                  </a:lnTo>
                  <a:lnTo>
                    <a:pt x="381" y="286"/>
                  </a:lnTo>
                  <a:lnTo>
                    <a:pt x="394" y="294"/>
                  </a:lnTo>
                  <a:lnTo>
                    <a:pt x="401" y="296"/>
                  </a:lnTo>
                  <a:lnTo>
                    <a:pt x="402" y="296"/>
                  </a:lnTo>
                  <a:lnTo>
                    <a:pt x="405" y="295"/>
                  </a:lnTo>
                  <a:lnTo>
                    <a:pt x="419" y="302"/>
                  </a:lnTo>
                  <a:lnTo>
                    <a:pt x="427" y="310"/>
                  </a:lnTo>
                  <a:lnTo>
                    <a:pt x="428" y="311"/>
                  </a:lnTo>
                  <a:lnTo>
                    <a:pt x="428" y="311"/>
                  </a:lnTo>
                  <a:lnTo>
                    <a:pt x="434" y="311"/>
                  </a:lnTo>
                  <a:lnTo>
                    <a:pt x="440" y="309"/>
                  </a:lnTo>
                  <a:lnTo>
                    <a:pt x="441" y="309"/>
                  </a:lnTo>
                  <a:lnTo>
                    <a:pt x="440" y="307"/>
                  </a:lnTo>
                  <a:lnTo>
                    <a:pt x="444" y="307"/>
                  </a:lnTo>
                  <a:lnTo>
                    <a:pt x="444" y="308"/>
                  </a:lnTo>
                  <a:lnTo>
                    <a:pt x="446" y="309"/>
                  </a:lnTo>
                  <a:lnTo>
                    <a:pt x="447" y="311"/>
                  </a:lnTo>
                  <a:lnTo>
                    <a:pt x="447" y="312"/>
                  </a:lnTo>
                  <a:lnTo>
                    <a:pt x="442" y="313"/>
                  </a:lnTo>
                  <a:lnTo>
                    <a:pt x="442" y="314"/>
                  </a:lnTo>
                  <a:lnTo>
                    <a:pt x="442" y="315"/>
                  </a:lnTo>
                  <a:lnTo>
                    <a:pt x="451" y="346"/>
                  </a:lnTo>
                  <a:lnTo>
                    <a:pt x="452" y="347"/>
                  </a:lnTo>
                  <a:lnTo>
                    <a:pt x="453" y="347"/>
                  </a:lnTo>
                  <a:lnTo>
                    <a:pt x="454" y="350"/>
                  </a:lnTo>
                  <a:lnTo>
                    <a:pt x="454" y="351"/>
                  </a:lnTo>
                  <a:lnTo>
                    <a:pt x="454" y="351"/>
                  </a:lnTo>
                  <a:lnTo>
                    <a:pt x="451" y="358"/>
                  </a:lnTo>
                  <a:lnTo>
                    <a:pt x="449" y="360"/>
                  </a:lnTo>
                  <a:lnTo>
                    <a:pt x="432" y="371"/>
                  </a:lnTo>
                  <a:lnTo>
                    <a:pt x="426" y="372"/>
                  </a:lnTo>
                  <a:lnTo>
                    <a:pt x="408" y="372"/>
                  </a:lnTo>
                  <a:lnTo>
                    <a:pt x="408" y="372"/>
                  </a:lnTo>
                  <a:lnTo>
                    <a:pt x="382" y="373"/>
                  </a:lnTo>
                  <a:lnTo>
                    <a:pt x="379" y="372"/>
                  </a:lnTo>
                  <a:lnTo>
                    <a:pt x="379" y="372"/>
                  </a:lnTo>
                  <a:lnTo>
                    <a:pt x="377" y="371"/>
                  </a:lnTo>
                  <a:lnTo>
                    <a:pt x="375" y="369"/>
                  </a:lnTo>
                  <a:lnTo>
                    <a:pt x="374" y="369"/>
                  </a:lnTo>
                  <a:lnTo>
                    <a:pt x="372" y="369"/>
                  </a:lnTo>
                  <a:lnTo>
                    <a:pt x="369" y="369"/>
                  </a:lnTo>
                  <a:lnTo>
                    <a:pt x="369" y="369"/>
                  </a:lnTo>
                  <a:lnTo>
                    <a:pt x="368" y="371"/>
                  </a:lnTo>
                  <a:lnTo>
                    <a:pt x="368" y="371"/>
                  </a:lnTo>
                  <a:lnTo>
                    <a:pt x="367" y="372"/>
                  </a:lnTo>
                  <a:lnTo>
                    <a:pt x="365" y="378"/>
                  </a:lnTo>
                  <a:lnTo>
                    <a:pt x="365" y="378"/>
                  </a:lnTo>
                  <a:lnTo>
                    <a:pt x="362" y="380"/>
                  </a:lnTo>
                  <a:lnTo>
                    <a:pt x="360" y="382"/>
                  </a:lnTo>
                  <a:lnTo>
                    <a:pt x="356" y="383"/>
                  </a:lnTo>
                  <a:lnTo>
                    <a:pt x="351" y="380"/>
                  </a:lnTo>
                  <a:lnTo>
                    <a:pt x="350" y="383"/>
                  </a:lnTo>
                  <a:lnTo>
                    <a:pt x="344" y="385"/>
                  </a:lnTo>
                  <a:lnTo>
                    <a:pt x="324" y="391"/>
                  </a:lnTo>
                  <a:lnTo>
                    <a:pt x="318" y="392"/>
                  </a:lnTo>
                  <a:lnTo>
                    <a:pt x="311" y="392"/>
                  </a:lnTo>
                  <a:lnTo>
                    <a:pt x="309" y="392"/>
                  </a:lnTo>
                  <a:lnTo>
                    <a:pt x="294" y="399"/>
                  </a:lnTo>
                  <a:lnTo>
                    <a:pt x="285" y="408"/>
                  </a:lnTo>
                  <a:lnTo>
                    <a:pt x="285" y="414"/>
                  </a:lnTo>
                  <a:lnTo>
                    <a:pt x="278" y="428"/>
                  </a:lnTo>
                  <a:lnTo>
                    <a:pt x="279" y="432"/>
                  </a:lnTo>
                  <a:lnTo>
                    <a:pt x="282" y="441"/>
                  </a:lnTo>
                  <a:lnTo>
                    <a:pt x="282" y="441"/>
                  </a:lnTo>
                  <a:lnTo>
                    <a:pt x="283" y="441"/>
                  </a:lnTo>
                  <a:lnTo>
                    <a:pt x="283" y="443"/>
                  </a:lnTo>
                  <a:lnTo>
                    <a:pt x="286" y="457"/>
                  </a:lnTo>
                  <a:lnTo>
                    <a:pt x="286" y="462"/>
                  </a:lnTo>
                  <a:lnTo>
                    <a:pt x="283" y="463"/>
                  </a:lnTo>
                  <a:lnTo>
                    <a:pt x="278" y="465"/>
                  </a:lnTo>
                  <a:lnTo>
                    <a:pt x="283" y="477"/>
                  </a:lnTo>
                  <a:lnTo>
                    <a:pt x="286" y="482"/>
                  </a:lnTo>
                  <a:lnTo>
                    <a:pt x="287" y="487"/>
                  </a:lnTo>
                  <a:lnTo>
                    <a:pt x="287" y="487"/>
                  </a:lnTo>
                  <a:lnTo>
                    <a:pt x="288" y="494"/>
                  </a:lnTo>
                  <a:lnTo>
                    <a:pt x="288" y="513"/>
                  </a:lnTo>
                  <a:lnTo>
                    <a:pt x="294" y="514"/>
                  </a:lnTo>
                  <a:lnTo>
                    <a:pt x="294" y="515"/>
                  </a:lnTo>
                  <a:lnTo>
                    <a:pt x="296" y="516"/>
                  </a:lnTo>
                  <a:lnTo>
                    <a:pt x="296" y="517"/>
                  </a:lnTo>
                  <a:lnTo>
                    <a:pt x="294" y="519"/>
                  </a:lnTo>
                  <a:lnTo>
                    <a:pt x="301" y="524"/>
                  </a:lnTo>
                  <a:lnTo>
                    <a:pt x="304" y="527"/>
                  </a:lnTo>
                  <a:lnTo>
                    <a:pt x="300" y="533"/>
                  </a:lnTo>
                  <a:lnTo>
                    <a:pt x="301" y="538"/>
                  </a:lnTo>
                  <a:lnTo>
                    <a:pt x="304" y="540"/>
                  </a:lnTo>
                  <a:lnTo>
                    <a:pt x="305" y="541"/>
                  </a:lnTo>
                  <a:lnTo>
                    <a:pt x="306" y="542"/>
                  </a:lnTo>
                  <a:lnTo>
                    <a:pt x="306" y="545"/>
                  </a:lnTo>
                  <a:lnTo>
                    <a:pt x="306" y="546"/>
                  </a:lnTo>
                  <a:lnTo>
                    <a:pt x="297" y="564"/>
                  </a:lnTo>
                  <a:lnTo>
                    <a:pt x="295" y="567"/>
                  </a:lnTo>
                  <a:lnTo>
                    <a:pt x="295" y="567"/>
                  </a:lnTo>
                  <a:lnTo>
                    <a:pt x="294" y="568"/>
                  </a:lnTo>
                  <a:lnTo>
                    <a:pt x="293" y="568"/>
                  </a:lnTo>
                  <a:lnTo>
                    <a:pt x="293" y="565"/>
                  </a:lnTo>
                  <a:lnTo>
                    <a:pt x="291" y="563"/>
                  </a:lnTo>
                  <a:lnTo>
                    <a:pt x="287" y="558"/>
                  </a:lnTo>
                  <a:lnTo>
                    <a:pt x="287" y="558"/>
                  </a:lnTo>
                  <a:lnTo>
                    <a:pt x="285" y="560"/>
                  </a:lnTo>
                  <a:lnTo>
                    <a:pt x="284" y="561"/>
                  </a:lnTo>
                  <a:lnTo>
                    <a:pt x="284" y="561"/>
                  </a:lnTo>
                  <a:lnTo>
                    <a:pt x="284" y="563"/>
                  </a:lnTo>
                  <a:lnTo>
                    <a:pt x="281" y="561"/>
                  </a:lnTo>
                  <a:lnTo>
                    <a:pt x="271" y="558"/>
                  </a:lnTo>
                  <a:lnTo>
                    <a:pt x="271" y="558"/>
                  </a:lnTo>
                  <a:lnTo>
                    <a:pt x="262" y="560"/>
                  </a:lnTo>
                  <a:lnTo>
                    <a:pt x="261" y="560"/>
                  </a:lnTo>
                  <a:lnTo>
                    <a:pt x="258" y="561"/>
                  </a:lnTo>
                  <a:lnTo>
                    <a:pt x="258" y="559"/>
                  </a:lnTo>
                  <a:lnTo>
                    <a:pt x="258" y="558"/>
                  </a:lnTo>
                  <a:lnTo>
                    <a:pt x="258" y="557"/>
                  </a:lnTo>
                  <a:lnTo>
                    <a:pt x="251" y="549"/>
                  </a:lnTo>
                  <a:lnTo>
                    <a:pt x="251" y="548"/>
                  </a:lnTo>
                  <a:lnTo>
                    <a:pt x="244" y="544"/>
                  </a:lnTo>
                  <a:lnTo>
                    <a:pt x="235" y="539"/>
                  </a:lnTo>
                  <a:lnTo>
                    <a:pt x="233" y="538"/>
                  </a:lnTo>
                  <a:lnTo>
                    <a:pt x="227" y="539"/>
                  </a:lnTo>
                  <a:lnTo>
                    <a:pt x="220" y="541"/>
                  </a:lnTo>
                  <a:lnTo>
                    <a:pt x="215" y="539"/>
                  </a:lnTo>
                  <a:lnTo>
                    <a:pt x="202" y="535"/>
                  </a:lnTo>
                  <a:lnTo>
                    <a:pt x="201" y="534"/>
                  </a:lnTo>
                  <a:lnTo>
                    <a:pt x="201" y="530"/>
                  </a:lnTo>
                  <a:lnTo>
                    <a:pt x="201" y="527"/>
                  </a:lnTo>
                  <a:lnTo>
                    <a:pt x="196" y="525"/>
                  </a:lnTo>
                  <a:lnTo>
                    <a:pt x="179" y="522"/>
                  </a:lnTo>
                  <a:lnTo>
                    <a:pt x="179" y="523"/>
                  </a:lnTo>
                  <a:lnTo>
                    <a:pt x="177" y="524"/>
                  </a:lnTo>
                  <a:lnTo>
                    <a:pt x="177" y="525"/>
                  </a:lnTo>
                  <a:lnTo>
                    <a:pt x="175" y="527"/>
                  </a:lnTo>
                  <a:lnTo>
                    <a:pt x="164" y="527"/>
                  </a:lnTo>
                  <a:lnTo>
                    <a:pt x="164" y="526"/>
                  </a:lnTo>
                  <a:lnTo>
                    <a:pt x="161" y="526"/>
                  </a:lnTo>
                  <a:lnTo>
                    <a:pt x="160" y="524"/>
                  </a:lnTo>
                  <a:lnTo>
                    <a:pt x="158" y="515"/>
                  </a:lnTo>
                  <a:lnTo>
                    <a:pt x="161" y="515"/>
                  </a:lnTo>
                  <a:lnTo>
                    <a:pt x="162" y="513"/>
                  </a:lnTo>
                  <a:lnTo>
                    <a:pt x="164" y="510"/>
                  </a:lnTo>
                  <a:lnTo>
                    <a:pt x="164" y="509"/>
                  </a:lnTo>
                  <a:lnTo>
                    <a:pt x="161" y="503"/>
                  </a:lnTo>
                  <a:lnTo>
                    <a:pt x="156" y="498"/>
                  </a:lnTo>
                  <a:lnTo>
                    <a:pt x="154" y="497"/>
                  </a:lnTo>
                  <a:lnTo>
                    <a:pt x="154" y="497"/>
                  </a:lnTo>
                  <a:lnTo>
                    <a:pt x="151" y="499"/>
                  </a:lnTo>
                  <a:lnTo>
                    <a:pt x="147" y="498"/>
                  </a:lnTo>
                  <a:lnTo>
                    <a:pt x="142" y="495"/>
                  </a:lnTo>
                  <a:lnTo>
                    <a:pt x="143" y="493"/>
                  </a:lnTo>
                  <a:lnTo>
                    <a:pt x="144" y="491"/>
                  </a:lnTo>
                  <a:lnTo>
                    <a:pt x="145" y="489"/>
                  </a:lnTo>
                  <a:lnTo>
                    <a:pt x="146" y="488"/>
                  </a:lnTo>
                  <a:lnTo>
                    <a:pt x="146" y="488"/>
                  </a:lnTo>
                  <a:lnTo>
                    <a:pt x="148" y="491"/>
                  </a:lnTo>
                  <a:lnTo>
                    <a:pt x="148" y="491"/>
                  </a:lnTo>
                  <a:lnTo>
                    <a:pt x="150" y="491"/>
                  </a:lnTo>
                  <a:lnTo>
                    <a:pt x="151" y="490"/>
                  </a:lnTo>
                  <a:lnTo>
                    <a:pt x="152" y="488"/>
                  </a:lnTo>
                  <a:lnTo>
                    <a:pt x="154" y="485"/>
                  </a:lnTo>
                  <a:lnTo>
                    <a:pt x="158" y="480"/>
                  </a:lnTo>
                  <a:lnTo>
                    <a:pt x="160" y="477"/>
                  </a:lnTo>
                  <a:lnTo>
                    <a:pt x="161" y="475"/>
                  </a:lnTo>
                  <a:lnTo>
                    <a:pt x="161" y="475"/>
                  </a:lnTo>
                  <a:lnTo>
                    <a:pt x="161" y="474"/>
                  </a:lnTo>
                  <a:lnTo>
                    <a:pt x="160" y="472"/>
                  </a:lnTo>
                  <a:lnTo>
                    <a:pt x="156" y="469"/>
                  </a:lnTo>
                  <a:lnTo>
                    <a:pt x="155" y="468"/>
                  </a:lnTo>
                  <a:lnTo>
                    <a:pt x="154" y="468"/>
                  </a:lnTo>
                  <a:lnTo>
                    <a:pt x="152" y="467"/>
                  </a:lnTo>
                  <a:lnTo>
                    <a:pt x="151" y="465"/>
                  </a:lnTo>
                  <a:lnTo>
                    <a:pt x="151" y="465"/>
                  </a:lnTo>
                  <a:lnTo>
                    <a:pt x="151" y="464"/>
                  </a:lnTo>
                  <a:lnTo>
                    <a:pt x="153" y="463"/>
                  </a:lnTo>
                  <a:lnTo>
                    <a:pt x="148" y="462"/>
                  </a:lnTo>
                  <a:lnTo>
                    <a:pt x="147" y="460"/>
                  </a:lnTo>
                  <a:lnTo>
                    <a:pt x="147" y="458"/>
                  </a:lnTo>
                  <a:lnTo>
                    <a:pt x="147" y="452"/>
                  </a:lnTo>
                  <a:lnTo>
                    <a:pt x="147" y="452"/>
                  </a:lnTo>
                  <a:lnTo>
                    <a:pt x="147" y="451"/>
                  </a:lnTo>
                  <a:lnTo>
                    <a:pt x="135" y="446"/>
                  </a:lnTo>
                  <a:lnTo>
                    <a:pt x="127" y="446"/>
                  </a:lnTo>
                  <a:lnTo>
                    <a:pt x="126" y="447"/>
                  </a:lnTo>
                  <a:lnTo>
                    <a:pt x="122" y="447"/>
                  </a:lnTo>
                  <a:lnTo>
                    <a:pt x="104" y="446"/>
                  </a:lnTo>
                  <a:lnTo>
                    <a:pt x="103" y="446"/>
                  </a:lnTo>
                  <a:lnTo>
                    <a:pt x="86" y="441"/>
                  </a:lnTo>
                  <a:lnTo>
                    <a:pt x="83" y="442"/>
                  </a:lnTo>
                  <a:lnTo>
                    <a:pt x="80" y="443"/>
                  </a:lnTo>
                  <a:lnTo>
                    <a:pt x="79" y="443"/>
                  </a:lnTo>
                  <a:lnTo>
                    <a:pt x="76" y="443"/>
                  </a:lnTo>
                  <a:lnTo>
                    <a:pt x="74" y="440"/>
                  </a:lnTo>
                  <a:lnTo>
                    <a:pt x="72" y="439"/>
                  </a:lnTo>
                  <a:lnTo>
                    <a:pt x="72" y="432"/>
                  </a:lnTo>
                  <a:lnTo>
                    <a:pt x="72" y="426"/>
                  </a:lnTo>
                  <a:lnTo>
                    <a:pt x="70" y="422"/>
                  </a:lnTo>
                  <a:lnTo>
                    <a:pt x="65" y="415"/>
                  </a:lnTo>
                  <a:lnTo>
                    <a:pt x="60" y="407"/>
                  </a:lnTo>
                  <a:lnTo>
                    <a:pt x="57" y="399"/>
                  </a:lnTo>
                  <a:lnTo>
                    <a:pt x="58" y="395"/>
                  </a:lnTo>
                  <a:lnTo>
                    <a:pt x="62" y="389"/>
                  </a:lnTo>
                  <a:lnTo>
                    <a:pt x="59" y="390"/>
                  </a:lnTo>
                  <a:lnTo>
                    <a:pt x="54" y="385"/>
                  </a:lnTo>
                  <a:lnTo>
                    <a:pt x="52" y="385"/>
                  </a:lnTo>
                  <a:lnTo>
                    <a:pt x="44" y="383"/>
                  </a:lnTo>
                  <a:lnTo>
                    <a:pt x="40" y="382"/>
                  </a:lnTo>
                  <a:lnTo>
                    <a:pt x="30" y="382"/>
                  </a:lnTo>
                  <a:lnTo>
                    <a:pt x="25" y="383"/>
                  </a:lnTo>
                  <a:lnTo>
                    <a:pt x="24" y="382"/>
                  </a:lnTo>
                  <a:lnTo>
                    <a:pt x="24" y="382"/>
                  </a:lnTo>
                  <a:lnTo>
                    <a:pt x="23" y="382"/>
                  </a:lnTo>
                  <a:lnTo>
                    <a:pt x="19" y="376"/>
                  </a:lnTo>
                  <a:lnTo>
                    <a:pt x="19" y="375"/>
                  </a:lnTo>
                  <a:lnTo>
                    <a:pt x="19" y="372"/>
                  </a:lnTo>
                  <a:lnTo>
                    <a:pt x="19" y="369"/>
                  </a:lnTo>
                  <a:lnTo>
                    <a:pt x="19" y="368"/>
                  </a:lnTo>
                  <a:lnTo>
                    <a:pt x="16" y="362"/>
                  </a:lnTo>
                  <a:lnTo>
                    <a:pt x="8" y="350"/>
                  </a:lnTo>
                  <a:lnTo>
                    <a:pt x="5" y="349"/>
                  </a:lnTo>
                  <a:lnTo>
                    <a:pt x="4" y="345"/>
                  </a:lnTo>
                  <a:lnTo>
                    <a:pt x="3" y="337"/>
                  </a:lnTo>
                  <a:lnTo>
                    <a:pt x="3" y="328"/>
                  </a:lnTo>
                  <a:lnTo>
                    <a:pt x="3" y="327"/>
                  </a:lnTo>
                  <a:lnTo>
                    <a:pt x="4" y="325"/>
                  </a:lnTo>
                  <a:lnTo>
                    <a:pt x="10" y="321"/>
                  </a:lnTo>
                  <a:lnTo>
                    <a:pt x="11" y="321"/>
                  </a:lnTo>
                  <a:lnTo>
                    <a:pt x="12" y="321"/>
                  </a:lnTo>
                  <a:lnTo>
                    <a:pt x="12" y="320"/>
                  </a:lnTo>
                  <a:lnTo>
                    <a:pt x="15" y="316"/>
                  </a:lnTo>
                  <a:lnTo>
                    <a:pt x="15" y="315"/>
                  </a:lnTo>
                  <a:lnTo>
                    <a:pt x="15" y="313"/>
                  </a:lnTo>
                  <a:lnTo>
                    <a:pt x="15" y="312"/>
                  </a:lnTo>
                  <a:lnTo>
                    <a:pt x="15" y="311"/>
                  </a:lnTo>
                  <a:lnTo>
                    <a:pt x="14" y="309"/>
                  </a:lnTo>
                  <a:lnTo>
                    <a:pt x="11" y="308"/>
                  </a:lnTo>
                  <a:lnTo>
                    <a:pt x="9" y="307"/>
                  </a:lnTo>
                  <a:lnTo>
                    <a:pt x="9" y="302"/>
                  </a:lnTo>
                  <a:lnTo>
                    <a:pt x="9" y="302"/>
                  </a:lnTo>
                  <a:lnTo>
                    <a:pt x="11" y="299"/>
                  </a:lnTo>
                  <a:lnTo>
                    <a:pt x="15" y="298"/>
                  </a:lnTo>
                  <a:lnTo>
                    <a:pt x="4" y="291"/>
                  </a:lnTo>
                  <a:lnTo>
                    <a:pt x="0" y="284"/>
                  </a:lnTo>
                  <a:lnTo>
                    <a:pt x="11" y="283"/>
                  </a:lnTo>
                  <a:lnTo>
                    <a:pt x="16" y="279"/>
                  </a:lnTo>
                  <a:lnTo>
                    <a:pt x="16" y="278"/>
                  </a:lnTo>
                  <a:lnTo>
                    <a:pt x="16" y="277"/>
                  </a:lnTo>
                  <a:lnTo>
                    <a:pt x="16" y="277"/>
                  </a:lnTo>
                  <a:lnTo>
                    <a:pt x="16" y="274"/>
                  </a:lnTo>
                  <a:lnTo>
                    <a:pt x="22" y="272"/>
                  </a:lnTo>
                  <a:lnTo>
                    <a:pt x="24" y="272"/>
                  </a:lnTo>
                  <a:lnTo>
                    <a:pt x="38" y="272"/>
                  </a:lnTo>
                  <a:lnTo>
                    <a:pt x="39" y="272"/>
                  </a:lnTo>
                  <a:lnTo>
                    <a:pt x="41" y="272"/>
                  </a:lnTo>
                  <a:lnTo>
                    <a:pt x="46" y="272"/>
                  </a:lnTo>
                  <a:lnTo>
                    <a:pt x="50" y="271"/>
                  </a:lnTo>
                  <a:lnTo>
                    <a:pt x="51" y="271"/>
                  </a:lnTo>
                  <a:lnTo>
                    <a:pt x="54" y="269"/>
                  </a:lnTo>
                  <a:lnTo>
                    <a:pt x="54" y="269"/>
                  </a:lnTo>
                  <a:lnTo>
                    <a:pt x="64" y="269"/>
                  </a:lnTo>
                  <a:lnTo>
                    <a:pt x="69" y="269"/>
                  </a:lnTo>
                  <a:lnTo>
                    <a:pt x="69" y="270"/>
                  </a:lnTo>
                  <a:lnTo>
                    <a:pt x="70" y="261"/>
                  </a:lnTo>
                  <a:lnTo>
                    <a:pt x="71" y="256"/>
                  </a:lnTo>
                  <a:lnTo>
                    <a:pt x="76" y="252"/>
                  </a:lnTo>
                  <a:lnTo>
                    <a:pt x="82" y="248"/>
                  </a:lnTo>
                  <a:lnTo>
                    <a:pt x="85" y="244"/>
                  </a:lnTo>
                  <a:lnTo>
                    <a:pt x="85" y="243"/>
                  </a:lnTo>
                  <a:lnTo>
                    <a:pt x="86" y="239"/>
                  </a:lnTo>
                  <a:lnTo>
                    <a:pt x="85" y="238"/>
                  </a:lnTo>
                  <a:lnTo>
                    <a:pt x="85" y="238"/>
                  </a:lnTo>
                  <a:lnTo>
                    <a:pt x="84" y="238"/>
                  </a:lnTo>
                  <a:lnTo>
                    <a:pt x="82" y="238"/>
                  </a:lnTo>
                  <a:lnTo>
                    <a:pt x="81" y="238"/>
                  </a:lnTo>
                  <a:lnTo>
                    <a:pt x="79" y="237"/>
                  </a:lnTo>
                  <a:lnTo>
                    <a:pt x="78" y="236"/>
                  </a:lnTo>
                  <a:lnTo>
                    <a:pt x="78" y="235"/>
                  </a:lnTo>
                  <a:lnTo>
                    <a:pt x="77" y="235"/>
                  </a:lnTo>
                  <a:lnTo>
                    <a:pt x="77" y="234"/>
                  </a:lnTo>
                  <a:lnTo>
                    <a:pt x="77" y="232"/>
                  </a:lnTo>
                  <a:lnTo>
                    <a:pt x="79" y="229"/>
                  </a:lnTo>
                  <a:lnTo>
                    <a:pt x="79" y="228"/>
                  </a:lnTo>
                  <a:lnTo>
                    <a:pt x="80" y="227"/>
                  </a:lnTo>
                  <a:lnTo>
                    <a:pt x="83" y="226"/>
                  </a:lnTo>
                  <a:lnTo>
                    <a:pt x="85" y="226"/>
                  </a:lnTo>
                  <a:lnTo>
                    <a:pt x="87" y="225"/>
                  </a:lnTo>
                  <a:lnTo>
                    <a:pt x="89" y="222"/>
                  </a:lnTo>
                  <a:lnTo>
                    <a:pt x="90" y="222"/>
                  </a:lnTo>
                  <a:lnTo>
                    <a:pt x="90" y="222"/>
                  </a:lnTo>
                  <a:lnTo>
                    <a:pt x="88" y="219"/>
                  </a:lnTo>
                  <a:lnTo>
                    <a:pt x="84" y="214"/>
                  </a:lnTo>
                  <a:lnTo>
                    <a:pt x="80" y="211"/>
                  </a:lnTo>
                  <a:lnTo>
                    <a:pt x="76" y="206"/>
                  </a:lnTo>
                  <a:lnTo>
                    <a:pt x="76" y="206"/>
                  </a:lnTo>
                  <a:lnTo>
                    <a:pt x="76" y="195"/>
                  </a:lnTo>
                  <a:lnTo>
                    <a:pt x="79" y="190"/>
                  </a:lnTo>
                  <a:lnTo>
                    <a:pt x="80" y="191"/>
                  </a:lnTo>
                  <a:lnTo>
                    <a:pt x="81" y="191"/>
                  </a:lnTo>
                  <a:lnTo>
                    <a:pt x="83" y="190"/>
                  </a:lnTo>
                  <a:lnTo>
                    <a:pt x="86" y="188"/>
                  </a:lnTo>
                  <a:lnTo>
                    <a:pt x="86" y="187"/>
                  </a:lnTo>
                  <a:lnTo>
                    <a:pt x="86" y="184"/>
                  </a:lnTo>
                  <a:lnTo>
                    <a:pt x="86" y="183"/>
                  </a:lnTo>
                  <a:lnTo>
                    <a:pt x="84" y="181"/>
                  </a:lnTo>
                  <a:lnTo>
                    <a:pt x="83" y="179"/>
                  </a:lnTo>
                  <a:lnTo>
                    <a:pt x="82" y="179"/>
                  </a:lnTo>
                  <a:lnTo>
                    <a:pt x="81" y="179"/>
                  </a:lnTo>
                  <a:lnTo>
                    <a:pt x="77" y="177"/>
                  </a:lnTo>
                  <a:lnTo>
                    <a:pt x="65" y="162"/>
                  </a:lnTo>
                  <a:lnTo>
                    <a:pt x="62" y="157"/>
                  </a:lnTo>
                  <a:lnTo>
                    <a:pt x="65" y="152"/>
                  </a:lnTo>
                  <a:lnTo>
                    <a:pt x="70" y="149"/>
                  </a:lnTo>
                  <a:lnTo>
                    <a:pt x="75" y="149"/>
                  </a:lnTo>
                  <a:lnTo>
                    <a:pt x="70" y="144"/>
                  </a:lnTo>
                  <a:lnTo>
                    <a:pt x="67" y="139"/>
                  </a:lnTo>
                  <a:lnTo>
                    <a:pt x="65" y="136"/>
                  </a:lnTo>
                  <a:lnTo>
                    <a:pt x="64" y="134"/>
                  </a:lnTo>
                  <a:lnTo>
                    <a:pt x="63" y="130"/>
                  </a:lnTo>
                  <a:lnTo>
                    <a:pt x="63" y="125"/>
                  </a:lnTo>
                  <a:lnTo>
                    <a:pt x="63" y="125"/>
                  </a:lnTo>
                  <a:lnTo>
                    <a:pt x="56" y="111"/>
                  </a:lnTo>
                  <a:lnTo>
                    <a:pt x="46" y="96"/>
                  </a:lnTo>
                  <a:lnTo>
                    <a:pt x="38" y="92"/>
                  </a:lnTo>
                  <a:lnTo>
                    <a:pt x="31" y="72"/>
                  </a:lnTo>
                  <a:lnTo>
                    <a:pt x="32" y="71"/>
                  </a:lnTo>
                  <a:lnTo>
                    <a:pt x="32" y="69"/>
                  </a:lnTo>
                  <a:lnTo>
                    <a:pt x="31" y="63"/>
                  </a:lnTo>
                  <a:lnTo>
                    <a:pt x="31" y="63"/>
                  </a:lnTo>
                  <a:lnTo>
                    <a:pt x="33" y="56"/>
                  </a:lnTo>
                  <a:lnTo>
                    <a:pt x="38" y="55"/>
                  </a:lnTo>
                  <a:lnTo>
                    <a:pt x="46" y="53"/>
                  </a:lnTo>
                  <a:lnTo>
                    <a:pt x="62" y="53"/>
                  </a:lnTo>
                  <a:lnTo>
                    <a:pt x="70" y="45"/>
                  </a:lnTo>
                  <a:lnTo>
                    <a:pt x="70" y="44"/>
                  </a:lnTo>
                  <a:lnTo>
                    <a:pt x="70" y="44"/>
                  </a:lnTo>
                  <a:lnTo>
                    <a:pt x="70" y="42"/>
                  </a:lnTo>
                  <a:lnTo>
                    <a:pt x="70" y="40"/>
                  </a:lnTo>
                  <a:lnTo>
                    <a:pt x="71" y="39"/>
                  </a:lnTo>
                  <a:lnTo>
                    <a:pt x="72" y="37"/>
                  </a:lnTo>
                  <a:lnTo>
                    <a:pt x="72" y="37"/>
                  </a:lnTo>
                  <a:lnTo>
                    <a:pt x="73" y="37"/>
                  </a:lnTo>
                  <a:lnTo>
                    <a:pt x="98" y="38"/>
                  </a:lnTo>
                  <a:lnTo>
                    <a:pt x="109" y="40"/>
                  </a:lnTo>
                  <a:lnTo>
                    <a:pt x="111" y="42"/>
                  </a:lnTo>
                  <a:lnTo>
                    <a:pt x="112" y="44"/>
                  </a:lnTo>
                  <a:lnTo>
                    <a:pt x="112" y="44"/>
                  </a:lnTo>
                  <a:lnTo>
                    <a:pt x="112" y="45"/>
                  </a:lnTo>
                  <a:lnTo>
                    <a:pt x="112" y="45"/>
                  </a:lnTo>
                  <a:lnTo>
                    <a:pt x="112" y="45"/>
                  </a:lnTo>
                  <a:lnTo>
                    <a:pt x="114" y="46"/>
                  </a:lnTo>
                  <a:lnTo>
                    <a:pt x="122" y="47"/>
                  </a:lnTo>
                  <a:lnTo>
                    <a:pt x="125" y="46"/>
                  </a:lnTo>
                  <a:lnTo>
                    <a:pt x="140" y="38"/>
                  </a:lnTo>
                  <a:lnTo>
                    <a:pt x="141" y="37"/>
                  </a:lnTo>
                  <a:lnTo>
                    <a:pt x="144" y="34"/>
                  </a:lnTo>
                  <a:lnTo>
                    <a:pt x="148" y="30"/>
                  </a:lnTo>
                  <a:lnTo>
                    <a:pt x="151" y="28"/>
                  </a:lnTo>
                  <a:lnTo>
                    <a:pt x="154" y="28"/>
                  </a:lnTo>
                  <a:lnTo>
                    <a:pt x="157" y="28"/>
                  </a:lnTo>
                  <a:lnTo>
                    <a:pt x="154" y="23"/>
                  </a:lnTo>
                  <a:lnTo>
                    <a:pt x="156" y="15"/>
                  </a:lnTo>
                  <a:lnTo>
                    <a:pt x="157" y="12"/>
                  </a:lnTo>
                  <a:lnTo>
                    <a:pt x="158" y="10"/>
                  </a:lnTo>
                  <a:lnTo>
                    <a:pt x="160" y="9"/>
                  </a:lnTo>
                  <a:lnTo>
                    <a:pt x="160" y="9"/>
                  </a:lnTo>
                  <a:lnTo>
                    <a:pt x="161" y="11"/>
                  </a:lnTo>
                  <a:lnTo>
                    <a:pt x="163" y="12"/>
                  </a:lnTo>
                  <a:lnTo>
                    <a:pt x="165" y="12"/>
                  </a:lnTo>
                  <a:lnTo>
                    <a:pt x="165" y="12"/>
                  </a:lnTo>
                  <a:lnTo>
                    <a:pt x="172" y="2"/>
                  </a:lnTo>
                  <a:lnTo>
                    <a:pt x="172" y="2"/>
                  </a:lnTo>
                  <a:lnTo>
                    <a:pt x="172" y="2"/>
                  </a:lnTo>
                  <a:close/>
                </a:path>
              </a:pathLst>
            </a:custGeom>
            <a:solidFill>
              <a:srgbClr val="003865"/>
            </a:solidFill>
            <a:ln w="4763" cap="flat">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58" name="Freeform 7">
              <a:extLst>
                <a:ext uri="{FF2B5EF4-FFF2-40B4-BE49-F238E27FC236}">
                  <a16:creationId xmlns:a16="http://schemas.microsoft.com/office/drawing/2014/main" id="{1FC376A1-0959-40C5-865A-EDC0F2DB2E8C}"/>
                </a:ext>
              </a:extLst>
            </p:cNvPr>
            <p:cNvSpPr>
              <a:spLocks/>
            </p:cNvSpPr>
            <p:nvPr/>
          </p:nvSpPr>
          <p:spPr bwMode="auto">
            <a:xfrm>
              <a:off x="9486344" y="3000762"/>
              <a:ext cx="1291903" cy="961253"/>
            </a:xfrm>
            <a:custGeom>
              <a:avLst/>
              <a:gdLst>
                <a:gd name="T0" fmla="*/ 215 w 547"/>
                <a:gd name="T1" fmla="*/ 14 h 407"/>
                <a:gd name="T2" fmla="*/ 222 w 547"/>
                <a:gd name="T3" fmla="*/ 61 h 407"/>
                <a:gd name="T4" fmla="*/ 240 w 547"/>
                <a:gd name="T5" fmla="*/ 64 h 407"/>
                <a:gd name="T6" fmla="*/ 286 w 547"/>
                <a:gd name="T7" fmla="*/ 71 h 407"/>
                <a:gd name="T8" fmla="*/ 314 w 547"/>
                <a:gd name="T9" fmla="*/ 74 h 407"/>
                <a:gd name="T10" fmla="*/ 344 w 547"/>
                <a:gd name="T11" fmla="*/ 69 h 407"/>
                <a:gd name="T12" fmla="*/ 390 w 547"/>
                <a:gd name="T13" fmla="*/ 22 h 407"/>
                <a:gd name="T14" fmla="*/ 439 w 547"/>
                <a:gd name="T15" fmla="*/ 16 h 407"/>
                <a:gd name="T16" fmla="*/ 467 w 547"/>
                <a:gd name="T17" fmla="*/ 13 h 407"/>
                <a:gd name="T18" fmla="*/ 480 w 547"/>
                <a:gd name="T19" fmla="*/ 11 h 407"/>
                <a:gd name="T20" fmla="*/ 488 w 547"/>
                <a:gd name="T21" fmla="*/ 18 h 407"/>
                <a:gd name="T22" fmla="*/ 522 w 547"/>
                <a:gd name="T23" fmla="*/ 29 h 407"/>
                <a:gd name="T24" fmla="*/ 533 w 547"/>
                <a:gd name="T25" fmla="*/ 51 h 407"/>
                <a:gd name="T26" fmla="*/ 537 w 547"/>
                <a:gd name="T27" fmla="*/ 144 h 407"/>
                <a:gd name="T28" fmla="*/ 529 w 547"/>
                <a:gd name="T29" fmla="*/ 176 h 407"/>
                <a:gd name="T30" fmla="*/ 513 w 547"/>
                <a:gd name="T31" fmla="*/ 209 h 407"/>
                <a:gd name="T32" fmla="*/ 481 w 547"/>
                <a:gd name="T33" fmla="*/ 200 h 407"/>
                <a:gd name="T34" fmla="*/ 456 w 547"/>
                <a:gd name="T35" fmla="*/ 154 h 407"/>
                <a:gd name="T36" fmla="*/ 428 w 547"/>
                <a:gd name="T37" fmla="*/ 155 h 407"/>
                <a:gd name="T38" fmla="*/ 415 w 547"/>
                <a:gd name="T39" fmla="*/ 170 h 407"/>
                <a:gd name="T40" fmla="*/ 440 w 547"/>
                <a:gd name="T41" fmla="*/ 182 h 407"/>
                <a:gd name="T42" fmla="*/ 390 w 547"/>
                <a:gd name="T43" fmla="*/ 216 h 407"/>
                <a:gd name="T44" fmla="*/ 356 w 547"/>
                <a:gd name="T45" fmla="*/ 237 h 407"/>
                <a:gd name="T46" fmla="*/ 342 w 547"/>
                <a:gd name="T47" fmla="*/ 246 h 407"/>
                <a:gd name="T48" fmla="*/ 293 w 547"/>
                <a:gd name="T49" fmla="*/ 257 h 407"/>
                <a:gd name="T50" fmla="*/ 271 w 547"/>
                <a:gd name="T51" fmla="*/ 275 h 407"/>
                <a:gd name="T52" fmla="*/ 223 w 547"/>
                <a:gd name="T53" fmla="*/ 309 h 407"/>
                <a:gd name="T54" fmla="*/ 204 w 547"/>
                <a:gd name="T55" fmla="*/ 324 h 407"/>
                <a:gd name="T56" fmla="*/ 197 w 547"/>
                <a:gd name="T57" fmla="*/ 336 h 407"/>
                <a:gd name="T58" fmla="*/ 154 w 547"/>
                <a:gd name="T59" fmla="*/ 334 h 407"/>
                <a:gd name="T60" fmla="*/ 84 w 547"/>
                <a:gd name="T61" fmla="*/ 388 h 407"/>
                <a:gd name="T62" fmla="*/ 86 w 547"/>
                <a:gd name="T63" fmla="*/ 401 h 407"/>
                <a:gd name="T64" fmla="*/ 77 w 547"/>
                <a:gd name="T65" fmla="*/ 406 h 407"/>
                <a:gd name="T66" fmla="*/ 76 w 547"/>
                <a:gd name="T67" fmla="*/ 393 h 407"/>
                <a:gd name="T68" fmla="*/ 41 w 547"/>
                <a:gd name="T69" fmla="*/ 366 h 407"/>
                <a:gd name="T70" fmla="*/ 21 w 547"/>
                <a:gd name="T71" fmla="*/ 349 h 407"/>
                <a:gd name="T72" fmla="*/ 4 w 547"/>
                <a:gd name="T73" fmla="*/ 333 h 407"/>
                <a:gd name="T74" fmla="*/ 11 w 547"/>
                <a:gd name="T75" fmla="*/ 317 h 407"/>
                <a:gd name="T76" fmla="*/ 1 w 547"/>
                <a:gd name="T77" fmla="*/ 308 h 407"/>
                <a:gd name="T78" fmla="*/ 22 w 547"/>
                <a:gd name="T79" fmla="*/ 283 h 407"/>
                <a:gd name="T80" fmla="*/ 43 w 547"/>
                <a:gd name="T81" fmla="*/ 300 h 407"/>
                <a:gd name="T82" fmla="*/ 50 w 547"/>
                <a:gd name="T83" fmla="*/ 296 h 407"/>
                <a:gd name="T84" fmla="*/ 44 w 547"/>
                <a:gd name="T85" fmla="*/ 291 h 407"/>
                <a:gd name="T86" fmla="*/ 77 w 547"/>
                <a:gd name="T87" fmla="*/ 273 h 407"/>
                <a:gd name="T88" fmla="*/ 61 w 547"/>
                <a:gd name="T89" fmla="*/ 249 h 407"/>
                <a:gd name="T90" fmla="*/ 82 w 547"/>
                <a:gd name="T91" fmla="*/ 226 h 407"/>
                <a:gd name="T92" fmla="*/ 97 w 547"/>
                <a:gd name="T93" fmla="*/ 224 h 407"/>
                <a:gd name="T94" fmla="*/ 119 w 547"/>
                <a:gd name="T95" fmla="*/ 207 h 407"/>
                <a:gd name="T96" fmla="*/ 130 w 547"/>
                <a:gd name="T97" fmla="*/ 197 h 407"/>
                <a:gd name="T98" fmla="*/ 107 w 547"/>
                <a:gd name="T99" fmla="*/ 172 h 407"/>
                <a:gd name="T100" fmla="*/ 76 w 547"/>
                <a:gd name="T101" fmla="*/ 154 h 407"/>
                <a:gd name="T102" fmla="*/ 59 w 547"/>
                <a:gd name="T103" fmla="*/ 146 h 407"/>
                <a:gd name="T104" fmla="*/ 47 w 547"/>
                <a:gd name="T105" fmla="*/ 109 h 407"/>
                <a:gd name="T106" fmla="*/ 47 w 547"/>
                <a:gd name="T107" fmla="*/ 72 h 407"/>
                <a:gd name="T108" fmla="*/ 73 w 547"/>
                <a:gd name="T109" fmla="*/ 23 h 407"/>
                <a:gd name="T110" fmla="*/ 120 w 547"/>
                <a:gd name="T111" fmla="*/ 15 h 407"/>
                <a:gd name="T112" fmla="*/ 132 w 547"/>
                <a:gd name="T113" fmla="*/ 2 h 407"/>
                <a:gd name="T114" fmla="*/ 143 w 547"/>
                <a:gd name="T115" fmla="*/ 3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7" h="407">
                  <a:moveTo>
                    <a:pt x="196" y="2"/>
                  </a:moveTo>
                  <a:lnTo>
                    <a:pt x="202" y="12"/>
                  </a:lnTo>
                  <a:lnTo>
                    <a:pt x="204" y="13"/>
                  </a:lnTo>
                  <a:lnTo>
                    <a:pt x="206" y="12"/>
                  </a:lnTo>
                  <a:lnTo>
                    <a:pt x="207" y="11"/>
                  </a:lnTo>
                  <a:lnTo>
                    <a:pt x="208" y="10"/>
                  </a:lnTo>
                  <a:lnTo>
                    <a:pt x="215" y="14"/>
                  </a:lnTo>
                  <a:lnTo>
                    <a:pt x="215" y="16"/>
                  </a:lnTo>
                  <a:lnTo>
                    <a:pt x="221" y="27"/>
                  </a:lnTo>
                  <a:lnTo>
                    <a:pt x="224" y="34"/>
                  </a:lnTo>
                  <a:lnTo>
                    <a:pt x="225" y="36"/>
                  </a:lnTo>
                  <a:lnTo>
                    <a:pt x="225" y="38"/>
                  </a:lnTo>
                  <a:lnTo>
                    <a:pt x="224" y="51"/>
                  </a:lnTo>
                  <a:lnTo>
                    <a:pt x="222" y="61"/>
                  </a:lnTo>
                  <a:lnTo>
                    <a:pt x="226" y="66"/>
                  </a:lnTo>
                  <a:lnTo>
                    <a:pt x="227" y="67"/>
                  </a:lnTo>
                  <a:lnTo>
                    <a:pt x="228" y="69"/>
                  </a:lnTo>
                  <a:lnTo>
                    <a:pt x="234" y="69"/>
                  </a:lnTo>
                  <a:lnTo>
                    <a:pt x="235" y="69"/>
                  </a:lnTo>
                  <a:lnTo>
                    <a:pt x="240" y="67"/>
                  </a:lnTo>
                  <a:lnTo>
                    <a:pt x="240" y="64"/>
                  </a:lnTo>
                  <a:lnTo>
                    <a:pt x="240" y="64"/>
                  </a:lnTo>
                  <a:lnTo>
                    <a:pt x="247" y="58"/>
                  </a:lnTo>
                  <a:lnTo>
                    <a:pt x="259" y="51"/>
                  </a:lnTo>
                  <a:lnTo>
                    <a:pt x="261" y="53"/>
                  </a:lnTo>
                  <a:lnTo>
                    <a:pt x="267" y="58"/>
                  </a:lnTo>
                  <a:lnTo>
                    <a:pt x="272" y="63"/>
                  </a:lnTo>
                  <a:lnTo>
                    <a:pt x="286" y="71"/>
                  </a:lnTo>
                  <a:lnTo>
                    <a:pt x="294" y="73"/>
                  </a:lnTo>
                  <a:lnTo>
                    <a:pt x="295" y="74"/>
                  </a:lnTo>
                  <a:lnTo>
                    <a:pt x="301" y="73"/>
                  </a:lnTo>
                  <a:lnTo>
                    <a:pt x="309" y="73"/>
                  </a:lnTo>
                  <a:lnTo>
                    <a:pt x="311" y="71"/>
                  </a:lnTo>
                  <a:lnTo>
                    <a:pt x="311" y="72"/>
                  </a:lnTo>
                  <a:lnTo>
                    <a:pt x="314" y="74"/>
                  </a:lnTo>
                  <a:lnTo>
                    <a:pt x="315" y="74"/>
                  </a:lnTo>
                  <a:lnTo>
                    <a:pt x="323" y="74"/>
                  </a:lnTo>
                  <a:lnTo>
                    <a:pt x="326" y="74"/>
                  </a:lnTo>
                  <a:lnTo>
                    <a:pt x="331" y="71"/>
                  </a:lnTo>
                  <a:lnTo>
                    <a:pt x="336" y="69"/>
                  </a:lnTo>
                  <a:lnTo>
                    <a:pt x="344" y="69"/>
                  </a:lnTo>
                  <a:lnTo>
                    <a:pt x="344" y="69"/>
                  </a:lnTo>
                  <a:lnTo>
                    <a:pt x="365" y="65"/>
                  </a:lnTo>
                  <a:lnTo>
                    <a:pt x="372" y="55"/>
                  </a:lnTo>
                  <a:lnTo>
                    <a:pt x="376" y="41"/>
                  </a:lnTo>
                  <a:lnTo>
                    <a:pt x="379" y="29"/>
                  </a:lnTo>
                  <a:lnTo>
                    <a:pt x="386" y="21"/>
                  </a:lnTo>
                  <a:lnTo>
                    <a:pt x="386" y="21"/>
                  </a:lnTo>
                  <a:lnTo>
                    <a:pt x="390" y="22"/>
                  </a:lnTo>
                  <a:lnTo>
                    <a:pt x="398" y="21"/>
                  </a:lnTo>
                  <a:lnTo>
                    <a:pt x="409" y="23"/>
                  </a:lnTo>
                  <a:lnTo>
                    <a:pt x="417" y="26"/>
                  </a:lnTo>
                  <a:lnTo>
                    <a:pt x="429" y="19"/>
                  </a:lnTo>
                  <a:lnTo>
                    <a:pt x="438" y="18"/>
                  </a:lnTo>
                  <a:lnTo>
                    <a:pt x="440" y="18"/>
                  </a:lnTo>
                  <a:lnTo>
                    <a:pt x="439" y="16"/>
                  </a:lnTo>
                  <a:lnTo>
                    <a:pt x="439" y="16"/>
                  </a:lnTo>
                  <a:lnTo>
                    <a:pt x="440" y="15"/>
                  </a:lnTo>
                  <a:lnTo>
                    <a:pt x="440" y="14"/>
                  </a:lnTo>
                  <a:lnTo>
                    <a:pt x="459" y="7"/>
                  </a:lnTo>
                  <a:lnTo>
                    <a:pt x="465" y="10"/>
                  </a:lnTo>
                  <a:lnTo>
                    <a:pt x="465" y="12"/>
                  </a:lnTo>
                  <a:lnTo>
                    <a:pt x="467" y="13"/>
                  </a:lnTo>
                  <a:lnTo>
                    <a:pt x="467" y="14"/>
                  </a:lnTo>
                  <a:lnTo>
                    <a:pt x="469" y="14"/>
                  </a:lnTo>
                  <a:lnTo>
                    <a:pt x="470" y="14"/>
                  </a:lnTo>
                  <a:lnTo>
                    <a:pt x="479" y="13"/>
                  </a:lnTo>
                  <a:lnTo>
                    <a:pt x="479" y="13"/>
                  </a:lnTo>
                  <a:lnTo>
                    <a:pt x="480" y="12"/>
                  </a:lnTo>
                  <a:lnTo>
                    <a:pt x="480" y="11"/>
                  </a:lnTo>
                  <a:lnTo>
                    <a:pt x="481" y="10"/>
                  </a:lnTo>
                  <a:lnTo>
                    <a:pt x="483" y="4"/>
                  </a:lnTo>
                  <a:lnTo>
                    <a:pt x="485" y="3"/>
                  </a:lnTo>
                  <a:lnTo>
                    <a:pt x="487" y="4"/>
                  </a:lnTo>
                  <a:lnTo>
                    <a:pt x="485" y="10"/>
                  </a:lnTo>
                  <a:lnTo>
                    <a:pt x="485" y="10"/>
                  </a:lnTo>
                  <a:lnTo>
                    <a:pt x="488" y="18"/>
                  </a:lnTo>
                  <a:lnTo>
                    <a:pt x="490" y="19"/>
                  </a:lnTo>
                  <a:lnTo>
                    <a:pt x="492" y="20"/>
                  </a:lnTo>
                  <a:lnTo>
                    <a:pt x="494" y="21"/>
                  </a:lnTo>
                  <a:lnTo>
                    <a:pt x="497" y="21"/>
                  </a:lnTo>
                  <a:lnTo>
                    <a:pt x="500" y="21"/>
                  </a:lnTo>
                  <a:lnTo>
                    <a:pt x="501" y="21"/>
                  </a:lnTo>
                  <a:lnTo>
                    <a:pt x="522" y="29"/>
                  </a:lnTo>
                  <a:lnTo>
                    <a:pt x="523" y="29"/>
                  </a:lnTo>
                  <a:lnTo>
                    <a:pt x="528" y="32"/>
                  </a:lnTo>
                  <a:lnTo>
                    <a:pt x="528" y="32"/>
                  </a:lnTo>
                  <a:lnTo>
                    <a:pt x="529" y="34"/>
                  </a:lnTo>
                  <a:lnTo>
                    <a:pt x="533" y="39"/>
                  </a:lnTo>
                  <a:lnTo>
                    <a:pt x="533" y="41"/>
                  </a:lnTo>
                  <a:lnTo>
                    <a:pt x="533" y="51"/>
                  </a:lnTo>
                  <a:lnTo>
                    <a:pt x="546" y="79"/>
                  </a:lnTo>
                  <a:lnTo>
                    <a:pt x="547" y="84"/>
                  </a:lnTo>
                  <a:lnTo>
                    <a:pt x="547" y="92"/>
                  </a:lnTo>
                  <a:lnTo>
                    <a:pt x="544" y="99"/>
                  </a:lnTo>
                  <a:lnTo>
                    <a:pt x="544" y="102"/>
                  </a:lnTo>
                  <a:lnTo>
                    <a:pt x="538" y="141"/>
                  </a:lnTo>
                  <a:lnTo>
                    <a:pt x="537" y="144"/>
                  </a:lnTo>
                  <a:lnTo>
                    <a:pt x="535" y="148"/>
                  </a:lnTo>
                  <a:lnTo>
                    <a:pt x="533" y="154"/>
                  </a:lnTo>
                  <a:lnTo>
                    <a:pt x="534" y="155"/>
                  </a:lnTo>
                  <a:lnTo>
                    <a:pt x="534" y="155"/>
                  </a:lnTo>
                  <a:lnTo>
                    <a:pt x="533" y="158"/>
                  </a:lnTo>
                  <a:lnTo>
                    <a:pt x="532" y="166"/>
                  </a:lnTo>
                  <a:lnTo>
                    <a:pt x="529" y="176"/>
                  </a:lnTo>
                  <a:lnTo>
                    <a:pt x="528" y="178"/>
                  </a:lnTo>
                  <a:lnTo>
                    <a:pt x="523" y="183"/>
                  </a:lnTo>
                  <a:lnTo>
                    <a:pt x="519" y="188"/>
                  </a:lnTo>
                  <a:lnTo>
                    <a:pt x="516" y="195"/>
                  </a:lnTo>
                  <a:lnTo>
                    <a:pt x="515" y="201"/>
                  </a:lnTo>
                  <a:lnTo>
                    <a:pt x="514" y="208"/>
                  </a:lnTo>
                  <a:lnTo>
                    <a:pt x="513" y="209"/>
                  </a:lnTo>
                  <a:lnTo>
                    <a:pt x="512" y="210"/>
                  </a:lnTo>
                  <a:lnTo>
                    <a:pt x="508" y="211"/>
                  </a:lnTo>
                  <a:lnTo>
                    <a:pt x="508" y="211"/>
                  </a:lnTo>
                  <a:lnTo>
                    <a:pt x="501" y="209"/>
                  </a:lnTo>
                  <a:lnTo>
                    <a:pt x="486" y="204"/>
                  </a:lnTo>
                  <a:lnTo>
                    <a:pt x="481" y="201"/>
                  </a:lnTo>
                  <a:lnTo>
                    <a:pt x="481" y="200"/>
                  </a:lnTo>
                  <a:lnTo>
                    <a:pt x="483" y="193"/>
                  </a:lnTo>
                  <a:lnTo>
                    <a:pt x="481" y="183"/>
                  </a:lnTo>
                  <a:lnTo>
                    <a:pt x="475" y="167"/>
                  </a:lnTo>
                  <a:lnTo>
                    <a:pt x="472" y="163"/>
                  </a:lnTo>
                  <a:lnTo>
                    <a:pt x="457" y="152"/>
                  </a:lnTo>
                  <a:lnTo>
                    <a:pt x="455" y="153"/>
                  </a:lnTo>
                  <a:lnTo>
                    <a:pt x="456" y="154"/>
                  </a:lnTo>
                  <a:lnTo>
                    <a:pt x="456" y="158"/>
                  </a:lnTo>
                  <a:lnTo>
                    <a:pt x="443" y="160"/>
                  </a:lnTo>
                  <a:lnTo>
                    <a:pt x="441" y="160"/>
                  </a:lnTo>
                  <a:lnTo>
                    <a:pt x="441" y="160"/>
                  </a:lnTo>
                  <a:lnTo>
                    <a:pt x="429" y="156"/>
                  </a:lnTo>
                  <a:lnTo>
                    <a:pt x="428" y="156"/>
                  </a:lnTo>
                  <a:lnTo>
                    <a:pt x="428" y="155"/>
                  </a:lnTo>
                  <a:lnTo>
                    <a:pt x="425" y="152"/>
                  </a:lnTo>
                  <a:lnTo>
                    <a:pt x="425" y="151"/>
                  </a:lnTo>
                  <a:lnTo>
                    <a:pt x="424" y="151"/>
                  </a:lnTo>
                  <a:lnTo>
                    <a:pt x="422" y="151"/>
                  </a:lnTo>
                  <a:lnTo>
                    <a:pt x="421" y="153"/>
                  </a:lnTo>
                  <a:lnTo>
                    <a:pt x="420" y="154"/>
                  </a:lnTo>
                  <a:lnTo>
                    <a:pt x="415" y="170"/>
                  </a:lnTo>
                  <a:lnTo>
                    <a:pt x="415" y="170"/>
                  </a:lnTo>
                  <a:lnTo>
                    <a:pt x="426" y="179"/>
                  </a:lnTo>
                  <a:lnTo>
                    <a:pt x="426" y="179"/>
                  </a:lnTo>
                  <a:lnTo>
                    <a:pt x="427" y="179"/>
                  </a:lnTo>
                  <a:lnTo>
                    <a:pt x="436" y="182"/>
                  </a:lnTo>
                  <a:lnTo>
                    <a:pt x="439" y="182"/>
                  </a:lnTo>
                  <a:lnTo>
                    <a:pt x="440" y="182"/>
                  </a:lnTo>
                  <a:lnTo>
                    <a:pt x="440" y="182"/>
                  </a:lnTo>
                  <a:lnTo>
                    <a:pt x="441" y="184"/>
                  </a:lnTo>
                  <a:lnTo>
                    <a:pt x="442" y="186"/>
                  </a:lnTo>
                  <a:lnTo>
                    <a:pt x="440" y="193"/>
                  </a:lnTo>
                  <a:lnTo>
                    <a:pt x="426" y="198"/>
                  </a:lnTo>
                  <a:lnTo>
                    <a:pt x="395" y="213"/>
                  </a:lnTo>
                  <a:lnTo>
                    <a:pt x="390" y="216"/>
                  </a:lnTo>
                  <a:lnTo>
                    <a:pt x="386" y="220"/>
                  </a:lnTo>
                  <a:lnTo>
                    <a:pt x="385" y="220"/>
                  </a:lnTo>
                  <a:lnTo>
                    <a:pt x="362" y="227"/>
                  </a:lnTo>
                  <a:lnTo>
                    <a:pt x="360" y="227"/>
                  </a:lnTo>
                  <a:lnTo>
                    <a:pt x="355" y="227"/>
                  </a:lnTo>
                  <a:lnTo>
                    <a:pt x="356" y="229"/>
                  </a:lnTo>
                  <a:lnTo>
                    <a:pt x="356" y="237"/>
                  </a:lnTo>
                  <a:lnTo>
                    <a:pt x="356" y="238"/>
                  </a:lnTo>
                  <a:lnTo>
                    <a:pt x="355" y="240"/>
                  </a:lnTo>
                  <a:lnTo>
                    <a:pt x="348" y="245"/>
                  </a:lnTo>
                  <a:lnTo>
                    <a:pt x="347" y="246"/>
                  </a:lnTo>
                  <a:lnTo>
                    <a:pt x="344" y="246"/>
                  </a:lnTo>
                  <a:lnTo>
                    <a:pt x="344" y="246"/>
                  </a:lnTo>
                  <a:lnTo>
                    <a:pt x="342" y="246"/>
                  </a:lnTo>
                  <a:lnTo>
                    <a:pt x="340" y="244"/>
                  </a:lnTo>
                  <a:lnTo>
                    <a:pt x="340" y="244"/>
                  </a:lnTo>
                  <a:lnTo>
                    <a:pt x="335" y="243"/>
                  </a:lnTo>
                  <a:lnTo>
                    <a:pt x="334" y="243"/>
                  </a:lnTo>
                  <a:lnTo>
                    <a:pt x="315" y="246"/>
                  </a:lnTo>
                  <a:lnTo>
                    <a:pt x="313" y="246"/>
                  </a:lnTo>
                  <a:lnTo>
                    <a:pt x="293" y="257"/>
                  </a:lnTo>
                  <a:lnTo>
                    <a:pt x="294" y="259"/>
                  </a:lnTo>
                  <a:lnTo>
                    <a:pt x="294" y="261"/>
                  </a:lnTo>
                  <a:lnTo>
                    <a:pt x="294" y="262"/>
                  </a:lnTo>
                  <a:lnTo>
                    <a:pt x="289" y="272"/>
                  </a:lnTo>
                  <a:lnTo>
                    <a:pt x="286" y="274"/>
                  </a:lnTo>
                  <a:lnTo>
                    <a:pt x="282" y="281"/>
                  </a:lnTo>
                  <a:lnTo>
                    <a:pt x="271" y="275"/>
                  </a:lnTo>
                  <a:lnTo>
                    <a:pt x="265" y="275"/>
                  </a:lnTo>
                  <a:lnTo>
                    <a:pt x="249" y="287"/>
                  </a:lnTo>
                  <a:lnTo>
                    <a:pt x="240" y="297"/>
                  </a:lnTo>
                  <a:lnTo>
                    <a:pt x="240" y="298"/>
                  </a:lnTo>
                  <a:lnTo>
                    <a:pt x="235" y="310"/>
                  </a:lnTo>
                  <a:lnTo>
                    <a:pt x="231" y="311"/>
                  </a:lnTo>
                  <a:lnTo>
                    <a:pt x="223" y="309"/>
                  </a:lnTo>
                  <a:lnTo>
                    <a:pt x="208" y="310"/>
                  </a:lnTo>
                  <a:lnTo>
                    <a:pt x="206" y="310"/>
                  </a:lnTo>
                  <a:lnTo>
                    <a:pt x="206" y="310"/>
                  </a:lnTo>
                  <a:lnTo>
                    <a:pt x="206" y="311"/>
                  </a:lnTo>
                  <a:lnTo>
                    <a:pt x="204" y="316"/>
                  </a:lnTo>
                  <a:lnTo>
                    <a:pt x="204" y="323"/>
                  </a:lnTo>
                  <a:lnTo>
                    <a:pt x="204" y="324"/>
                  </a:lnTo>
                  <a:lnTo>
                    <a:pt x="205" y="325"/>
                  </a:lnTo>
                  <a:lnTo>
                    <a:pt x="205" y="326"/>
                  </a:lnTo>
                  <a:lnTo>
                    <a:pt x="205" y="326"/>
                  </a:lnTo>
                  <a:lnTo>
                    <a:pt x="204" y="328"/>
                  </a:lnTo>
                  <a:lnTo>
                    <a:pt x="204" y="329"/>
                  </a:lnTo>
                  <a:lnTo>
                    <a:pt x="198" y="336"/>
                  </a:lnTo>
                  <a:lnTo>
                    <a:pt x="197" y="336"/>
                  </a:lnTo>
                  <a:lnTo>
                    <a:pt x="192" y="339"/>
                  </a:lnTo>
                  <a:lnTo>
                    <a:pt x="190" y="339"/>
                  </a:lnTo>
                  <a:lnTo>
                    <a:pt x="182" y="334"/>
                  </a:lnTo>
                  <a:lnTo>
                    <a:pt x="171" y="326"/>
                  </a:lnTo>
                  <a:lnTo>
                    <a:pt x="168" y="326"/>
                  </a:lnTo>
                  <a:lnTo>
                    <a:pt x="168" y="326"/>
                  </a:lnTo>
                  <a:lnTo>
                    <a:pt x="154" y="334"/>
                  </a:lnTo>
                  <a:lnTo>
                    <a:pt x="144" y="339"/>
                  </a:lnTo>
                  <a:lnTo>
                    <a:pt x="141" y="340"/>
                  </a:lnTo>
                  <a:lnTo>
                    <a:pt x="127" y="342"/>
                  </a:lnTo>
                  <a:lnTo>
                    <a:pt x="115" y="345"/>
                  </a:lnTo>
                  <a:lnTo>
                    <a:pt x="95" y="370"/>
                  </a:lnTo>
                  <a:lnTo>
                    <a:pt x="90" y="377"/>
                  </a:lnTo>
                  <a:lnTo>
                    <a:pt x="84" y="388"/>
                  </a:lnTo>
                  <a:lnTo>
                    <a:pt x="83" y="390"/>
                  </a:lnTo>
                  <a:lnTo>
                    <a:pt x="83" y="397"/>
                  </a:lnTo>
                  <a:lnTo>
                    <a:pt x="83" y="398"/>
                  </a:lnTo>
                  <a:lnTo>
                    <a:pt x="84" y="399"/>
                  </a:lnTo>
                  <a:lnTo>
                    <a:pt x="84" y="399"/>
                  </a:lnTo>
                  <a:lnTo>
                    <a:pt x="85" y="399"/>
                  </a:lnTo>
                  <a:lnTo>
                    <a:pt x="86" y="401"/>
                  </a:lnTo>
                  <a:lnTo>
                    <a:pt x="86" y="406"/>
                  </a:lnTo>
                  <a:lnTo>
                    <a:pt x="85" y="407"/>
                  </a:lnTo>
                  <a:lnTo>
                    <a:pt x="83" y="407"/>
                  </a:lnTo>
                  <a:lnTo>
                    <a:pt x="80" y="406"/>
                  </a:lnTo>
                  <a:lnTo>
                    <a:pt x="78" y="406"/>
                  </a:lnTo>
                  <a:lnTo>
                    <a:pt x="77" y="406"/>
                  </a:lnTo>
                  <a:lnTo>
                    <a:pt x="77" y="406"/>
                  </a:lnTo>
                  <a:lnTo>
                    <a:pt x="75" y="402"/>
                  </a:lnTo>
                  <a:lnTo>
                    <a:pt x="74" y="400"/>
                  </a:lnTo>
                  <a:lnTo>
                    <a:pt x="74" y="400"/>
                  </a:lnTo>
                  <a:lnTo>
                    <a:pt x="76" y="399"/>
                  </a:lnTo>
                  <a:lnTo>
                    <a:pt x="76" y="399"/>
                  </a:lnTo>
                  <a:lnTo>
                    <a:pt x="76" y="396"/>
                  </a:lnTo>
                  <a:lnTo>
                    <a:pt x="76" y="393"/>
                  </a:lnTo>
                  <a:lnTo>
                    <a:pt x="60" y="371"/>
                  </a:lnTo>
                  <a:lnTo>
                    <a:pt x="58" y="367"/>
                  </a:lnTo>
                  <a:lnTo>
                    <a:pt x="56" y="367"/>
                  </a:lnTo>
                  <a:lnTo>
                    <a:pt x="51" y="367"/>
                  </a:lnTo>
                  <a:lnTo>
                    <a:pt x="43" y="367"/>
                  </a:lnTo>
                  <a:lnTo>
                    <a:pt x="42" y="368"/>
                  </a:lnTo>
                  <a:lnTo>
                    <a:pt x="41" y="366"/>
                  </a:lnTo>
                  <a:lnTo>
                    <a:pt x="36" y="364"/>
                  </a:lnTo>
                  <a:lnTo>
                    <a:pt x="23" y="361"/>
                  </a:lnTo>
                  <a:lnTo>
                    <a:pt x="20" y="361"/>
                  </a:lnTo>
                  <a:lnTo>
                    <a:pt x="19" y="360"/>
                  </a:lnTo>
                  <a:lnTo>
                    <a:pt x="20" y="355"/>
                  </a:lnTo>
                  <a:lnTo>
                    <a:pt x="21" y="351"/>
                  </a:lnTo>
                  <a:lnTo>
                    <a:pt x="21" y="349"/>
                  </a:lnTo>
                  <a:lnTo>
                    <a:pt x="14" y="342"/>
                  </a:lnTo>
                  <a:lnTo>
                    <a:pt x="11" y="341"/>
                  </a:lnTo>
                  <a:lnTo>
                    <a:pt x="9" y="340"/>
                  </a:lnTo>
                  <a:lnTo>
                    <a:pt x="5" y="337"/>
                  </a:lnTo>
                  <a:lnTo>
                    <a:pt x="4" y="336"/>
                  </a:lnTo>
                  <a:lnTo>
                    <a:pt x="4" y="336"/>
                  </a:lnTo>
                  <a:lnTo>
                    <a:pt x="4" y="333"/>
                  </a:lnTo>
                  <a:lnTo>
                    <a:pt x="6" y="332"/>
                  </a:lnTo>
                  <a:lnTo>
                    <a:pt x="11" y="330"/>
                  </a:lnTo>
                  <a:lnTo>
                    <a:pt x="15" y="326"/>
                  </a:lnTo>
                  <a:lnTo>
                    <a:pt x="17" y="324"/>
                  </a:lnTo>
                  <a:lnTo>
                    <a:pt x="16" y="323"/>
                  </a:lnTo>
                  <a:lnTo>
                    <a:pt x="16" y="322"/>
                  </a:lnTo>
                  <a:lnTo>
                    <a:pt x="11" y="317"/>
                  </a:lnTo>
                  <a:lnTo>
                    <a:pt x="8" y="315"/>
                  </a:lnTo>
                  <a:lnTo>
                    <a:pt x="5" y="315"/>
                  </a:lnTo>
                  <a:lnTo>
                    <a:pt x="3" y="315"/>
                  </a:lnTo>
                  <a:lnTo>
                    <a:pt x="2" y="314"/>
                  </a:lnTo>
                  <a:lnTo>
                    <a:pt x="0" y="309"/>
                  </a:lnTo>
                  <a:lnTo>
                    <a:pt x="0" y="309"/>
                  </a:lnTo>
                  <a:lnTo>
                    <a:pt x="1" y="308"/>
                  </a:lnTo>
                  <a:lnTo>
                    <a:pt x="8" y="297"/>
                  </a:lnTo>
                  <a:lnTo>
                    <a:pt x="10" y="296"/>
                  </a:lnTo>
                  <a:lnTo>
                    <a:pt x="11" y="295"/>
                  </a:lnTo>
                  <a:lnTo>
                    <a:pt x="12" y="294"/>
                  </a:lnTo>
                  <a:lnTo>
                    <a:pt x="18" y="288"/>
                  </a:lnTo>
                  <a:lnTo>
                    <a:pt x="18" y="286"/>
                  </a:lnTo>
                  <a:lnTo>
                    <a:pt x="22" y="283"/>
                  </a:lnTo>
                  <a:lnTo>
                    <a:pt x="22" y="283"/>
                  </a:lnTo>
                  <a:lnTo>
                    <a:pt x="23" y="283"/>
                  </a:lnTo>
                  <a:lnTo>
                    <a:pt x="26" y="284"/>
                  </a:lnTo>
                  <a:lnTo>
                    <a:pt x="27" y="293"/>
                  </a:lnTo>
                  <a:lnTo>
                    <a:pt x="26" y="300"/>
                  </a:lnTo>
                  <a:lnTo>
                    <a:pt x="36" y="300"/>
                  </a:lnTo>
                  <a:lnTo>
                    <a:pt x="43" y="300"/>
                  </a:lnTo>
                  <a:lnTo>
                    <a:pt x="46" y="298"/>
                  </a:lnTo>
                  <a:lnTo>
                    <a:pt x="47" y="299"/>
                  </a:lnTo>
                  <a:lnTo>
                    <a:pt x="49" y="299"/>
                  </a:lnTo>
                  <a:lnTo>
                    <a:pt x="50" y="298"/>
                  </a:lnTo>
                  <a:lnTo>
                    <a:pt x="51" y="298"/>
                  </a:lnTo>
                  <a:lnTo>
                    <a:pt x="51" y="297"/>
                  </a:lnTo>
                  <a:lnTo>
                    <a:pt x="50" y="296"/>
                  </a:lnTo>
                  <a:lnTo>
                    <a:pt x="50" y="296"/>
                  </a:lnTo>
                  <a:lnTo>
                    <a:pt x="48" y="295"/>
                  </a:lnTo>
                  <a:lnTo>
                    <a:pt x="47" y="297"/>
                  </a:lnTo>
                  <a:lnTo>
                    <a:pt x="42" y="295"/>
                  </a:lnTo>
                  <a:lnTo>
                    <a:pt x="43" y="293"/>
                  </a:lnTo>
                  <a:lnTo>
                    <a:pt x="43" y="292"/>
                  </a:lnTo>
                  <a:lnTo>
                    <a:pt x="44" y="291"/>
                  </a:lnTo>
                  <a:lnTo>
                    <a:pt x="53" y="288"/>
                  </a:lnTo>
                  <a:lnTo>
                    <a:pt x="63" y="284"/>
                  </a:lnTo>
                  <a:lnTo>
                    <a:pt x="63" y="284"/>
                  </a:lnTo>
                  <a:lnTo>
                    <a:pt x="68" y="283"/>
                  </a:lnTo>
                  <a:lnTo>
                    <a:pt x="74" y="277"/>
                  </a:lnTo>
                  <a:lnTo>
                    <a:pt x="75" y="277"/>
                  </a:lnTo>
                  <a:lnTo>
                    <a:pt x="77" y="273"/>
                  </a:lnTo>
                  <a:lnTo>
                    <a:pt x="78" y="269"/>
                  </a:lnTo>
                  <a:lnTo>
                    <a:pt x="70" y="267"/>
                  </a:lnTo>
                  <a:lnTo>
                    <a:pt x="68" y="265"/>
                  </a:lnTo>
                  <a:lnTo>
                    <a:pt x="61" y="253"/>
                  </a:lnTo>
                  <a:lnTo>
                    <a:pt x="61" y="253"/>
                  </a:lnTo>
                  <a:lnTo>
                    <a:pt x="61" y="252"/>
                  </a:lnTo>
                  <a:lnTo>
                    <a:pt x="61" y="249"/>
                  </a:lnTo>
                  <a:lnTo>
                    <a:pt x="63" y="234"/>
                  </a:lnTo>
                  <a:lnTo>
                    <a:pt x="65" y="232"/>
                  </a:lnTo>
                  <a:lnTo>
                    <a:pt x="66" y="233"/>
                  </a:lnTo>
                  <a:lnTo>
                    <a:pt x="69" y="234"/>
                  </a:lnTo>
                  <a:lnTo>
                    <a:pt x="82" y="230"/>
                  </a:lnTo>
                  <a:lnTo>
                    <a:pt x="82" y="227"/>
                  </a:lnTo>
                  <a:lnTo>
                    <a:pt x="82" y="226"/>
                  </a:lnTo>
                  <a:lnTo>
                    <a:pt x="86" y="223"/>
                  </a:lnTo>
                  <a:lnTo>
                    <a:pt x="86" y="223"/>
                  </a:lnTo>
                  <a:lnTo>
                    <a:pt x="91" y="223"/>
                  </a:lnTo>
                  <a:lnTo>
                    <a:pt x="93" y="223"/>
                  </a:lnTo>
                  <a:lnTo>
                    <a:pt x="94" y="225"/>
                  </a:lnTo>
                  <a:lnTo>
                    <a:pt x="94" y="225"/>
                  </a:lnTo>
                  <a:lnTo>
                    <a:pt x="97" y="224"/>
                  </a:lnTo>
                  <a:lnTo>
                    <a:pt x="98" y="224"/>
                  </a:lnTo>
                  <a:lnTo>
                    <a:pt x="101" y="217"/>
                  </a:lnTo>
                  <a:lnTo>
                    <a:pt x="101" y="214"/>
                  </a:lnTo>
                  <a:lnTo>
                    <a:pt x="104" y="211"/>
                  </a:lnTo>
                  <a:lnTo>
                    <a:pt x="105" y="210"/>
                  </a:lnTo>
                  <a:lnTo>
                    <a:pt x="115" y="208"/>
                  </a:lnTo>
                  <a:lnTo>
                    <a:pt x="119" y="207"/>
                  </a:lnTo>
                  <a:lnTo>
                    <a:pt x="121" y="208"/>
                  </a:lnTo>
                  <a:lnTo>
                    <a:pt x="125" y="207"/>
                  </a:lnTo>
                  <a:lnTo>
                    <a:pt x="133" y="205"/>
                  </a:lnTo>
                  <a:lnTo>
                    <a:pt x="135" y="201"/>
                  </a:lnTo>
                  <a:lnTo>
                    <a:pt x="133" y="200"/>
                  </a:lnTo>
                  <a:lnTo>
                    <a:pt x="133" y="199"/>
                  </a:lnTo>
                  <a:lnTo>
                    <a:pt x="130" y="197"/>
                  </a:lnTo>
                  <a:lnTo>
                    <a:pt x="130" y="196"/>
                  </a:lnTo>
                  <a:lnTo>
                    <a:pt x="129" y="190"/>
                  </a:lnTo>
                  <a:lnTo>
                    <a:pt x="128" y="185"/>
                  </a:lnTo>
                  <a:lnTo>
                    <a:pt x="121" y="184"/>
                  </a:lnTo>
                  <a:lnTo>
                    <a:pt x="115" y="182"/>
                  </a:lnTo>
                  <a:lnTo>
                    <a:pt x="108" y="176"/>
                  </a:lnTo>
                  <a:lnTo>
                    <a:pt x="107" y="172"/>
                  </a:lnTo>
                  <a:lnTo>
                    <a:pt x="108" y="169"/>
                  </a:lnTo>
                  <a:lnTo>
                    <a:pt x="108" y="167"/>
                  </a:lnTo>
                  <a:lnTo>
                    <a:pt x="107" y="164"/>
                  </a:lnTo>
                  <a:lnTo>
                    <a:pt x="107" y="164"/>
                  </a:lnTo>
                  <a:lnTo>
                    <a:pt x="105" y="163"/>
                  </a:lnTo>
                  <a:lnTo>
                    <a:pt x="97" y="160"/>
                  </a:lnTo>
                  <a:lnTo>
                    <a:pt x="76" y="154"/>
                  </a:lnTo>
                  <a:lnTo>
                    <a:pt x="76" y="154"/>
                  </a:lnTo>
                  <a:lnTo>
                    <a:pt x="68" y="158"/>
                  </a:lnTo>
                  <a:lnTo>
                    <a:pt x="65" y="155"/>
                  </a:lnTo>
                  <a:lnTo>
                    <a:pt x="58" y="150"/>
                  </a:lnTo>
                  <a:lnTo>
                    <a:pt x="60" y="148"/>
                  </a:lnTo>
                  <a:lnTo>
                    <a:pt x="60" y="147"/>
                  </a:lnTo>
                  <a:lnTo>
                    <a:pt x="59" y="146"/>
                  </a:lnTo>
                  <a:lnTo>
                    <a:pt x="58" y="146"/>
                  </a:lnTo>
                  <a:lnTo>
                    <a:pt x="52" y="144"/>
                  </a:lnTo>
                  <a:lnTo>
                    <a:pt x="52" y="125"/>
                  </a:lnTo>
                  <a:lnTo>
                    <a:pt x="51" y="118"/>
                  </a:lnTo>
                  <a:lnTo>
                    <a:pt x="51" y="118"/>
                  </a:lnTo>
                  <a:lnTo>
                    <a:pt x="51" y="113"/>
                  </a:lnTo>
                  <a:lnTo>
                    <a:pt x="47" y="109"/>
                  </a:lnTo>
                  <a:lnTo>
                    <a:pt x="42" y="96"/>
                  </a:lnTo>
                  <a:lnTo>
                    <a:pt x="47" y="94"/>
                  </a:lnTo>
                  <a:lnTo>
                    <a:pt x="51" y="93"/>
                  </a:lnTo>
                  <a:lnTo>
                    <a:pt x="50" y="89"/>
                  </a:lnTo>
                  <a:lnTo>
                    <a:pt x="47" y="74"/>
                  </a:lnTo>
                  <a:lnTo>
                    <a:pt x="47" y="72"/>
                  </a:lnTo>
                  <a:lnTo>
                    <a:pt x="47" y="72"/>
                  </a:lnTo>
                  <a:lnTo>
                    <a:pt x="46" y="72"/>
                  </a:lnTo>
                  <a:lnTo>
                    <a:pt x="43" y="63"/>
                  </a:lnTo>
                  <a:lnTo>
                    <a:pt x="42" y="59"/>
                  </a:lnTo>
                  <a:lnTo>
                    <a:pt x="49" y="45"/>
                  </a:lnTo>
                  <a:lnTo>
                    <a:pt x="49" y="39"/>
                  </a:lnTo>
                  <a:lnTo>
                    <a:pt x="58" y="31"/>
                  </a:lnTo>
                  <a:lnTo>
                    <a:pt x="73" y="23"/>
                  </a:lnTo>
                  <a:lnTo>
                    <a:pt x="75" y="23"/>
                  </a:lnTo>
                  <a:lnTo>
                    <a:pt x="82" y="23"/>
                  </a:lnTo>
                  <a:lnTo>
                    <a:pt x="88" y="23"/>
                  </a:lnTo>
                  <a:lnTo>
                    <a:pt x="108" y="16"/>
                  </a:lnTo>
                  <a:lnTo>
                    <a:pt x="114" y="14"/>
                  </a:lnTo>
                  <a:lnTo>
                    <a:pt x="115" y="11"/>
                  </a:lnTo>
                  <a:lnTo>
                    <a:pt x="120" y="15"/>
                  </a:lnTo>
                  <a:lnTo>
                    <a:pt x="125" y="13"/>
                  </a:lnTo>
                  <a:lnTo>
                    <a:pt x="126" y="11"/>
                  </a:lnTo>
                  <a:lnTo>
                    <a:pt x="129" y="10"/>
                  </a:lnTo>
                  <a:lnTo>
                    <a:pt x="129" y="9"/>
                  </a:lnTo>
                  <a:lnTo>
                    <a:pt x="131" y="4"/>
                  </a:lnTo>
                  <a:lnTo>
                    <a:pt x="132" y="3"/>
                  </a:lnTo>
                  <a:lnTo>
                    <a:pt x="132" y="2"/>
                  </a:lnTo>
                  <a:lnTo>
                    <a:pt x="133" y="1"/>
                  </a:lnTo>
                  <a:lnTo>
                    <a:pt x="133" y="0"/>
                  </a:lnTo>
                  <a:lnTo>
                    <a:pt x="136" y="0"/>
                  </a:lnTo>
                  <a:lnTo>
                    <a:pt x="138" y="0"/>
                  </a:lnTo>
                  <a:lnTo>
                    <a:pt x="139" y="1"/>
                  </a:lnTo>
                  <a:lnTo>
                    <a:pt x="141" y="2"/>
                  </a:lnTo>
                  <a:lnTo>
                    <a:pt x="143" y="3"/>
                  </a:lnTo>
                  <a:lnTo>
                    <a:pt x="143" y="3"/>
                  </a:lnTo>
                  <a:lnTo>
                    <a:pt x="147" y="4"/>
                  </a:lnTo>
                  <a:lnTo>
                    <a:pt x="172" y="3"/>
                  </a:lnTo>
                  <a:lnTo>
                    <a:pt x="172" y="3"/>
                  </a:lnTo>
                  <a:lnTo>
                    <a:pt x="190" y="3"/>
                  </a:lnTo>
                  <a:lnTo>
                    <a:pt x="196" y="2"/>
                  </a:lnTo>
                  <a:close/>
                </a:path>
              </a:pathLst>
            </a:custGeom>
            <a:solidFill>
              <a:srgbClr val="003865"/>
            </a:solidFill>
            <a:ln w="4763" cap="flat">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59" name="Freeform 8">
              <a:extLst>
                <a:ext uri="{FF2B5EF4-FFF2-40B4-BE49-F238E27FC236}">
                  <a16:creationId xmlns:a16="http://schemas.microsoft.com/office/drawing/2014/main" id="{956D2363-6389-4668-8A99-4FAC6AF236D1}"/>
                </a:ext>
              </a:extLst>
            </p:cNvPr>
            <p:cNvSpPr>
              <a:spLocks/>
            </p:cNvSpPr>
            <p:nvPr/>
          </p:nvSpPr>
          <p:spPr bwMode="auto">
            <a:xfrm>
              <a:off x="7141078" y="4292666"/>
              <a:ext cx="446381" cy="340099"/>
            </a:xfrm>
            <a:custGeom>
              <a:avLst/>
              <a:gdLst>
                <a:gd name="T0" fmla="*/ 25 w 189"/>
                <a:gd name="T1" fmla="*/ 25 h 144"/>
                <a:gd name="T2" fmla="*/ 61 w 189"/>
                <a:gd name="T3" fmla="*/ 23 h 144"/>
                <a:gd name="T4" fmla="*/ 77 w 189"/>
                <a:gd name="T5" fmla="*/ 17 h 144"/>
                <a:gd name="T6" fmla="*/ 79 w 189"/>
                <a:gd name="T7" fmla="*/ 14 h 144"/>
                <a:gd name="T8" fmla="*/ 84 w 189"/>
                <a:gd name="T9" fmla="*/ 11 h 144"/>
                <a:gd name="T10" fmla="*/ 99 w 189"/>
                <a:gd name="T11" fmla="*/ 6 h 144"/>
                <a:gd name="T12" fmla="*/ 99 w 189"/>
                <a:gd name="T13" fmla="*/ 6 h 144"/>
                <a:gd name="T14" fmla="*/ 114 w 189"/>
                <a:gd name="T15" fmla="*/ 1 h 144"/>
                <a:gd name="T16" fmla="*/ 115 w 189"/>
                <a:gd name="T17" fmla="*/ 4 h 144"/>
                <a:gd name="T18" fmla="*/ 121 w 189"/>
                <a:gd name="T19" fmla="*/ 2 h 144"/>
                <a:gd name="T20" fmla="*/ 131 w 189"/>
                <a:gd name="T21" fmla="*/ 5 h 144"/>
                <a:gd name="T22" fmla="*/ 158 w 189"/>
                <a:gd name="T23" fmla="*/ 22 h 144"/>
                <a:gd name="T24" fmla="*/ 165 w 189"/>
                <a:gd name="T25" fmla="*/ 18 h 144"/>
                <a:gd name="T26" fmla="*/ 168 w 189"/>
                <a:gd name="T27" fmla="*/ 24 h 144"/>
                <a:gd name="T28" fmla="*/ 168 w 189"/>
                <a:gd name="T29" fmla="*/ 38 h 144"/>
                <a:gd name="T30" fmla="*/ 161 w 189"/>
                <a:gd name="T31" fmla="*/ 54 h 144"/>
                <a:gd name="T32" fmla="*/ 162 w 189"/>
                <a:gd name="T33" fmla="*/ 58 h 144"/>
                <a:gd name="T34" fmla="*/ 168 w 189"/>
                <a:gd name="T35" fmla="*/ 69 h 144"/>
                <a:gd name="T36" fmla="*/ 184 w 189"/>
                <a:gd name="T37" fmla="*/ 76 h 144"/>
                <a:gd name="T38" fmla="*/ 187 w 189"/>
                <a:gd name="T39" fmla="*/ 77 h 144"/>
                <a:gd name="T40" fmla="*/ 186 w 189"/>
                <a:gd name="T41" fmla="*/ 90 h 144"/>
                <a:gd name="T42" fmla="*/ 182 w 189"/>
                <a:gd name="T43" fmla="*/ 99 h 144"/>
                <a:gd name="T44" fmla="*/ 169 w 189"/>
                <a:gd name="T45" fmla="*/ 107 h 144"/>
                <a:gd name="T46" fmla="*/ 166 w 189"/>
                <a:gd name="T47" fmla="*/ 112 h 144"/>
                <a:gd name="T48" fmla="*/ 176 w 189"/>
                <a:gd name="T49" fmla="*/ 130 h 144"/>
                <a:gd name="T50" fmla="*/ 180 w 189"/>
                <a:gd name="T51" fmla="*/ 132 h 144"/>
                <a:gd name="T52" fmla="*/ 166 w 189"/>
                <a:gd name="T53" fmla="*/ 144 h 144"/>
                <a:gd name="T54" fmla="*/ 157 w 189"/>
                <a:gd name="T55" fmla="*/ 140 h 144"/>
                <a:gd name="T56" fmla="*/ 143 w 189"/>
                <a:gd name="T57" fmla="*/ 140 h 144"/>
                <a:gd name="T58" fmla="*/ 139 w 189"/>
                <a:gd name="T59" fmla="*/ 140 h 144"/>
                <a:gd name="T60" fmla="*/ 132 w 189"/>
                <a:gd name="T61" fmla="*/ 131 h 144"/>
                <a:gd name="T62" fmla="*/ 123 w 189"/>
                <a:gd name="T63" fmla="*/ 143 h 144"/>
                <a:gd name="T64" fmla="*/ 121 w 189"/>
                <a:gd name="T65" fmla="*/ 140 h 144"/>
                <a:gd name="T66" fmla="*/ 118 w 189"/>
                <a:gd name="T67" fmla="*/ 126 h 144"/>
                <a:gd name="T68" fmla="*/ 103 w 189"/>
                <a:gd name="T69" fmla="*/ 114 h 144"/>
                <a:gd name="T70" fmla="*/ 84 w 189"/>
                <a:gd name="T71" fmla="*/ 114 h 144"/>
                <a:gd name="T72" fmla="*/ 86 w 189"/>
                <a:gd name="T73" fmla="*/ 117 h 144"/>
                <a:gd name="T74" fmla="*/ 87 w 189"/>
                <a:gd name="T75" fmla="*/ 124 h 144"/>
                <a:gd name="T76" fmla="*/ 65 w 189"/>
                <a:gd name="T77" fmla="*/ 127 h 144"/>
                <a:gd name="T78" fmla="*/ 65 w 189"/>
                <a:gd name="T79" fmla="*/ 115 h 144"/>
                <a:gd name="T80" fmla="*/ 57 w 189"/>
                <a:gd name="T81" fmla="*/ 104 h 144"/>
                <a:gd name="T82" fmla="*/ 49 w 189"/>
                <a:gd name="T83" fmla="*/ 90 h 144"/>
                <a:gd name="T84" fmla="*/ 41 w 189"/>
                <a:gd name="T85" fmla="*/ 84 h 144"/>
                <a:gd name="T86" fmla="*/ 36 w 189"/>
                <a:gd name="T87" fmla="*/ 76 h 144"/>
                <a:gd name="T88" fmla="*/ 32 w 189"/>
                <a:gd name="T89" fmla="*/ 57 h 144"/>
                <a:gd name="T90" fmla="*/ 35 w 189"/>
                <a:gd name="T91" fmla="*/ 54 h 144"/>
                <a:gd name="T92" fmla="*/ 20 w 189"/>
                <a:gd name="T93" fmla="*/ 43 h 144"/>
                <a:gd name="T94" fmla="*/ 8 w 189"/>
                <a:gd name="T95" fmla="*/ 42 h 144"/>
                <a:gd name="T96" fmla="*/ 2 w 189"/>
                <a:gd name="T97" fmla="*/ 41 h 144"/>
                <a:gd name="T98" fmla="*/ 1 w 189"/>
                <a:gd name="T99" fmla="*/ 2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 h="144">
                  <a:moveTo>
                    <a:pt x="5" y="18"/>
                  </a:moveTo>
                  <a:lnTo>
                    <a:pt x="7" y="19"/>
                  </a:lnTo>
                  <a:lnTo>
                    <a:pt x="25" y="25"/>
                  </a:lnTo>
                  <a:lnTo>
                    <a:pt x="29" y="25"/>
                  </a:lnTo>
                  <a:lnTo>
                    <a:pt x="41" y="26"/>
                  </a:lnTo>
                  <a:lnTo>
                    <a:pt x="61" y="23"/>
                  </a:lnTo>
                  <a:lnTo>
                    <a:pt x="72" y="20"/>
                  </a:lnTo>
                  <a:lnTo>
                    <a:pt x="73" y="19"/>
                  </a:lnTo>
                  <a:lnTo>
                    <a:pt x="77" y="17"/>
                  </a:lnTo>
                  <a:lnTo>
                    <a:pt x="78" y="16"/>
                  </a:lnTo>
                  <a:lnTo>
                    <a:pt x="79" y="15"/>
                  </a:lnTo>
                  <a:lnTo>
                    <a:pt x="79" y="14"/>
                  </a:lnTo>
                  <a:lnTo>
                    <a:pt x="81" y="12"/>
                  </a:lnTo>
                  <a:lnTo>
                    <a:pt x="82" y="12"/>
                  </a:lnTo>
                  <a:lnTo>
                    <a:pt x="84" y="11"/>
                  </a:lnTo>
                  <a:lnTo>
                    <a:pt x="92" y="8"/>
                  </a:lnTo>
                  <a:lnTo>
                    <a:pt x="97" y="6"/>
                  </a:lnTo>
                  <a:lnTo>
                    <a:pt x="99" y="6"/>
                  </a:lnTo>
                  <a:lnTo>
                    <a:pt x="99" y="6"/>
                  </a:lnTo>
                  <a:lnTo>
                    <a:pt x="99" y="6"/>
                  </a:lnTo>
                  <a:lnTo>
                    <a:pt x="99" y="6"/>
                  </a:lnTo>
                  <a:lnTo>
                    <a:pt x="107" y="0"/>
                  </a:lnTo>
                  <a:lnTo>
                    <a:pt x="108" y="0"/>
                  </a:lnTo>
                  <a:lnTo>
                    <a:pt x="114" y="1"/>
                  </a:lnTo>
                  <a:lnTo>
                    <a:pt x="116" y="2"/>
                  </a:lnTo>
                  <a:lnTo>
                    <a:pt x="116" y="2"/>
                  </a:lnTo>
                  <a:lnTo>
                    <a:pt x="115" y="4"/>
                  </a:lnTo>
                  <a:lnTo>
                    <a:pt x="115" y="5"/>
                  </a:lnTo>
                  <a:lnTo>
                    <a:pt x="116" y="5"/>
                  </a:lnTo>
                  <a:lnTo>
                    <a:pt x="121" y="2"/>
                  </a:lnTo>
                  <a:lnTo>
                    <a:pt x="122" y="2"/>
                  </a:lnTo>
                  <a:lnTo>
                    <a:pt x="123" y="0"/>
                  </a:lnTo>
                  <a:lnTo>
                    <a:pt x="131" y="5"/>
                  </a:lnTo>
                  <a:lnTo>
                    <a:pt x="140" y="12"/>
                  </a:lnTo>
                  <a:lnTo>
                    <a:pt x="156" y="21"/>
                  </a:lnTo>
                  <a:lnTo>
                    <a:pt x="158" y="22"/>
                  </a:lnTo>
                  <a:lnTo>
                    <a:pt x="161" y="21"/>
                  </a:lnTo>
                  <a:lnTo>
                    <a:pt x="164" y="19"/>
                  </a:lnTo>
                  <a:lnTo>
                    <a:pt x="165" y="18"/>
                  </a:lnTo>
                  <a:lnTo>
                    <a:pt x="165" y="18"/>
                  </a:lnTo>
                  <a:lnTo>
                    <a:pt x="166" y="21"/>
                  </a:lnTo>
                  <a:lnTo>
                    <a:pt x="168" y="24"/>
                  </a:lnTo>
                  <a:lnTo>
                    <a:pt x="168" y="24"/>
                  </a:lnTo>
                  <a:lnTo>
                    <a:pt x="168" y="26"/>
                  </a:lnTo>
                  <a:lnTo>
                    <a:pt x="168" y="38"/>
                  </a:lnTo>
                  <a:lnTo>
                    <a:pt x="167" y="52"/>
                  </a:lnTo>
                  <a:lnTo>
                    <a:pt x="162" y="53"/>
                  </a:lnTo>
                  <a:lnTo>
                    <a:pt x="161" y="54"/>
                  </a:lnTo>
                  <a:lnTo>
                    <a:pt x="161" y="54"/>
                  </a:lnTo>
                  <a:lnTo>
                    <a:pt x="161" y="57"/>
                  </a:lnTo>
                  <a:lnTo>
                    <a:pt x="162" y="58"/>
                  </a:lnTo>
                  <a:lnTo>
                    <a:pt x="168" y="63"/>
                  </a:lnTo>
                  <a:lnTo>
                    <a:pt x="169" y="64"/>
                  </a:lnTo>
                  <a:lnTo>
                    <a:pt x="168" y="69"/>
                  </a:lnTo>
                  <a:lnTo>
                    <a:pt x="168" y="69"/>
                  </a:lnTo>
                  <a:lnTo>
                    <a:pt x="182" y="77"/>
                  </a:lnTo>
                  <a:lnTo>
                    <a:pt x="184" y="76"/>
                  </a:lnTo>
                  <a:lnTo>
                    <a:pt x="187" y="75"/>
                  </a:lnTo>
                  <a:lnTo>
                    <a:pt x="189" y="76"/>
                  </a:lnTo>
                  <a:lnTo>
                    <a:pt x="187" y="77"/>
                  </a:lnTo>
                  <a:lnTo>
                    <a:pt x="185" y="89"/>
                  </a:lnTo>
                  <a:lnTo>
                    <a:pt x="185" y="89"/>
                  </a:lnTo>
                  <a:lnTo>
                    <a:pt x="186" y="90"/>
                  </a:lnTo>
                  <a:lnTo>
                    <a:pt x="185" y="96"/>
                  </a:lnTo>
                  <a:lnTo>
                    <a:pt x="183" y="98"/>
                  </a:lnTo>
                  <a:lnTo>
                    <a:pt x="182" y="99"/>
                  </a:lnTo>
                  <a:lnTo>
                    <a:pt x="181" y="100"/>
                  </a:lnTo>
                  <a:lnTo>
                    <a:pt x="177" y="102"/>
                  </a:lnTo>
                  <a:lnTo>
                    <a:pt x="169" y="107"/>
                  </a:lnTo>
                  <a:lnTo>
                    <a:pt x="167" y="111"/>
                  </a:lnTo>
                  <a:lnTo>
                    <a:pt x="167" y="111"/>
                  </a:lnTo>
                  <a:lnTo>
                    <a:pt x="166" y="112"/>
                  </a:lnTo>
                  <a:lnTo>
                    <a:pt x="169" y="121"/>
                  </a:lnTo>
                  <a:lnTo>
                    <a:pt x="172" y="124"/>
                  </a:lnTo>
                  <a:lnTo>
                    <a:pt x="176" y="130"/>
                  </a:lnTo>
                  <a:lnTo>
                    <a:pt x="177" y="131"/>
                  </a:lnTo>
                  <a:lnTo>
                    <a:pt x="178" y="132"/>
                  </a:lnTo>
                  <a:lnTo>
                    <a:pt x="180" y="132"/>
                  </a:lnTo>
                  <a:lnTo>
                    <a:pt x="179" y="134"/>
                  </a:lnTo>
                  <a:lnTo>
                    <a:pt x="167" y="143"/>
                  </a:lnTo>
                  <a:lnTo>
                    <a:pt x="166" y="144"/>
                  </a:lnTo>
                  <a:lnTo>
                    <a:pt x="164" y="143"/>
                  </a:lnTo>
                  <a:lnTo>
                    <a:pt x="161" y="141"/>
                  </a:lnTo>
                  <a:lnTo>
                    <a:pt x="157" y="140"/>
                  </a:lnTo>
                  <a:lnTo>
                    <a:pt x="147" y="139"/>
                  </a:lnTo>
                  <a:lnTo>
                    <a:pt x="145" y="139"/>
                  </a:lnTo>
                  <a:lnTo>
                    <a:pt x="143" y="140"/>
                  </a:lnTo>
                  <a:lnTo>
                    <a:pt x="142" y="141"/>
                  </a:lnTo>
                  <a:lnTo>
                    <a:pt x="141" y="141"/>
                  </a:lnTo>
                  <a:lnTo>
                    <a:pt x="139" y="140"/>
                  </a:lnTo>
                  <a:lnTo>
                    <a:pt x="137" y="139"/>
                  </a:lnTo>
                  <a:lnTo>
                    <a:pt x="134" y="136"/>
                  </a:lnTo>
                  <a:lnTo>
                    <a:pt x="132" y="131"/>
                  </a:lnTo>
                  <a:lnTo>
                    <a:pt x="129" y="138"/>
                  </a:lnTo>
                  <a:lnTo>
                    <a:pt x="125" y="143"/>
                  </a:lnTo>
                  <a:lnTo>
                    <a:pt x="123" y="143"/>
                  </a:lnTo>
                  <a:lnTo>
                    <a:pt x="122" y="143"/>
                  </a:lnTo>
                  <a:lnTo>
                    <a:pt x="122" y="142"/>
                  </a:lnTo>
                  <a:lnTo>
                    <a:pt x="121" y="140"/>
                  </a:lnTo>
                  <a:lnTo>
                    <a:pt x="119" y="130"/>
                  </a:lnTo>
                  <a:lnTo>
                    <a:pt x="118" y="127"/>
                  </a:lnTo>
                  <a:lnTo>
                    <a:pt x="118" y="126"/>
                  </a:lnTo>
                  <a:lnTo>
                    <a:pt x="115" y="121"/>
                  </a:lnTo>
                  <a:lnTo>
                    <a:pt x="109" y="116"/>
                  </a:lnTo>
                  <a:lnTo>
                    <a:pt x="103" y="114"/>
                  </a:lnTo>
                  <a:lnTo>
                    <a:pt x="99" y="113"/>
                  </a:lnTo>
                  <a:lnTo>
                    <a:pt x="88" y="111"/>
                  </a:lnTo>
                  <a:lnTo>
                    <a:pt x="84" y="114"/>
                  </a:lnTo>
                  <a:lnTo>
                    <a:pt x="84" y="114"/>
                  </a:lnTo>
                  <a:lnTo>
                    <a:pt x="85" y="115"/>
                  </a:lnTo>
                  <a:lnTo>
                    <a:pt x="86" y="117"/>
                  </a:lnTo>
                  <a:lnTo>
                    <a:pt x="88" y="123"/>
                  </a:lnTo>
                  <a:lnTo>
                    <a:pt x="88" y="124"/>
                  </a:lnTo>
                  <a:lnTo>
                    <a:pt x="87" y="124"/>
                  </a:lnTo>
                  <a:lnTo>
                    <a:pt x="85" y="129"/>
                  </a:lnTo>
                  <a:lnTo>
                    <a:pt x="80" y="130"/>
                  </a:lnTo>
                  <a:lnTo>
                    <a:pt x="65" y="127"/>
                  </a:lnTo>
                  <a:lnTo>
                    <a:pt x="62" y="124"/>
                  </a:lnTo>
                  <a:lnTo>
                    <a:pt x="61" y="120"/>
                  </a:lnTo>
                  <a:lnTo>
                    <a:pt x="65" y="115"/>
                  </a:lnTo>
                  <a:lnTo>
                    <a:pt x="63" y="111"/>
                  </a:lnTo>
                  <a:lnTo>
                    <a:pt x="57" y="108"/>
                  </a:lnTo>
                  <a:lnTo>
                    <a:pt x="57" y="104"/>
                  </a:lnTo>
                  <a:lnTo>
                    <a:pt x="57" y="103"/>
                  </a:lnTo>
                  <a:lnTo>
                    <a:pt x="54" y="95"/>
                  </a:lnTo>
                  <a:lnTo>
                    <a:pt x="49" y="90"/>
                  </a:lnTo>
                  <a:lnTo>
                    <a:pt x="44" y="88"/>
                  </a:lnTo>
                  <a:lnTo>
                    <a:pt x="43" y="87"/>
                  </a:lnTo>
                  <a:lnTo>
                    <a:pt x="41" y="84"/>
                  </a:lnTo>
                  <a:lnTo>
                    <a:pt x="40" y="82"/>
                  </a:lnTo>
                  <a:lnTo>
                    <a:pt x="36" y="76"/>
                  </a:lnTo>
                  <a:lnTo>
                    <a:pt x="36" y="76"/>
                  </a:lnTo>
                  <a:lnTo>
                    <a:pt x="32" y="60"/>
                  </a:lnTo>
                  <a:lnTo>
                    <a:pt x="32" y="58"/>
                  </a:lnTo>
                  <a:lnTo>
                    <a:pt x="32" y="57"/>
                  </a:lnTo>
                  <a:lnTo>
                    <a:pt x="34" y="57"/>
                  </a:lnTo>
                  <a:lnTo>
                    <a:pt x="36" y="56"/>
                  </a:lnTo>
                  <a:lnTo>
                    <a:pt x="35" y="54"/>
                  </a:lnTo>
                  <a:lnTo>
                    <a:pt x="33" y="53"/>
                  </a:lnTo>
                  <a:lnTo>
                    <a:pt x="32" y="52"/>
                  </a:lnTo>
                  <a:lnTo>
                    <a:pt x="20" y="43"/>
                  </a:lnTo>
                  <a:lnTo>
                    <a:pt x="14" y="41"/>
                  </a:lnTo>
                  <a:lnTo>
                    <a:pt x="9" y="41"/>
                  </a:lnTo>
                  <a:lnTo>
                    <a:pt x="8" y="42"/>
                  </a:lnTo>
                  <a:lnTo>
                    <a:pt x="7" y="42"/>
                  </a:lnTo>
                  <a:lnTo>
                    <a:pt x="3" y="42"/>
                  </a:lnTo>
                  <a:lnTo>
                    <a:pt x="2" y="41"/>
                  </a:lnTo>
                  <a:lnTo>
                    <a:pt x="0" y="25"/>
                  </a:lnTo>
                  <a:lnTo>
                    <a:pt x="0" y="24"/>
                  </a:lnTo>
                  <a:lnTo>
                    <a:pt x="1" y="22"/>
                  </a:lnTo>
                  <a:lnTo>
                    <a:pt x="5" y="18"/>
                  </a:lnTo>
                  <a:close/>
                </a:path>
              </a:pathLst>
            </a:custGeom>
            <a:solidFill>
              <a:srgbClr val="003865">
                <a:lumMod val="75000"/>
                <a:lumOff val="25000"/>
              </a:srgbClr>
            </a:solidFill>
            <a:ln w="4763" cap="flat">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60" name="Freeform 9">
              <a:extLst>
                <a:ext uri="{FF2B5EF4-FFF2-40B4-BE49-F238E27FC236}">
                  <a16:creationId xmlns:a16="http://schemas.microsoft.com/office/drawing/2014/main" id="{F238AC1F-CEEB-440D-9A38-6BF483EC8320}"/>
                </a:ext>
              </a:extLst>
            </p:cNvPr>
            <p:cNvSpPr>
              <a:spLocks/>
            </p:cNvSpPr>
            <p:nvPr/>
          </p:nvSpPr>
          <p:spPr bwMode="auto">
            <a:xfrm>
              <a:off x="6989925" y="2457550"/>
              <a:ext cx="1483209" cy="1386375"/>
            </a:xfrm>
            <a:custGeom>
              <a:avLst/>
              <a:gdLst>
                <a:gd name="T0" fmla="*/ 568 w 628"/>
                <a:gd name="T1" fmla="*/ 297 h 587"/>
                <a:gd name="T2" fmla="*/ 541 w 628"/>
                <a:gd name="T3" fmla="*/ 281 h 587"/>
                <a:gd name="T4" fmla="*/ 540 w 628"/>
                <a:gd name="T5" fmla="*/ 311 h 587"/>
                <a:gd name="T6" fmla="*/ 472 w 628"/>
                <a:gd name="T7" fmla="*/ 341 h 587"/>
                <a:gd name="T8" fmla="*/ 504 w 628"/>
                <a:gd name="T9" fmla="*/ 345 h 587"/>
                <a:gd name="T10" fmla="*/ 482 w 628"/>
                <a:gd name="T11" fmla="*/ 389 h 587"/>
                <a:gd name="T12" fmla="*/ 462 w 628"/>
                <a:gd name="T13" fmla="*/ 396 h 587"/>
                <a:gd name="T14" fmla="*/ 456 w 628"/>
                <a:gd name="T15" fmla="*/ 423 h 587"/>
                <a:gd name="T16" fmla="*/ 436 w 628"/>
                <a:gd name="T17" fmla="*/ 453 h 587"/>
                <a:gd name="T18" fmla="*/ 396 w 628"/>
                <a:gd name="T19" fmla="*/ 476 h 587"/>
                <a:gd name="T20" fmla="*/ 378 w 628"/>
                <a:gd name="T21" fmla="*/ 496 h 587"/>
                <a:gd name="T22" fmla="*/ 366 w 628"/>
                <a:gd name="T23" fmla="*/ 470 h 587"/>
                <a:gd name="T24" fmla="*/ 348 w 628"/>
                <a:gd name="T25" fmla="*/ 447 h 587"/>
                <a:gd name="T26" fmla="*/ 335 w 628"/>
                <a:gd name="T27" fmla="*/ 428 h 587"/>
                <a:gd name="T28" fmla="*/ 314 w 628"/>
                <a:gd name="T29" fmla="*/ 463 h 587"/>
                <a:gd name="T30" fmla="*/ 261 w 628"/>
                <a:gd name="T31" fmla="*/ 487 h 587"/>
                <a:gd name="T32" fmla="*/ 239 w 628"/>
                <a:gd name="T33" fmla="*/ 511 h 587"/>
                <a:gd name="T34" fmla="*/ 227 w 628"/>
                <a:gd name="T35" fmla="*/ 511 h 587"/>
                <a:gd name="T36" fmla="*/ 186 w 628"/>
                <a:gd name="T37" fmla="*/ 528 h 587"/>
                <a:gd name="T38" fmla="*/ 152 w 628"/>
                <a:gd name="T39" fmla="*/ 575 h 587"/>
                <a:gd name="T40" fmla="*/ 94 w 628"/>
                <a:gd name="T41" fmla="*/ 577 h 587"/>
                <a:gd name="T42" fmla="*/ 84 w 628"/>
                <a:gd name="T43" fmla="*/ 587 h 587"/>
                <a:gd name="T44" fmla="*/ 80 w 628"/>
                <a:gd name="T45" fmla="*/ 552 h 587"/>
                <a:gd name="T46" fmla="*/ 57 w 628"/>
                <a:gd name="T47" fmla="*/ 537 h 587"/>
                <a:gd name="T48" fmla="*/ 58 w 628"/>
                <a:gd name="T49" fmla="*/ 503 h 587"/>
                <a:gd name="T50" fmla="*/ 39 w 628"/>
                <a:gd name="T51" fmla="*/ 476 h 587"/>
                <a:gd name="T52" fmla="*/ 30 w 628"/>
                <a:gd name="T53" fmla="*/ 441 h 587"/>
                <a:gd name="T54" fmla="*/ 36 w 628"/>
                <a:gd name="T55" fmla="*/ 423 h 587"/>
                <a:gd name="T56" fmla="*/ 25 w 628"/>
                <a:gd name="T57" fmla="*/ 404 h 587"/>
                <a:gd name="T58" fmla="*/ 46 w 628"/>
                <a:gd name="T59" fmla="*/ 361 h 587"/>
                <a:gd name="T60" fmla="*/ 43 w 628"/>
                <a:gd name="T61" fmla="*/ 354 h 587"/>
                <a:gd name="T62" fmla="*/ 64 w 628"/>
                <a:gd name="T63" fmla="*/ 293 h 587"/>
                <a:gd name="T64" fmla="*/ 48 w 628"/>
                <a:gd name="T65" fmla="*/ 233 h 587"/>
                <a:gd name="T66" fmla="*/ 64 w 628"/>
                <a:gd name="T67" fmla="*/ 168 h 587"/>
                <a:gd name="T68" fmla="*/ 102 w 628"/>
                <a:gd name="T69" fmla="*/ 170 h 587"/>
                <a:gd name="T70" fmla="*/ 154 w 628"/>
                <a:gd name="T71" fmla="*/ 157 h 587"/>
                <a:gd name="T72" fmla="*/ 180 w 628"/>
                <a:gd name="T73" fmla="*/ 144 h 587"/>
                <a:gd name="T74" fmla="*/ 188 w 628"/>
                <a:gd name="T75" fmla="*/ 101 h 587"/>
                <a:gd name="T76" fmla="*/ 233 w 628"/>
                <a:gd name="T77" fmla="*/ 67 h 587"/>
                <a:gd name="T78" fmla="*/ 275 w 628"/>
                <a:gd name="T79" fmla="*/ 59 h 587"/>
                <a:gd name="T80" fmla="*/ 317 w 628"/>
                <a:gd name="T81" fmla="*/ 26 h 587"/>
                <a:gd name="T82" fmla="*/ 332 w 628"/>
                <a:gd name="T83" fmla="*/ 18 h 587"/>
                <a:gd name="T84" fmla="*/ 378 w 628"/>
                <a:gd name="T85" fmla="*/ 55 h 587"/>
                <a:gd name="T86" fmla="*/ 366 w 628"/>
                <a:gd name="T87" fmla="*/ 88 h 587"/>
                <a:gd name="T88" fmla="*/ 362 w 628"/>
                <a:gd name="T89" fmla="*/ 119 h 587"/>
                <a:gd name="T90" fmla="*/ 386 w 628"/>
                <a:gd name="T91" fmla="*/ 124 h 587"/>
                <a:gd name="T92" fmla="*/ 428 w 628"/>
                <a:gd name="T93" fmla="*/ 108 h 587"/>
                <a:gd name="T94" fmla="*/ 459 w 628"/>
                <a:gd name="T95" fmla="*/ 103 h 587"/>
                <a:gd name="T96" fmla="*/ 464 w 628"/>
                <a:gd name="T97" fmla="*/ 91 h 587"/>
                <a:gd name="T98" fmla="*/ 458 w 628"/>
                <a:gd name="T99" fmla="*/ 46 h 587"/>
                <a:gd name="T100" fmla="*/ 446 w 628"/>
                <a:gd name="T101" fmla="*/ 23 h 587"/>
                <a:gd name="T102" fmla="*/ 501 w 628"/>
                <a:gd name="T103" fmla="*/ 5 h 587"/>
                <a:gd name="T104" fmla="*/ 543 w 628"/>
                <a:gd name="T105" fmla="*/ 37 h 587"/>
                <a:gd name="T106" fmla="*/ 573 w 628"/>
                <a:gd name="T107" fmla="*/ 28 h 587"/>
                <a:gd name="T108" fmla="*/ 558 w 628"/>
                <a:gd name="T109" fmla="*/ 55 h 587"/>
                <a:gd name="T110" fmla="*/ 567 w 628"/>
                <a:gd name="T111" fmla="*/ 83 h 587"/>
                <a:gd name="T112" fmla="*/ 581 w 628"/>
                <a:gd name="T113" fmla="*/ 114 h 587"/>
                <a:gd name="T114" fmla="*/ 585 w 628"/>
                <a:gd name="T115" fmla="*/ 156 h 587"/>
                <a:gd name="T116" fmla="*/ 612 w 628"/>
                <a:gd name="T117" fmla="*/ 176 h 587"/>
                <a:gd name="T118" fmla="*/ 622 w 628"/>
                <a:gd name="T119" fmla="*/ 186 h 587"/>
                <a:gd name="T120" fmla="*/ 624 w 628"/>
                <a:gd name="T121" fmla="*/ 24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587">
                  <a:moveTo>
                    <a:pt x="628" y="241"/>
                  </a:moveTo>
                  <a:lnTo>
                    <a:pt x="624" y="247"/>
                  </a:lnTo>
                  <a:lnTo>
                    <a:pt x="614" y="259"/>
                  </a:lnTo>
                  <a:lnTo>
                    <a:pt x="605" y="273"/>
                  </a:lnTo>
                  <a:lnTo>
                    <a:pt x="593" y="283"/>
                  </a:lnTo>
                  <a:lnTo>
                    <a:pt x="581" y="292"/>
                  </a:lnTo>
                  <a:lnTo>
                    <a:pt x="579" y="294"/>
                  </a:lnTo>
                  <a:lnTo>
                    <a:pt x="578" y="297"/>
                  </a:lnTo>
                  <a:lnTo>
                    <a:pt x="576" y="297"/>
                  </a:lnTo>
                  <a:lnTo>
                    <a:pt x="568" y="297"/>
                  </a:lnTo>
                  <a:lnTo>
                    <a:pt x="567" y="297"/>
                  </a:lnTo>
                  <a:lnTo>
                    <a:pt x="566" y="296"/>
                  </a:lnTo>
                  <a:lnTo>
                    <a:pt x="566" y="295"/>
                  </a:lnTo>
                  <a:lnTo>
                    <a:pt x="564" y="291"/>
                  </a:lnTo>
                  <a:lnTo>
                    <a:pt x="566" y="286"/>
                  </a:lnTo>
                  <a:lnTo>
                    <a:pt x="563" y="281"/>
                  </a:lnTo>
                  <a:lnTo>
                    <a:pt x="555" y="278"/>
                  </a:lnTo>
                  <a:lnTo>
                    <a:pt x="552" y="278"/>
                  </a:lnTo>
                  <a:lnTo>
                    <a:pt x="546" y="279"/>
                  </a:lnTo>
                  <a:lnTo>
                    <a:pt x="541" y="281"/>
                  </a:lnTo>
                  <a:lnTo>
                    <a:pt x="534" y="285"/>
                  </a:lnTo>
                  <a:lnTo>
                    <a:pt x="532" y="286"/>
                  </a:lnTo>
                  <a:lnTo>
                    <a:pt x="532" y="288"/>
                  </a:lnTo>
                  <a:lnTo>
                    <a:pt x="532" y="289"/>
                  </a:lnTo>
                  <a:lnTo>
                    <a:pt x="539" y="300"/>
                  </a:lnTo>
                  <a:lnTo>
                    <a:pt x="540" y="301"/>
                  </a:lnTo>
                  <a:lnTo>
                    <a:pt x="542" y="301"/>
                  </a:lnTo>
                  <a:lnTo>
                    <a:pt x="542" y="301"/>
                  </a:lnTo>
                  <a:lnTo>
                    <a:pt x="542" y="305"/>
                  </a:lnTo>
                  <a:lnTo>
                    <a:pt x="540" y="311"/>
                  </a:lnTo>
                  <a:lnTo>
                    <a:pt x="539" y="311"/>
                  </a:lnTo>
                  <a:lnTo>
                    <a:pt x="530" y="311"/>
                  </a:lnTo>
                  <a:lnTo>
                    <a:pt x="519" y="311"/>
                  </a:lnTo>
                  <a:lnTo>
                    <a:pt x="508" y="313"/>
                  </a:lnTo>
                  <a:lnTo>
                    <a:pt x="495" y="318"/>
                  </a:lnTo>
                  <a:lnTo>
                    <a:pt x="487" y="323"/>
                  </a:lnTo>
                  <a:lnTo>
                    <a:pt x="484" y="325"/>
                  </a:lnTo>
                  <a:lnTo>
                    <a:pt x="481" y="328"/>
                  </a:lnTo>
                  <a:lnTo>
                    <a:pt x="474" y="339"/>
                  </a:lnTo>
                  <a:lnTo>
                    <a:pt x="472" y="341"/>
                  </a:lnTo>
                  <a:lnTo>
                    <a:pt x="478" y="348"/>
                  </a:lnTo>
                  <a:lnTo>
                    <a:pt x="479" y="348"/>
                  </a:lnTo>
                  <a:lnTo>
                    <a:pt x="479" y="349"/>
                  </a:lnTo>
                  <a:lnTo>
                    <a:pt x="482" y="349"/>
                  </a:lnTo>
                  <a:lnTo>
                    <a:pt x="482" y="349"/>
                  </a:lnTo>
                  <a:lnTo>
                    <a:pt x="485" y="347"/>
                  </a:lnTo>
                  <a:lnTo>
                    <a:pt x="497" y="342"/>
                  </a:lnTo>
                  <a:lnTo>
                    <a:pt x="499" y="342"/>
                  </a:lnTo>
                  <a:lnTo>
                    <a:pt x="501" y="342"/>
                  </a:lnTo>
                  <a:lnTo>
                    <a:pt x="504" y="345"/>
                  </a:lnTo>
                  <a:lnTo>
                    <a:pt x="504" y="345"/>
                  </a:lnTo>
                  <a:lnTo>
                    <a:pt x="506" y="362"/>
                  </a:lnTo>
                  <a:lnTo>
                    <a:pt x="507" y="368"/>
                  </a:lnTo>
                  <a:lnTo>
                    <a:pt x="506" y="369"/>
                  </a:lnTo>
                  <a:lnTo>
                    <a:pt x="505" y="371"/>
                  </a:lnTo>
                  <a:lnTo>
                    <a:pt x="498" y="387"/>
                  </a:lnTo>
                  <a:lnTo>
                    <a:pt x="489" y="390"/>
                  </a:lnTo>
                  <a:lnTo>
                    <a:pt x="488" y="390"/>
                  </a:lnTo>
                  <a:lnTo>
                    <a:pt x="485" y="390"/>
                  </a:lnTo>
                  <a:lnTo>
                    <a:pt x="482" y="389"/>
                  </a:lnTo>
                  <a:lnTo>
                    <a:pt x="479" y="388"/>
                  </a:lnTo>
                  <a:lnTo>
                    <a:pt x="471" y="387"/>
                  </a:lnTo>
                  <a:lnTo>
                    <a:pt x="470" y="388"/>
                  </a:lnTo>
                  <a:lnTo>
                    <a:pt x="467" y="389"/>
                  </a:lnTo>
                  <a:lnTo>
                    <a:pt x="466" y="390"/>
                  </a:lnTo>
                  <a:lnTo>
                    <a:pt x="464" y="391"/>
                  </a:lnTo>
                  <a:lnTo>
                    <a:pt x="463" y="393"/>
                  </a:lnTo>
                  <a:lnTo>
                    <a:pt x="461" y="394"/>
                  </a:lnTo>
                  <a:lnTo>
                    <a:pt x="461" y="394"/>
                  </a:lnTo>
                  <a:lnTo>
                    <a:pt x="462" y="396"/>
                  </a:lnTo>
                  <a:lnTo>
                    <a:pt x="464" y="404"/>
                  </a:lnTo>
                  <a:lnTo>
                    <a:pt x="467" y="408"/>
                  </a:lnTo>
                  <a:lnTo>
                    <a:pt x="468" y="410"/>
                  </a:lnTo>
                  <a:lnTo>
                    <a:pt x="466" y="412"/>
                  </a:lnTo>
                  <a:lnTo>
                    <a:pt x="465" y="413"/>
                  </a:lnTo>
                  <a:lnTo>
                    <a:pt x="463" y="415"/>
                  </a:lnTo>
                  <a:lnTo>
                    <a:pt x="459" y="419"/>
                  </a:lnTo>
                  <a:lnTo>
                    <a:pt x="457" y="422"/>
                  </a:lnTo>
                  <a:lnTo>
                    <a:pt x="456" y="422"/>
                  </a:lnTo>
                  <a:lnTo>
                    <a:pt x="456" y="423"/>
                  </a:lnTo>
                  <a:lnTo>
                    <a:pt x="457" y="424"/>
                  </a:lnTo>
                  <a:lnTo>
                    <a:pt x="457" y="424"/>
                  </a:lnTo>
                  <a:lnTo>
                    <a:pt x="455" y="424"/>
                  </a:lnTo>
                  <a:lnTo>
                    <a:pt x="454" y="424"/>
                  </a:lnTo>
                  <a:lnTo>
                    <a:pt x="454" y="425"/>
                  </a:lnTo>
                  <a:lnTo>
                    <a:pt x="454" y="425"/>
                  </a:lnTo>
                  <a:lnTo>
                    <a:pt x="452" y="431"/>
                  </a:lnTo>
                  <a:lnTo>
                    <a:pt x="440" y="449"/>
                  </a:lnTo>
                  <a:lnTo>
                    <a:pt x="437" y="452"/>
                  </a:lnTo>
                  <a:lnTo>
                    <a:pt x="436" y="453"/>
                  </a:lnTo>
                  <a:lnTo>
                    <a:pt x="436" y="453"/>
                  </a:lnTo>
                  <a:lnTo>
                    <a:pt x="435" y="453"/>
                  </a:lnTo>
                  <a:lnTo>
                    <a:pt x="424" y="447"/>
                  </a:lnTo>
                  <a:lnTo>
                    <a:pt x="423" y="447"/>
                  </a:lnTo>
                  <a:lnTo>
                    <a:pt x="421" y="447"/>
                  </a:lnTo>
                  <a:lnTo>
                    <a:pt x="420" y="447"/>
                  </a:lnTo>
                  <a:lnTo>
                    <a:pt x="419" y="447"/>
                  </a:lnTo>
                  <a:lnTo>
                    <a:pt x="393" y="472"/>
                  </a:lnTo>
                  <a:lnTo>
                    <a:pt x="395" y="474"/>
                  </a:lnTo>
                  <a:lnTo>
                    <a:pt x="396" y="476"/>
                  </a:lnTo>
                  <a:lnTo>
                    <a:pt x="398" y="480"/>
                  </a:lnTo>
                  <a:lnTo>
                    <a:pt x="400" y="483"/>
                  </a:lnTo>
                  <a:lnTo>
                    <a:pt x="400" y="486"/>
                  </a:lnTo>
                  <a:lnTo>
                    <a:pt x="400" y="487"/>
                  </a:lnTo>
                  <a:lnTo>
                    <a:pt x="395" y="497"/>
                  </a:lnTo>
                  <a:lnTo>
                    <a:pt x="393" y="499"/>
                  </a:lnTo>
                  <a:lnTo>
                    <a:pt x="390" y="496"/>
                  </a:lnTo>
                  <a:lnTo>
                    <a:pt x="389" y="495"/>
                  </a:lnTo>
                  <a:lnTo>
                    <a:pt x="385" y="494"/>
                  </a:lnTo>
                  <a:lnTo>
                    <a:pt x="378" y="496"/>
                  </a:lnTo>
                  <a:lnTo>
                    <a:pt x="379" y="492"/>
                  </a:lnTo>
                  <a:lnTo>
                    <a:pt x="379" y="488"/>
                  </a:lnTo>
                  <a:lnTo>
                    <a:pt x="377" y="487"/>
                  </a:lnTo>
                  <a:lnTo>
                    <a:pt x="373" y="483"/>
                  </a:lnTo>
                  <a:lnTo>
                    <a:pt x="369" y="479"/>
                  </a:lnTo>
                  <a:lnTo>
                    <a:pt x="368" y="478"/>
                  </a:lnTo>
                  <a:lnTo>
                    <a:pt x="367" y="476"/>
                  </a:lnTo>
                  <a:lnTo>
                    <a:pt x="366" y="475"/>
                  </a:lnTo>
                  <a:lnTo>
                    <a:pt x="365" y="473"/>
                  </a:lnTo>
                  <a:lnTo>
                    <a:pt x="366" y="470"/>
                  </a:lnTo>
                  <a:lnTo>
                    <a:pt x="366" y="468"/>
                  </a:lnTo>
                  <a:lnTo>
                    <a:pt x="367" y="467"/>
                  </a:lnTo>
                  <a:lnTo>
                    <a:pt x="367" y="467"/>
                  </a:lnTo>
                  <a:lnTo>
                    <a:pt x="368" y="461"/>
                  </a:lnTo>
                  <a:lnTo>
                    <a:pt x="368" y="460"/>
                  </a:lnTo>
                  <a:lnTo>
                    <a:pt x="366" y="456"/>
                  </a:lnTo>
                  <a:lnTo>
                    <a:pt x="365" y="455"/>
                  </a:lnTo>
                  <a:lnTo>
                    <a:pt x="364" y="454"/>
                  </a:lnTo>
                  <a:lnTo>
                    <a:pt x="351" y="447"/>
                  </a:lnTo>
                  <a:lnTo>
                    <a:pt x="348" y="447"/>
                  </a:lnTo>
                  <a:lnTo>
                    <a:pt x="342" y="444"/>
                  </a:lnTo>
                  <a:lnTo>
                    <a:pt x="342" y="444"/>
                  </a:lnTo>
                  <a:lnTo>
                    <a:pt x="342" y="443"/>
                  </a:lnTo>
                  <a:lnTo>
                    <a:pt x="342" y="441"/>
                  </a:lnTo>
                  <a:lnTo>
                    <a:pt x="343" y="438"/>
                  </a:lnTo>
                  <a:lnTo>
                    <a:pt x="345" y="435"/>
                  </a:lnTo>
                  <a:lnTo>
                    <a:pt x="347" y="433"/>
                  </a:lnTo>
                  <a:lnTo>
                    <a:pt x="339" y="429"/>
                  </a:lnTo>
                  <a:lnTo>
                    <a:pt x="336" y="428"/>
                  </a:lnTo>
                  <a:lnTo>
                    <a:pt x="335" y="428"/>
                  </a:lnTo>
                  <a:lnTo>
                    <a:pt x="329" y="435"/>
                  </a:lnTo>
                  <a:lnTo>
                    <a:pt x="328" y="436"/>
                  </a:lnTo>
                  <a:lnTo>
                    <a:pt x="329" y="449"/>
                  </a:lnTo>
                  <a:lnTo>
                    <a:pt x="325" y="454"/>
                  </a:lnTo>
                  <a:lnTo>
                    <a:pt x="319" y="460"/>
                  </a:lnTo>
                  <a:lnTo>
                    <a:pt x="318" y="460"/>
                  </a:lnTo>
                  <a:lnTo>
                    <a:pt x="314" y="461"/>
                  </a:lnTo>
                  <a:lnTo>
                    <a:pt x="314" y="461"/>
                  </a:lnTo>
                  <a:lnTo>
                    <a:pt x="312" y="460"/>
                  </a:lnTo>
                  <a:lnTo>
                    <a:pt x="314" y="463"/>
                  </a:lnTo>
                  <a:lnTo>
                    <a:pt x="315" y="463"/>
                  </a:lnTo>
                  <a:lnTo>
                    <a:pt x="316" y="468"/>
                  </a:lnTo>
                  <a:lnTo>
                    <a:pt x="314" y="470"/>
                  </a:lnTo>
                  <a:lnTo>
                    <a:pt x="312" y="473"/>
                  </a:lnTo>
                  <a:lnTo>
                    <a:pt x="311" y="475"/>
                  </a:lnTo>
                  <a:lnTo>
                    <a:pt x="275" y="487"/>
                  </a:lnTo>
                  <a:lnTo>
                    <a:pt x="272" y="488"/>
                  </a:lnTo>
                  <a:lnTo>
                    <a:pt x="271" y="489"/>
                  </a:lnTo>
                  <a:lnTo>
                    <a:pt x="266" y="487"/>
                  </a:lnTo>
                  <a:lnTo>
                    <a:pt x="261" y="487"/>
                  </a:lnTo>
                  <a:lnTo>
                    <a:pt x="260" y="489"/>
                  </a:lnTo>
                  <a:lnTo>
                    <a:pt x="258" y="491"/>
                  </a:lnTo>
                  <a:lnTo>
                    <a:pt x="258" y="495"/>
                  </a:lnTo>
                  <a:lnTo>
                    <a:pt x="258" y="499"/>
                  </a:lnTo>
                  <a:lnTo>
                    <a:pt x="257" y="505"/>
                  </a:lnTo>
                  <a:lnTo>
                    <a:pt x="257" y="505"/>
                  </a:lnTo>
                  <a:lnTo>
                    <a:pt x="253" y="508"/>
                  </a:lnTo>
                  <a:lnTo>
                    <a:pt x="246" y="510"/>
                  </a:lnTo>
                  <a:lnTo>
                    <a:pt x="243" y="511"/>
                  </a:lnTo>
                  <a:lnTo>
                    <a:pt x="239" y="511"/>
                  </a:lnTo>
                  <a:lnTo>
                    <a:pt x="231" y="511"/>
                  </a:lnTo>
                  <a:lnTo>
                    <a:pt x="231" y="510"/>
                  </a:lnTo>
                  <a:lnTo>
                    <a:pt x="231" y="506"/>
                  </a:lnTo>
                  <a:lnTo>
                    <a:pt x="231" y="505"/>
                  </a:lnTo>
                  <a:lnTo>
                    <a:pt x="231" y="504"/>
                  </a:lnTo>
                  <a:lnTo>
                    <a:pt x="229" y="504"/>
                  </a:lnTo>
                  <a:lnTo>
                    <a:pt x="229" y="505"/>
                  </a:lnTo>
                  <a:lnTo>
                    <a:pt x="228" y="506"/>
                  </a:lnTo>
                  <a:lnTo>
                    <a:pt x="228" y="507"/>
                  </a:lnTo>
                  <a:lnTo>
                    <a:pt x="227" y="511"/>
                  </a:lnTo>
                  <a:lnTo>
                    <a:pt x="227" y="511"/>
                  </a:lnTo>
                  <a:lnTo>
                    <a:pt x="224" y="514"/>
                  </a:lnTo>
                  <a:lnTo>
                    <a:pt x="219" y="515"/>
                  </a:lnTo>
                  <a:lnTo>
                    <a:pt x="205" y="518"/>
                  </a:lnTo>
                  <a:lnTo>
                    <a:pt x="198" y="520"/>
                  </a:lnTo>
                  <a:lnTo>
                    <a:pt x="196" y="522"/>
                  </a:lnTo>
                  <a:lnTo>
                    <a:pt x="193" y="525"/>
                  </a:lnTo>
                  <a:lnTo>
                    <a:pt x="193" y="526"/>
                  </a:lnTo>
                  <a:lnTo>
                    <a:pt x="188" y="528"/>
                  </a:lnTo>
                  <a:lnTo>
                    <a:pt x="186" y="528"/>
                  </a:lnTo>
                  <a:lnTo>
                    <a:pt x="180" y="527"/>
                  </a:lnTo>
                  <a:lnTo>
                    <a:pt x="179" y="530"/>
                  </a:lnTo>
                  <a:lnTo>
                    <a:pt x="174" y="551"/>
                  </a:lnTo>
                  <a:lnTo>
                    <a:pt x="168" y="554"/>
                  </a:lnTo>
                  <a:lnTo>
                    <a:pt x="166" y="555"/>
                  </a:lnTo>
                  <a:lnTo>
                    <a:pt x="159" y="550"/>
                  </a:lnTo>
                  <a:lnTo>
                    <a:pt x="158" y="550"/>
                  </a:lnTo>
                  <a:lnTo>
                    <a:pt x="150" y="555"/>
                  </a:lnTo>
                  <a:lnTo>
                    <a:pt x="150" y="571"/>
                  </a:lnTo>
                  <a:lnTo>
                    <a:pt x="152" y="575"/>
                  </a:lnTo>
                  <a:lnTo>
                    <a:pt x="155" y="580"/>
                  </a:lnTo>
                  <a:lnTo>
                    <a:pt x="154" y="579"/>
                  </a:lnTo>
                  <a:lnTo>
                    <a:pt x="151" y="579"/>
                  </a:lnTo>
                  <a:lnTo>
                    <a:pt x="143" y="581"/>
                  </a:lnTo>
                  <a:lnTo>
                    <a:pt x="134" y="579"/>
                  </a:lnTo>
                  <a:lnTo>
                    <a:pt x="124" y="575"/>
                  </a:lnTo>
                  <a:lnTo>
                    <a:pt x="124" y="575"/>
                  </a:lnTo>
                  <a:lnTo>
                    <a:pt x="120" y="571"/>
                  </a:lnTo>
                  <a:lnTo>
                    <a:pt x="107" y="575"/>
                  </a:lnTo>
                  <a:lnTo>
                    <a:pt x="94" y="577"/>
                  </a:lnTo>
                  <a:lnTo>
                    <a:pt x="93" y="574"/>
                  </a:lnTo>
                  <a:lnTo>
                    <a:pt x="92" y="574"/>
                  </a:lnTo>
                  <a:lnTo>
                    <a:pt x="86" y="569"/>
                  </a:lnTo>
                  <a:lnTo>
                    <a:pt x="81" y="570"/>
                  </a:lnTo>
                  <a:lnTo>
                    <a:pt x="82" y="573"/>
                  </a:lnTo>
                  <a:lnTo>
                    <a:pt x="84" y="581"/>
                  </a:lnTo>
                  <a:lnTo>
                    <a:pt x="85" y="582"/>
                  </a:lnTo>
                  <a:lnTo>
                    <a:pt x="86" y="584"/>
                  </a:lnTo>
                  <a:lnTo>
                    <a:pt x="88" y="587"/>
                  </a:lnTo>
                  <a:lnTo>
                    <a:pt x="84" y="587"/>
                  </a:lnTo>
                  <a:lnTo>
                    <a:pt x="85" y="584"/>
                  </a:lnTo>
                  <a:lnTo>
                    <a:pt x="85" y="583"/>
                  </a:lnTo>
                  <a:lnTo>
                    <a:pt x="83" y="581"/>
                  </a:lnTo>
                  <a:lnTo>
                    <a:pt x="77" y="573"/>
                  </a:lnTo>
                  <a:lnTo>
                    <a:pt x="76" y="568"/>
                  </a:lnTo>
                  <a:lnTo>
                    <a:pt x="78" y="566"/>
                  </a:lnTo>
                  <a:lnTo>
                    <a:pt x="79" y="563"/>
                  </a:lnTo>
                  <a:lnTo>
                    <a:pt x="80" y="556"/>
                  </a:lnTo>
                  <a:lnTo>
                    <a:pt x="81" y="555"/>
                  </a:lnTo>
                  <a:lnTo>
                    <a:pt x="80" y="552"/>
                  </a:lnTo>
                  <a:lnTo>
                    <a:pt x="80" y="550"/>
                  </a:lnTo>
                  <a:lnTo>
                    <a:pt x="75" y="543"/>
                  </a:lnTo>
                  <a:lnTo>
                    <a:pt x="74" y="541"/>
                  </a:lnTo>
                  <a:lnTo>
                    <a:pt x="71" y="539"/>
                  </a:lnTo>
                  <a:lnTo>
                    <a:pt x="70" y="538"/>
                  </a:lnTo>
                  <a:lnTo>
                    <a:pt x="70" y="537"/>
                  </a:lnTo>
                  <a:lnTo>
                    <a:pt x="63" y="537"/>
                  </a:lnTo>
                  <a:lnTo>
                    <a:pt x="60" y="537"/>
                  </a:lnTo>
                  <a:lnTo>
                    <a:pt x="59" y="537"/>
                  </a:lnTo>
                  <a:lnTo>
                    <a:pt x="57" y="537"/>
                  </a:lnTo>
                  <a:lnTo>
                    <a:pt x="55" y="539"/>
                  </a:lnTo>
                  <a:lnTo>
                    <a:pt x="55" y="539"/>
                  </a:lnTo>
                  <a:lnTo>
                    <a:pt x="54" y="539"/>
                  </a:lnTo>
                  <a:lnTo>
                    <a:pt x="49" y="531"/>
                  </a:lnTo>
                  <a:lnTo>
                    <a:pt x="48" y="530"/>
                  </a:lnTo>
                  <a:lnTo>
                    <a:pt x="47" y="526"/>
                  </a:lnTo>
                  <a:lnTo>
                    <a:pt x="46" y="521"/>
                  </a:lnTo>
                  <a:lnTo>
                    <a:pt x="47" y="521"/>
                  </a:lnTo>
                  <a:lnTo>
                    <a:pt x="56" y="513"/>
                  </a:lnTo>
                  <a:lnTo>
                    <a:pt x="58" y="503"/>
                  </a:lnTo>
                  <a:lnTo>
                    <a:pt x="49" y="501"/>
                  </a:lnTo>
                  <a:lnTo>
                    <a:pt x="46" y="498"/>
                  </a:lnTo>
                  <a:lnTo>
                    <a:pt x="46" y="498"/>
                  </a:lnTo>
                  <a:lnTo>
                    <a:pt x="50" y="496"/>
                  </a:lnTo>
                  <a:lnTo>
                    <a:pt x="48" y="495"/>
                  </a:lnTo>
                  <a:lnTo>
                    <a:pt x="46" y="492"/>
                  </a:lnTo>
                  <a:lnTo>
                    <a:pt x="43" y="489"/>
                  </a:lnTo>
                  <a:lnTo>
                    <a:pt x="43" y="487"/>
                  </a:lnTo>
                  <a:lnTo>
                    <a:pt x="43" y="486"/>
                  </a:lnTo>
                  <a:lnTo>
                    <a:pt x="39" y="476"/>
                  </a:lnTo>
                  <a:lnTo>
                    <a:pt x="38" y="476"/>
                  </a:lnTo>
                  <a:lnTo>
                    <a:pt x="38" y="476"/>
                  </a:lnTo>
                  <a:lnTo>
                    <a:pt x="25" y="469"/>
                  </a:lnTo>
                  <a:lnTo>
                    <a:pt x="18" y="457"/>
                  </a:lnTo>
                  <a:lnTo>
                    <a:pt x="23" y="444"/>
                  </a:lnTo>
                  <a:lnTo>
                    <a:pt x="23" y="441"/>
                  </a:lnTo>
                  <a:lnTo>
                    <a:pt x="26" y="441"/>
                  </a:lnTo>
                  <a:lnTo>
                    <a:pt x="29" y="440"/>
                  </a:lnTo>
                  <a:lnTo>
                    <a:pt x="30" y="440"/>
                  </a:lnTo>
                  <a:lnTo>
                    <a:pt x="30" y="441"/>
                  </a:lnTo>
                  <a:lnTo>
                    <a:pt x="33" y="442"/>
                  </a:lnTo>
                  <a:lnTo>
                    <a:pt x="36" y="435"/>
                  </a:lnTo>
                  <a:lnTo>
                    <a:pt x="36" y="433"/>
                  </a:lnTo>
                  <a:lnTo>
                    <a:pt x="35" y="432"/>
                  </a:lnTo>
                  <a:lnTo>
                    <a:pt x="34" y="431"/>
                  </a:lnTo>
                  <a:lnTo>
                    <a:pt x="34" y="429"/>
                  </a:lnTo>
                  <a:lnTo>
                    <a:pt x="35" y="425"/>
                  </a:lnTo>
                  <a:lnTo>
                    <a:pt x="36" y="425"/>
                  </a:lnTo>
                  <a:lnTo>
                    <a:pt x="36" y="424"/>
                  </a:lnTo>
                  <a:lnTo>
                    <a:pt x="36" y="423"/>
                  </a:lnTo>
                  <a:lnTo>
                    <a:pt x="37" y="422"/>
                  </a:lnTo>
                  <a:lnTo>
                    <a:pt x="35" y="422"/>
                  </a:lnTo>
                  <a:lnTo>
                    <a:pt x="31" y="420"/>
                  </a:lnTo>
                  <a:lnTo>
                    <a:pt x="25" y="418"/>
                  </a:lnTo>
                  <a:lnTo>
                    <a:pt x="24" y="414"/>
                  </a:lnTo>
                  <a:lnTo>
                    <a:pt x="25" y="410"/>
                  </a:lnTo>
                  <a:lnTo>
                    <a:pt x="26" y="407"/>
                  </a:lnTo>
                  <a:lnTo>
                    <a:pt x="27" y="405"/>
                  </a:lnTo>
                  <a:lnTo>
                    <a:pt x="27" y="404"/>
                  </a:lnTo>
                  <a:lnTo>
                    <a:pt x="25" y="404"/>
                  </a:lnTo>
                  <a:lnTo>
                    <a:pt x="14" y="403"/>
                  </a:lnTo>
                  <a:lnTo>
                    <a:pt x="7" y="405"/>
                  </a:lnTo>
                  <a:lnTo>
                    <a:pt x="5" y="403"/>
                  </a:lnTo>
                  <a:lnTo>
                    <a:pt x="1" y="394"/>
                  </a:lnTo>
                  <a:lnTo>
                    <a:pt x="0" y="386"/>
                  </a:lnTo>
                  <a:lnTo>
                    <a:pt x="0" y="384"/>
                  </a:lnTo>
                  <a:lnTo>
                    <a:pt x="0" y="384"/>
                  </a:lnTo>
                  <a:lnTo>
                    <a:pt x="8" y="381"/>
                  </a:lnTo>
                  <a:lnTo>
                    <a:pt x="25" y="376"/>
                  </a:lnTo>
                  <a:lnTo>
                    <a:pt x="46" y="361"/>
                  </a:lnTo>
                  <a:lnTo>
                    <a:pt x="49" y="354"/>
                  </a:lnTo>
                  <a:lnTo>
                    <a:pt x="56" y="352"/>
                  </a:lnTo>
                  <a:lnTo>
                    <a:pt x="57" y="351"/>
                  </a:lnTo>
                  <a:lnTo>
                    <a:pt x="54" y="348"/>
                  </a:lnTo>
                  <a:lnTo>
                    <a:pt x="51" y="350"/>
                  </a:lnTo>
                  <a:lnTo>
                    <a:pt x="46" y="352"/>
                  </a:lnTo>
                  <a:lnTo>
                    <a:pt x="45" y="352"/>
                  </a:lnTo>
                  <a:lnTo>
                    <a:pt x="45" y="353"/>
                  </a:lnTo>
                  <a:lnTo>
                    <a:pt x="44" y="354"/>
                  </a:lnTo>
                  <a:lnTo>
                    <a:pt x="43" y="354"/>
                  </a:lnTo>
                  <a:lnTo>
                    <a:pt x="43" y="355"/>
                  </a:lnTo>
                  <a:lnTo>
                    <a:pt x="41" y="355"/>
                  </a:lnTo>
                  <a:lnTo>
                    <a:pt x="41" y="355"/>
                  </a:lnTo>
                  <a:lnTo>
                    <a:pt x="39" y="354"/>
                  </a:lnTo>
                  <a:lnTo>
                    <a:pt x="38" y="351"/>
                  </a:lnTo>
                  <a:lnTo>
                    <a:pt x="38" y="342"/>
                  </a:lnTo>
                  <a:lnTo>
                    <a:pt x="41" y="333"/>
                  </a:lnTo>
                  <a:lnTo>
                    <a:pt x="61" y="310"/>
                  </a:lnTo>
                  <a:lnTo>
                    <a:pt x="67" y="303"/>
                  </a:lnTo>
                  <a:lnTo>
                    <a:pt x="64" y="293"/>
                  </a:lnTo>
                  <a:lnTo>
                    <a:pt x="66" y="285"/>
                  </a:lnTo>
                  <a:lnTo>
                    <a:pt x="68" y="281"/>
                  </a:lnTo>
                  <a:lnTo>
                    <a:pt x="68" y="275"/>
                  </a:lnTo>
                  <a:lnTo>
                    <a:pt x="68" y="273"/>
                  </a:lnTo>
                  <a:lnTo>
                    <a:pt x="67" y="262"/>
                  </a:lnTo>
                  <a:lnTo>
                    <a:pt x="65" y="259"/>
                  </a:lnTo>
                  <a:lnTo>
                    <a:pt x="58" y="247"/>
                  </a:lnTo>
                  <a:lnTo>
                    <a:pt x="56" y="246"/>
                  </a:lnTo>
                  <a:lnTo>
                    <a:pt x="47" y="237"/>
                  </a:lnTo>
                  <a:lnTo>
                    <a:pt x="48" y="233"/>
                  </a:lnTo>
                  <a:lnTo>
                    <a:pt x="47" y="221"/>
                  </a:lnTo>
                  <a:lnTo>
                    <a:pt x="39" y="218"/>
                  </a:lnTo>
                  <a:lnTo>
                    <a:pt x="38" y="217"/>
                  </a:lnTo>
                  <a:lnTo>
                    <a:pt x="38" y="216"/>
                  </a:lnTo>
                  <a:lnTo>
                    <a:pt x="32" y="200"/>
                  </a:lnTo>
                  <a:lnTo>
                    <a:pt x="29" y="181"/>
                  </a:lnTo>
                  <a:lnTo>
                    <a:pt x="32" y="174"/>
                  </a:lnTo>
                  <a:lnTo>
                    <a:pt x="45" y="170"/>
                  </a:lnTo>
                  <a:lnTo>
                    <a:pt x="50" y="170"/>
                  </a:lnTo>
                  <a:lnTo>
                    <a:pt x="64" y="168"/>
                  </a:lnTo>
                  <a:lnTo>
                    <a:pt x="69" y="164"/>
                  </a:lnTo>
                  <a:lnTo>
                    <a:pt x="82" y="165"/>
                  </a:lnTo>
                  <a:lnTo>
                    <a:pt x="83" y="165"/>
                  </a:lnTo>
                  <a:lnTo>
                    <a:pt x="86" y="166"/>
                  </a:lnTo>
                  <a:lnTo>
                    <a:pt x="87" y="167"/>
                  </a:lnTo>
                  <a:lnTo>
                    <a:pt x="95" y="173"/>
                  </a:lnTo>
                  <a:lnTo>
                    <a:pt x="100" y="176"/>
                  </a:lnTo>
                  <a:lnTo>
                    <a:pt x="104" y="179"/>
                  </a:lnTo>
                  <a:lnTo>
                    <a:pt x="105" y="179"/>
                  </a:lnTo>
                  <a:lnTo>
                    <a:pt x="102" y="170"/>
                  </a:lnTo>
                  <a:lnTo>
                    <a:pt x="102" y="169"/>
                  </a:lnTo>
                  <a:lnTo>
                    <a:pt x="103" y="166"/>
                  </a:lnTo>
                  <a:lnTo>
                    <a:pt x="104" y="166"/>
                  </a:lnTo>
                  <a:lnTo>
                    <a:pt x="109" y="169"/>
                  </a:lnTo>
                  <a:lnTo>
                    <a:pt x="122" y="169"/>
                  </a:lnTo>
                  <a:lnTo>
                    <a:pt x="125" y="167"/>
                  </a:lnTo>
                  <a:lnTo>
                    <a:pt x="129" y="166"/>
                  </a:lnTo>
                  <a:lnTo>
                    <a:pt x="136" y="163"/>
                  </a:lnTo>
                  <a:lnTo>
                    <a:pt x="152" y="157"/>
                  </a:lnTo>
                  <a:lnTo>
                    <a:pt x="154" y="157"/>
                  </a:lnTo>
                  <a:lnTo>
                    <a:pt x="155" y="157"/>
                  </a:lnTo>
                  <a:lnTo>
                    <a:pt x="156" y="159"/>
                  </a:lnTo>
                  <a:lnTo>
                    <a:pt x="160" y="163"/>
                  </a:lnTo>
                  <a:lnTo>
                    <a:pt x="160" y="163"/>
                  </a:lnTo>
                  <a:lnTo>
                    <a:pt x="162" y="162"/>
                  </a:lnTo>
                  <a:lnTo>
                    <a:pt x="165" y="160"/>
                  </a:lnTo>
                  <a:lnTo>
                    <a:pt x="168" y="158"/>
                  </a:lnTo>
                  <a:lnTo>
                    <a:pt x="172" y="154"/>
                  </a:lnTo>
                  <a:lnTo>
                    <a:pt x="179" y="145"/>
                  </a:lnTo>
                  <a:lnTo>
                    <a:pt x="180" y="144"/>
                  </a:lnTo>
                  <a:lnTo>
                    <a:pt x="180" y="143"/>
                  </a:lnTo>
                  <a:lnTo>
                    <a:pt x="180" y="139"/>
                  </a:lnTo>
                  <a:lnTo>
                    <a:pt x="179" y="138"/>
                  </a:lnTo>
                  <a:lnTo>
                    <a:pt x="167" y="127"/>
                  </a:lnTo>
                  <a:lnTo>
                    <a:pt x="161" y="124"/>
                  </a:lnTo>
                  <a:lnTo>
                    <a:pt x="164" y="115"/>
                  </a:lnTo>
                  <a:lnTo>
                    <a:pt x="168" y="108"/>
                  </a:lnTo>
                  <a:lnTo>
                    <a:pt x="184" y="103"/>
                  </a:lnTo>
                  <a:lnTo>
                    <a:pt x="186" y="103"/>
                  </a:lnTo>
                  <a:lnTo>
                    <a:pt x="188" y="101"/>
                  </a:lnTo>
                  <a:lnTo>
                    <a:pt x="189" y="100"/>
                  </a:lnTo>
                  <a:lnTo>
                    <a:pt x="190" y="96"/>
                  </a:lnTo>
                  <a:lnTo>
                    <a:pt x="190" y="93"/>
                  </a:lnTo>
                  <a:lnTo>
                    <a:pt x="196" y="88"/>
                  </a:lnTo>
                  <a:lnTo>
                    <a:pt x="216" y="76"/>
                  </a:lnTo>
                  <a:lnTo>
                    <a:pt x="223" y="71"/>
                  </a:lnTo>
                  <a:lnTo>
                    <a:pt x="229" y="71"/>
                  </a:lnTo>
                  <a:lnTo>
                    <a:pt x="231" y="69"/>
                  </a:lnTo>
                  <a:lnTo>
                    <a:pt x="232" y="68"/>
                  </a:lnTo>
                  <a:lnTo>
                    <a:pt x="233" y="67"/>
                  </a:lnTo>
                  <a:lnTo>
                    <a:pt x="239" y="65"/>
                  </a:lnTo>
                  <a:lnTo>
                    <a:pt x="246" y="66"/>
                  </a:lnTo>
                  <a:lnTo>
                    <a:pt x="250" y="66"/>
                  </a:lnTo>
                  <a:lnTo>
                    <a:pt x="263" y="67"/>
                  </a:lnTo>
                  <a:lnTo>
                    <a:pt x="265" y="64"/>
                  </a:lnTo>
                  <a:lnTo>
                    <a:pt x="266" y="63"/>
                  </a:lnTo>
                  <a:lnTo>
                    <a:pt x="268" y="63"/>
                  </a:lnTo>
                  <a:lnTo>
                    <a:pt x="271" y="62"/>
                  </a:lnTo>
                  <a:lnTo>
                    <a:pt x="274" y="61"/>
                  </a:lnTo>
                  <a:lnTo>
                    <a:pt x="275" y="59"/>
                  </a:lnTo>
                  <a:lnTo>
                    <a:pt x="276" y="58"/>
                  </a:lnTo>
                  <a:lnTo>
                    <a:pt x="278" y="56"/>
                  </a:lnTo>
                  <a:lnTo>
                    <a:pt x="288" y="49"/>
                  </a:lnTo>
                  <a:lnTo>
                    <a:pt x="299" y="42"/>
                  </a:lnTo>
                  <a:lnTo>
                    <a:pt x="304" y="39"/>
                  </a:lnTo>
                  <a:lnTo>
                    <a:pt x="304" y="39"/>
                  </a:lnTo>
                  <a:lnTo>
                    <a:pt x="305" y="39"/>
                  </a:lnTo>
                  <a:lnTo>
                    <a:pt x="311" y="36"/>
                  </a:lnTo>
                  <a:lnTo>
                    <a:pt x="316" y="28"/>
                  </a:lnTo>
                  <a:lnTo>
                    <a:pt x="317" y="26"/>
                  </a:lnTo>
                  <a:lnTo>
                    <a:pt x="313" y="24"/>
                  </a:lnTo>
                  <a:lnTo>
                    <a:pt x="311" y="23"/>
                  </a:lnTo>
                  <a:lnTo>
                    <a:pt x="312" y="19"/>
                  </a:lnTo>
                  <a:lnTo>
                    <a:pt x="314" y="17"/>
                  </a:lnTo>
                  <a:lnTo>
                    <a:pt x="315" y="14"/>
                  </a:lnTo>
                  <a:lnTo>
                    <a:pt x="318" y="12"/>
                  </a:lnTo>
                  <a:lnTo>
                    <a:pt x="318" y="12"/>
                  </a:lnTo>
                  <a:lnTo>
                    <a:pt x="330" y="16"/>
                  </a:lnTo>
                  <a:lnTo>
                    <a:pt x="331" y="17"/>
                  </a:lnTo>
                  <a:lnTo>
                    <a:pt x="332" y="18"/>
                  </a:lnTo>
                  <a:lnTo>
                    <a:pt x="332" y="21"/>
                  </a:lnTo>
                  <a:lnTo>
                    <a:pt x="337" y="32"/>
                  </a:lnTo>
                  <a:lnTo>
                    <a:pt x="350" y="41"/>
                  </a:lnTo>
                  <a:lnTo>
                    <a:pt x="357" y="42"/>
                  </a:lnTo>
                  <a:lnTo>
                    <a:pt x="361" y="40"/>
                  </a:lnTo>
                  <a:lnTo>
                    <a:pt x="361" y="39"/>
                  </a:lnTo>
                  <a:lnTo>
                    <a:pt x="365" y="39"/>
                  </a:lnTo>
                  <a:lnTo>
                    <a:pt x="373" y="43"/>
                  </a:lnTo>
                  <a:lnTo>
                    <a:pt x="375" y="48"/>
                  </a:lnTo>
                  <a:lnTo>
                    <a:pt x="378" y="55"/>
                  </a:lnTo>
                  <a:lnTo>
                    <a:pt x="372" y="60"/>
                  </a:lnTo>
                  <a:lnTo>
                    <a:pt x="372" y="61"/>
                  </a:lnTo>
                  <a:lnTo>
                    <a:pt x="372" y="62"/>
                  </a:lnTo>
                  <a:lnTo>
                    <a:pt x="372" y="64"/>
                  </a:lnTo>
                  <a:lnTo>
                    <a:pt x="372" y="64"/>
                  </a:lnTo>
                  <a:lnTo>
                    <a:pt x="375" y="68"/>
                  </a:lnTo>
                  <a:lnTo>
                    <a:pt x="373" y="70"/>
                  </a:lnTo>
                  <a:lnTo>
                    <a:pt x="365" y="86"/>
                  </a:lnTo>
                  <a:lnTo>
                    <a:pt x="365" y="86"/>
                  </a:lnTo>
                  <a:lnTo>
                    <a:pt x="366" y="88"/>
                  </a:lnTo>
                  <a:lnTo>
                    <a:pt x="367" y="90"/>
                  </a:lnTo>
                  <a:lnTo>
                    <a:pt x="368" y="92"/>
                  </a:lnTo>
                  <a:lnTo>
                    <a:pt x="371" y="94"/>
                  </a:lnTo>
                  <a:lnTo>
                    <a:pt x="371" y="94"/>
                  </a:lnTo>
                  <a:lnTo>
                    <a:pt x="377" y="95"/>
                  </a:lnTo>
                  <a:lnTo>
                    <a:pt x="382" y="100"/>
                  </a:lnTo>
                  <a:lnTo>
                    <a:pt x="383" y="111"/>
                  </a:lnTo>
                  <a:lnTo>
                    <a:pt x="375" y="114"/>
                  </a:lnTo>
                  <a:lnTo>
                    <a:pt x="364" y="117"/>
                  </a:lnTo>
                  <a:lnTo>
                    <a:pt x="362" y="119"/>
                  </a:lnTo>
                  <a:lnTo>
                    <a:pt x="361" y="119"/>
                  </a:lnTo>
                  <a:lnTo>
                    <a:pt x="362" y="119"/>
                  </a:lnTo>
                  <a:lnTo>
                    <a:pt x="366" y="125"/>
                  </a:lnTo>
                  <a:lnTo>
                    <a:pt x="367" y="128"/>
                  </a:lnTo>
                  <a:lnTo>
                    <a:pt x="370" y="129"/>
                  </a:lnTo>
                  <a:lnTo>
                    <a:pt x="375" y="131"/>
                  </a:lnTo>
                  <a:lnTo>
                    <a:pt x="378" y="132"/>
                  </a:lnTo>
                  <a:lnTo>
                    <a:pt x="379" y="130"/>
                  </a:lnTo>
                  <a:lnTo>
                    <a:pt x="381" y="128"/>
                  </a:lnTo>
                  <a:lnTo>
                    <a:pt x="386" y="124"/>
                  </a:lnTo>
                  <a:lnTo>
                    <a:pt x="387" y="124"/>
                  </a:lnTo>
                  <a:lnTo>
                    <a:pt x="391" y="125"/>
                  </a:lnTo>
                  <a:lnTo>
                    <a:pt x="394" y="125"/>
                  </a:lnTo>
                  <a:lnTo>
                    <a:pt x="397" y="125"/>
                  </a:lnTo>
                  <a:lnTo>
                    <a:pt x="398" y="127"/>
                  </a:lnTo>
                  <a:lnTo>
                    <a:pt x="404" y="123"/>
                  </a:lnTo>
                  <a:lnTo>
                    <a:pt x="408" y="122"/>
                  </a:lnTo>
                  <a:lnTo>
                    <a:pt x="419" y="115"/>
                  </a:lnTo>
                  <a:lnTo>
                    <a:pt x="424" y="110"/>
                  </a:lnTo>
                  <a:lnTo>
                    <a:pt x="428" y="108"/>
                  </a:lnTo>
                  <a:lnTo>
                    <a:pt x="429" y="108"/>
                  </a:lnTo>
                  <a:lnTo>
                    <a:pt x="437" y="109"/>
                  </a:lnTo>
                  <a:lnTo>
                    <a:pt x="444" y="112"/>
                  </a:lnTo>
                  <a:lnTo>
                    <a:pt x="452" y="112"/>
                  </a:lnTo>
                  <a:lnTo>
                    <a:pt x="451" y="111"/>
                  </a:lnTo>
                  <a:lnTo>
                    <a:pt x="451" y="109"/>
                  </a:lnTo>
                  <a:lnTo>
                    <a:pt x="451" y="109"/>
                  </a:lnTo>
                  <a:lnTo>
                    <a:pt x="452" y="107"/>
                  </a:lnTo>
                  <a:lnTo>
                    <a:pt x="454" y="106"/>
                  </a:lnTo>
                  <a:lnTo>
                    <a:pt x="459" y="103"/>
                  </a:lnTo>
                  <a:lnTo>
                    <a:pt x="460" y="102"/>
                  </a:lnTo>
                  <a:lnTo>
                    <a:pt x="461" y="103"/>
                  </a:lnTo>
                  <a:lnTo>
                    <a:pt x="463" y="102"/>
                  </a:lnTo>
                  <a:lnTo>
                    <a:pt x="464" y="101"/>
                  </a:lnTo>
                  <a:lnTo>
                    <a:pt x="464" y="101"/>
                  </a:lnTo>
                  <a:lnTo>
                    <a:pt x="468" y="98"/>
                  </a:lnTo>
                  <a:lnTo>
                    <a:pt x="468" y="96"/>
                  </a:lnTo>
                  <a:lnTo>
                    <a:pt x="471" y="94"/>
                  </a:lnTo>
                  <a:lnTo>
                    <a:pt x="467" y="93"/>
                  </a:lnTo>
                  <a:lnTo>
                    <a:pt x="464" y="91"/>
                  </a:lnTo>
                  <a:lnTo>
                    <a:pt x="463" y="91"/>
                  </a:lnTo>
                  <a:lnTo>
                    <a:pt x="462" y="91"/>
                  </a:lnTo>
                  <a:lnTo>
                    <a:pt x="460" y="90"/>
                  </a:lnTo>
                  <a:lnTo>
                    <a:pt x="458" y="87"/>
                  </a:lnTo>
                  <a:lnTo>
                    <a:pt x="458" y="86"/>
                  </a:lnTo>
                  <a:lnTo>
                    <a:pt x="461" y="74"/>
                  </a:lnTo>
                  <a:lnTo>
                    <a:pt x="462" y="71"/>
                  </a:lnTo>
                  <a:lnTo>
                    <a:pt x="462" y="63"/>
                  </a:lnTo>
                  <a:lnTo>
                    <a:pt x="462" y="58"/>
                  </a:lnTo>
                  <a:lnTo>
                    <a:pt x="458" y="46"/>
                  </a:lnTo>
                  <a:lnTo>
                    <a:pt x="452" y="42"/>
                  </a:lnTo>
                  <a:lnTo>
                    <a:pt x="438" y="31"/>
                  </a:lnTo>
                  <a:lnTo>
                    <a:pt x="436" y="23"/>
                  </a:lnTo>
                  <a:lnTo>
                    <a:pt x="435" y="20"/>
                  </a:lnTo>
                  <a:lnTo>
                    <a:pt x="436" y="19"/>
                  </a:lnTo>
                  <a:lnTo>
                    <a:pt x="437" y="20"/>
                  </a:lnTo>
                  <a:lnTo>
                    <a:pt x="443" y="21"/>
                  </a:lnTo>
                  <a:lnTo>
                    <a:pt x="444" y="22"/>
                  </a:lnTo>
                  <a:lnTo>
                    <a:pt x="444" y="23"/>
                  </a:lnTo>
                  <a:lnTo>
                    <a:pt x="446" y="23"/>
                  </a:lnTo>
                  <a:lnTo>
                    <a:pt x="455" y="23"/>
                  </a:lnTo>
                  <a:lnTo>
                    <a:pt x="457" y="23"/>
                  </a:lnTo>
                  <a:lnTo>
                    <a:pt x="461" y="19"/>
                  </a:lnTo>
                  <a:lnTo>
                    <a:pt x="462" y="18"/>
                  </a:lnTo>
                  <a:lnTo>
                    <a:pt x="462" y="15"/>
                  </a:lnTo>
                  <a:lnTo>
                    <a:pt x="463" y="11"/>
                  </a:lnTo>
                  <a:lnTo>
                    <a:pt x="472" y="5"/>
                  </a:lnTo>
                  <a:lnTo>
                    <a:pt x="479" y="9"/>
                  </a:lnTo>
                  <a:lnTo>
                    <a:pt x="496" y="0"/>
                  </a:lnTo>
                  <a:lnTo>
                    <a:pt x="501" y="5"/>
                  </a:lnTo>
                  <a:lnTo>
                    <a:pt x="504" y="7"/>
                  </a:lnTo>
                  <a:lnTo>
                    <a:pt x="504" y="8"/>
                  </a:lnTo>
                  <a:lnTo>
                    <a:pt x="504" y="9"/>
                  </a:lnTo>
                  <a:lnTo>
                    <a:pt x="504" y="13"/>
                  </a:lnTo>
                  <a:lnTo>
                    <a:pt x="504" y="33"/>
                  </a:lnTo>
                  <a:lnTo>
                    <a:pt x="504" y="37"/>
                  </a:lnTo>
                  <a:lnTo>
                    <a:pt x="506" y="38"/>
                  </a:lnTo>
                  <a:lnTo>
                    <a:pt x="511" y="40"/>
                  </a:lnTo>
                  <a:lnTo>
                    <a:pt x="529" y="40"/>
                  </a:lnTo>
                  <a:lnTo>
                    <a:pt x="543" y="37"/>
                  </a:lnTo>
                  <a:lnTo>
                    <a:pt x="543" y="36"/>
                  </a:lnTo>
                  <a:lnTo>
                    <a:pt x="551" y="26"/>
                  </a:lnTo>
                  <a:lnTo>
                    <a:pt x="557" y="20"/>
                  </a:lnTo>
                  <a:lnTo>
                    <a:pt x="559" y="16"/>
                  </a:lnTo>
                  <a:lnTo>
                    <a:pt x="564" y="10"/>
                  </a:lnTo>
                  <a:lnTo>
                    <a:pt x="570" y="11"/>
                  </a:lnTo>
                  <a:lnTo>
                    <a:pt x="577" y="15"/>
                  </a:lnTo>
                  <a:lnTo>
                    <a:pt x="578" y="16"/>
                  </a:lnTo>
                  <a:lnTo>
                    <a:pt x="578" y="17"/>
                  </a:lnTo>
                  <a:lnTo>
                    <a:pt x="573" y="28"/>
                  </a:lnTo>
                  <a:lnTo>
                    <a:pt x="575" y="34"/>
                  </a:lnTo>
                  <a:lnTo>
                    <a:pt x="575" y="36"/>
                  </a:lnTo>
                  <a:lnTo>
                    <a:pt x="575" y="37"/>
                  </a:lnTo>
                  <a:lnTo>
                    <a:pt x="571" y="45"/>
                  </a:lnTo>
                  <a:lnTo>
                    <a:pt x="568" y="49"/>
                  </a:lnTo>
                  <a:lnTo>
                    <a:pt x="568" y="50"/>
                  </a:lnTo>
                  <a:lnTo>
                    <a:pt x="566" y="51"/>
                  </a:lnTo>
                  <a:lnTo>
                    <a:pt x="564" y="53"/>
                  </a:lnTo>
                  <a:lnTo>
                    <a:pt x="561" y="53"/>
                  </a:lnTo>
                  <a:lnTo>
                    <a:pt x="558" y="55"/>
                  </a:lnTo>
                  <a:lnTo>
                    <a:pt x="556" y="56"/>
                  </a:lnTo>
                  <a:lnTo>
                    <a:pt x="554" y="58"/>
                  </a:lnTo>
                  <a:lnTo>
                    <a:pt x="547" y="70"/>
                  </a:lnTo>
                  <a:lnTo>
                    <a:pt x="549" y="74"/>
                  </a:lnTo>
                  <a:lnTo>
                    <a:pt x="550" y="74"/>
                  </a:lnTo>
                  <a:lnTo>
                    <a:pt x="550" y="75"/>
                  </a:lnTo>
                  <a:lnTo>
                    <a:pt x="554" y="76"/>
                  </a:lnTo>
                  <a:lnTo>
                    <a:pt x="560" y="78"/>
                  </a:lnTo>
                  <a:lnTo>
                    <a:pt x="567" y="83"/>
                  </a:lnTo>
                  <a:lnTo>
                    <a:pt x="567" y="83"/>
                  </a:lnTo>
                  <a:lnTo>
                    <a:pt x="561" y="96"/>
                  </a:lnTo>
                  <a:lnTo>
                    <a:pt x="557" y="96"/>
                  </a:lnTo>
                  <a:lnTo>
                    <a:pt x="551" y="93"/>
                  </a:lnTo>
                  <a:lnTo>
                    <a:pt x="556" y="99"/>
                  </a:lnTo>
                  <a:lnTo>
                    <a:pt x="565" y="106"/>
                  </a:lnTo>
                  <a:lnTo>
                    <a:pt x="575" y="109"/>
                  </a:lnTo>
                  <a:lnTo>
                    <a:pt x="578" y="109"/>
                  </a:lnTo>
                  <a:lnTo>
                    <a:pt x="579" y="109"/>
                  </a:lnTo>
                  <a:lnTo>
                    <a:pt x="579" y="111"/>
                  </a:lnTo>
                  <a:lnTo>
                    <a:pt x="581" y="114"/>
                  </a:lnTo>
                  <a:lnTo>
                    <a:pt x="580" y="119"/>
                  </a:lnTo>
                  <a:lnTo>
                    <a:pt x="583" y="123"/>
                  </a:lnTo>
                  <a:lnTo>
                    <a:pt x="586" y="127"/>
                  </a:lnTo>
                  <a:lnTo>
                    <a:pt x="586" y="128"/>
                  </a:lnTo>
                  <a:lnTo>
                    <a:pt x="584" y="128"/>
                  </a:lnTo>
                  <a:lnTo>
                    <a:pt x="583" y="130"/>
                  </a:lnTo>
                  <a:lnTo>
                    <a:pt x="582" y="131"/>
                  </a:lnTo>
                  <a:lnTo>
                    <a:pt x="582" y="135"/>
                  </a:lnTo>
                  <a:lnTo>
                    <a:pt x="583" y="151"/>
                  </a:lnTo>
                  <a:lnTo>
                    <a:pt x="585" y="156"/>
                  </a:lnTo>
                  <a:lnTo>
                    <a:pt x="600" y="166"/>
                  </a:lnTo>
                  <a:lnTo>
                    <a:pt x="603" y="168"/>
                  </a:lnTo>
                  <a:lnTo>
                    <a:pt x="606" y="167"/>
                  </a:lnTo>
                  <a:lnTo>
                    <a:pt x="606" y="167"/>
                  </a:lnTo>
                  <a:lnTo>
                    <a:pt x="607" y="167"/>
                  </a:lnTo>
                  <a:lnTo>
                    <a:pt x="610" y="169"/>
                  </a:lnTo>
                  <a:lnTo>
                    <a:pt x="610" y="170"/>
                  </a:lnTo>
                  <a:lnTo>
                    <a:pt x="611" y="171"/>
                  </a:lnTo>
                  <a:lnTo>
                    <a:pt x="612" y="175"/>
                  </a:lnTo>
                  <a:lnTo>
                    <a:pt x="612" y="176"/>
                  </a:lnTo>
                  <a:lnTo>
                    <a:pt x="611" y="179"/>
                  </a:lnTo>
                  <a:lnTo>
                    <a:pt x="610" y="186"/>
                  </a:lnTo>
                  <a:lnTo>
                    <a:pt x="610" y="186"/>
                  </a:lnTo>
                  <a:lnTo>
                    <a:pt x="612" y="184"/>
                  </a:lnTo>
                  <a:lnTo>
                    <a:pt x="613" y="184"/>
                  </a:lnTo>
                  <a:lnTo>
                    <a:pt x="614" y="183"/>
                  </a:lnTo>
                  <a:lnTo>
                    <a:pt x="615" y="183"/>
                  </a:lnTo>
                  <a:lnTo>
                    <a:pt x="617" y="183"/>
                  </a:lnTo>
                  <a:lnTo>
                    <a:pt x="621" y="185"/>
                  </a:lnTo>
                  <a:lnTo>
                    <a:pt x="622" y="186"/>
                  </a:lnTo>
                  <a:lnTo>
                    <a:pt x="627" y="190"/>
                  </a:lnTo>
                  <a:lnTo>
                    <a:pt x="627" y="199"/>
                  </a:lnTo>
                  <a:lnTo>
                    <a:pt x="624" y="208"/>
                  </a:lnTo>
                  <a:lnTo>
                    <a:pt x="618" y="222"/>
                  </a:lnTo>
                  <a:lnTo>
                    <a:pt x="616" y="241"/>
                  </a:lnTo>
                  <a:lnTo>
                    <a:pt x="618" y="243"/>
                  </a:lnTo>
                  <a:lnTo>
                    <a:pt x="618" y="243"/>
                  </a:lnTo>
                  <a:lnTo>
                    <a:pt x="619" y="243"/>
                  </a:lnTo>
                  <a:lnTo>
                    <a:pt x="623" y="243"/>
                  </a:lnTo>
                  <a:lnTo>
                    <a:pt x="624" y="243"/>
                  </a:lnTo>
                  <a:lnTo>
                    <a:pt x="625" y="242"/>
                  </a:lnTo>
                  <a:lnTo>
                    <a:pt x="625" y="242"/>
                  </a:lnTo>
                  <a:lnTo>
                    <a:pt x="626" y="241"/>
                  </a:lnTo>
                  <a:lnTo>
                    <a:pt x="627" y="241"/>
                  </a:lnTo>
                  <a:lnTo>
                    <a:pt x="628" y="241"/>
                  </a:lnTo>
                  <a:close/>
                </a:path>
              </a:pathLst>
            </a:custGeom>
            <a:solidFill>
              <a:srgbClr val="003865">
                <a:lumMod val="50000"/>
                <a:lumOff val="50000"/>
              </a:srgbClr>
            </a:solidFill>
            <a:ln w="4763" cap="flat">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61" name="Freeform 10">
              <a:extLst>
                <a:ext uri="{FF2B5EF4-FFF2-40B4-BE49-F238E27FC236}">
                  <a16:creationId xmlns:a16="http://schemas.microsoft.com/office/drawing/2014/main" id="{C1EFBD37-5460-4B43-A696-838D7F8B8C2E}"/>
                </a:ext>
              </a:extLst>
            </p:cNvPr>
            <p:cNvSpPr>
              <a:spLocks/>
            </p:cNvSpPr>
            <p:nvPr/>
          </p:nvSpPr>
          <p:spPr bwMode="auto">
            <a:xfrm>
              <a:off x="7757509" y="3024380"/>
              <a:ext cx="1039190" cy="1447781"/>
            </a:xfrm>
            <a:custGeom>
              <a:avLst/>
              <a:gdLst>
                <a:gd name="T0" fmla="*/ 425 w 440"/>
                <a:gd name="T1" fmla="*/ 119 h 613"/>
                <a:gd name="T2" fmla="*/ 436 w 440"/>
                <a:gd name="T3" fmla="*/ 134 h 613"/>
                <a:gd name="T4" fmla="*/ 433 w 440"/>
                <a:gd name="T5" fmla="*/ 145 h 613"/>
                <a:gd name="T6" fmla="*/ 432 w 440"/>
                <a:gd name="T7" fmla="*/ 165 h 613"/>
                <a:gd name="T8" fmla="*/ 432 w 440"/>
                <a:gd name="T9" fmla="*/ 179 h 613"/>
                <a:gd name="T10" fmla="*/ 409 w 440"/>
                <a:gd name="T11" fmla="*/ 175 h 613"/>
                <a:gd name="T12" fmla="*/ 404 w 440"/>
                <a:gd name="T13" fmla="*/ 224 h 613"/>
                <a:gd name="T14" fmla="*/ 391 w 440"/>
                <a:gd name="T15" fmla="*/ 239 h 613"/>
                <a:gd name="T16" fmla="*/ 379 w 440"/>
                <a:gd name="T17" fmla="*/ 267 h 613"/>
                <a:gd name="T18" fmla="*/ 391 w 440"/>
                <a:gd name="T19" fmla="*/ 269 h 613"/>
                <a:gd name="T20" fmla="*/ 407 w 440"/>
                <a:gd name="T21" fmla="*/ 283 h 613"/>
                <a:gd name="T22" fmla="*/ 382 w 440"/>
                <a:gd name="T23" fmla="*/ 340 h 613"/>
                <a:gd name="T24" fmla="*/ 354 w 440"/>
                <a:gd name="T25" fmla="*/ 356 h 613"/>
                <a:gd name="T26" fmla="*/ 343 w 440"/>
                <a:gd name="T27" fmla="*/ 374 h 613"/>
                <a:gd name="T28" fmla="*/ 317 w 440"/>
                <a:gd name="T29" fmla="*/ 387 h 613"/>
                <a:gd name="T30" fmla="*/ 295 w 440"/>
                <a:gd name="T31" fmla="*/ 427 h 613"/>
                <a:gd name="T32" fmla="*/ 220 w 440"/>
                <a:gd name="T33" fmla="*/ 424 h 613"/>
                <a:gd name="T34" fmla="*/ 227 w 440"/>
                <a:gd name="T35" fmla="*/ 449 h 613"/>
                <a:gd name="T36" fmla="*/ 226 w 440"/>
                <a:gd name="T37" fmla="*/ 485 h 613"/>
                <a:gd name="T38" fmla="*/ 243 w 440"/>
                <a:gd name="T39" fmla="*/ 504 h 613"/>
                <a:gd name="T40" fmla="*/ 236 w 440"/>
                <a:gd name="T41" fmla="*/ 571 h 613"/>
                <a:gd name="T42" fmla="*/ 215 w 440"/>
                <a:gd name="T43" fmla="*/ 581 h 613"/>
                <a:gd name="T44" fmla="*/ 190 w 440"/>
                <a:gd name="T45" fmla="*/ 613 h 613"/>
                <a:gd name="T46" fmla="*/ 200 w 440"/>
                <a:gd name="T47" fmla="*/ 583 h 613"/>
                <a:gd name="T48" fmla="*/ 162 w 440"/>
                <a:gd name="T49" fmla="*/ 554 h 613"/>
                <a:gd name="T50" fmla="*/ 149 w 440"/>
                <a:gd name="T51" fmla="*/ 568 h 613"/>
                <a:gd name="T52" fmla="*/ 132 w 440"/>
                <a:gd name="T53" fmla="*/ 570 h 613"/>
                <a:gd name="T54" fmla="*/ 108 w 440"/>
                <a:gd name="T55" fmla="*/ 550 h 613"/>
                <a:gd name="T56" fmla="*/ 108 w 440"/>
                <a:gd name="T57" fmla="*/ 526 h 613"/>
                <a:gd name="T58" fmla="*/ 120 w 440"/>
                <a:gd name="T59" fmla="*/ 511 h 613"/>
                <a:gd name="T60" fmla="*/ 103 w 440"/>
                <a:gd name="T61" fmla="*/ 473 h 613"/>
                <a:gd name="T62" fmla="*/ 97 w 440"/>
                <a:gd name="T63" fmla="*/ 451 h 613"/>
                <a:gd name="T64" fmla="*/ 66 w 440"/>
                <a:gd name="T65" fmla="*/ 438 h 613"/>
                <a:gd name="T66" fmla="*/ 0 w 440"/>
                <a:gd name="T67" fmla="*/ 426 h 613"/>
                <a:gd name="T68" fmla="*/ 24 w 440"/>
                <a:gd name="T69" fmla="*/ 401 h 613"/>
                <a:gd name="T70" fmla="*/ 47 w 440"/>
                <a:gd name="T71" fmla="*/ 386 h 613"/>
                <a:gd name="T72" fmla="*/ 59 w 440"/>
                <a:gd name="T73" fmla="*/ 373 h 613"/>
                <a:gd name="T74" fmla="*/ 39 w 440"/>
                <a:gd name="T75" fmla="*/ 332 h 613"/>
                <a:gd name="T76" fmla="*/ 54 w 440"/>
                <a:gd name="T77" fmla="*/ 295 h 613"/>
                <a:gd name="T78" fmla="*/ 72 w 440"/>
                <a:gd name="T79" fmla="*/ 284 h 613"/>
                <a:gd name="T80" fmla="*/ 70 w 440"/>
                <a:gd name="T81" fmla="*/ 257 h 613"/>
                <a:gd name="T82" fmla="*/ 96 w 440"/>
                <a:gd name="T83" fmla="*/ 207 h 613"/>
                <a:gd name="T84" fmla="*/ 129 w 440"/>
                <a:gd name="T85" fmla="*/ 185 h 613"/>
                <a:gd name="T86" fmla="*/ 140 w 440"/>
                <a:gd name="T87" fmla="*/ 173 h 613"/>
                <a:gd name="T88" fmla="*/ 142 w 440"/>
                <a:gd name="T89" fmla="*/ 150 h 613"/>
                <a:gd name="T90" fmla="*/ 181 w 440"/>
                <a:gd name="T91" fmla="*/ 131 h 613"/>
                <a:gd name="T92" fmla="*/ 157 w 440"/>
                <a:gd name="T93" fmla="*/ 109 h 613"/>
                <a:gd name="T94" fmla="*/ 170 w 440"/>
                <a:gd name="T95" fmla="*/ 78 h 613"/>
                <a:gd name="T96" fmla="*/ 214 w 440"/>
                <a:gd name="T97" fmla="*/ 60 h 613"/>
                <a:gd name="T98" fmla="*/ 241 w 440"/>
                <a:gd name="T99" fmla="*/ 47 h 613"/>
                <a:gd name="T100" fmla="*/ 268 w 440"/>
                <a:gd name="T101" fmla="*/ 43 h 613"/>
                <a:gd name="T102" fmla="*/ 311 w 440"/>
                <a:gd name="T103" fmla="*/ 5 h 613"/>
                <a:gd name="T104" fmla="*/ 343 w 440"/>
                <a:gd name="T105" fmla="*/ 19 h 613"/>
                <a:gd name="T106" fmla="*/ 339 w 440"/>
                <a:gd name="T107" fmla="*/ 29 h 613"/>
                <a:gd name="T108" fmla="*/ 338 w 440"/>
                <a:gd name="T109" fmla="*/ 65 h 613"/>
                <a:gd name="T110" fmla="*/ 325 w 440"/>
                <a:gd name="T111" fmla="*/ 86 h 613"/>
                <a:gd name="T112" fmla="*/ 358 w 440"/>
                <a:gd name="T113" fmla="*/ 86 h 613"/>
                <a:gd name="T114" fmla="*/ 387 w 440"/>
                <a:gd name="T115" fmla="*/ 7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0" h="613">
                  <a:moveTo>
                    <a:pt x="386" y="76"/>
                  </a:moveTo>
                  <a:lnTo>
                    <a:pt x="386" y="79"/>
                  </a:lnTo>
                  <a:lnTo>
                    <a:pt x="386" y="81"/>
                  </a:lnTo>
                  <a:lnTo>
                    <a:pt x="388" y="87"/>
                  </a:lnTo>
                  <a:lnTo>
                    <a:pt x="392" y="96"/>
                  </a:lnTo>
                  <a:lnTo>
                    <a:pt x="395" y="100"/>
                  </a:lnTo>
                  <a:lnTo>
                    <a:pt x="404" y="103"/>
                  </a:lnTo>
                  <a:lnTo>
                    <a:pt x="410" y="105"/>
                  </a:lnTo>
                  <a:lnTo>
                    <a:pt x="412" y="113"/>
                  </a:lnTo>
                  <a:lnTo>
                    <a:pt x="425" y="119"/>
                  </a:lnTo>
                  <a:lnTo>
                    <a:pt x="429" y="121"/>
                  </a:lnTo>
                  <a:lnTo>
                    <a:pt x="431" y="122"/>
                  </a:lnTo>
                  <a:lnTo>
                    <a:pt x="432" y="123"/>
                  </a:lnTo>
                  <a:lnTo>
                    <a:pt x="436" y="127"/>
                  </a:lnTo>
                  <a:lnTo>
                    <a:pt x="440" y="128"/>
                  </a:lnTo>
                  <a:lnTo>
                    <a:pt x="440" y="129"/>
                  </a:lnTo>
                  <a:lnTo>
                    <a:pt x="440" y="131"/>
                  </a:lnTo>
                  <a:lnTo>
                    <a:pt x="438" y="132"/>
                  </a:lnTo>
                  <a:lnTo>
                    <a:pt x="437" y="133"/>
                  </a:lnTo>
                  <a:lnTo>
                    <a:pt x="436" y="134"/>
                  </a:lnTo>
                  <a:lnTo>
                    <a:pt x="435" y="137"/>
                  </a:lnTo>
                  <a:lnTo>
                    <a:pt x="435" y="138"/>
                  </a:lnTo>
                  <a:lnTo>
                    <a:pt x="436" y="139"/>
                  </a:lnTo>
                  <a:lnTo>
                    <a:pt x="436" y="139"/>
                  </a:lnTo>
                  <a:lnTo>
                    <a:pt x="436" y="144"/>
                  </a:lnTo>
                  <a:lnTo>
                    <a:pt x="436" y="146"/>
                  </a:lnTo>
                  <a:lnTo>
                    <a:pt x="436" y="147"/>
                  </a:lnTo>
                  <a:lnTo>
                    <a:pt x="435" y="147"/>
                  </a:lnTo>
                  <a:lnTo>
                    <a:pt x="433" y="145"/>
                  </a:lnTo>
                  <a:lnTo>
                    <a:pt x="433" y="145"/>
                  </a:lnTo>
                  <a:lnTo>
                    <a:pt x="432" y="144"/>
                  </a:lnTo>
                  <a:lnTo>
                    <a:pt x="432" y="140"/>
                  </a:lnTo>
                  <a:lnTo>
                    <a:pt x="429" y="137"/>
                  </a:lnTo>
                  <a:lnTo>
                    <a:pt x="422" y="139"/>
                  </a:lnTo>
                  <a:lnTo>
                    <a:pt x="421" y="140"/>
                  </a:lnTo>
                  <a:lnTo>
                    <a:pt x="421" y="141"/>
                  </a:lnTo>
                  <a:lnTo>
                    <a:pt x="425" y="149"/>
                  </a:lnTo>
                  <a:lnTo>
                    <a:pt x="426" y="152"/>
                  </a:lnTo>
                  <a:lnTo>
                    <a:pt x="427" y="163"/>
                  </a:lnTo>
                  <a:lnTo>
                    <a:pt x="432" y="165"/>
                  </a:lnTo>
                  <a:lnTo>
                    <a:pt x="434" y="166"/>
                  </a:lnTo>
                  <a:lnTo>
                    <a:pt x="435" y="167"/>
                  </a:lnTo>
                  <a:lnTo>
                    <a:pt x="436" y="169"/>
                  </a:lnTo>
                  <a:lnTo>
                    <a:pt x="437" y="171"/>
                  </a:lnTo>
                  <a:lnTo>
                    <a:pt x="437" y="172"/>
                  </a:lnTo>
                  <a:lnTo>
                    <a:pt x="436" y="175"/>
                  </a:lnTo>
                  <a:lnTo>
                    <a:pt x="436" y="176"/>
                  </a:lnTo>
                  <a:lnTo>
                    <a:pt x="434" y="178"/>
                  </a:lnTo>
                  <a:lnTo>
                    <a:pt x="433" y="178"/>
                  </a:lnTo>
                  <a:lnTo>
                    <a:pt x="432" y="179"/>
                  </a:lnTo>
                  <a:lnTo>
                    <a:pt x="432" y="179"/>
                  </a:lnTo>
                  <a:lnTo>
                    <a:pt x="431" y="179"/>
                  </a:lnTo>
                  <a:lnTo>
                    <a:pt x="426" y="179"/>
                  </a:lnTo>
                  <a:lnTo>
                    <a:pt x="425" y="180"/>
                  </a:lnTo>
                  <a:lnTo>
                    <a:pt x="424" y="179"/>
                  </a:lnTo>
                  <a:lnTo>
                    <a:pt x="423" y="179"/>
                  </a:lnTo>
                  <a:lnTo>
                    <a:pt x="422" y="178"/>
                  </a:lnTo>
                  <a:lnTo>
                    <a:pt x="419" y="176"/>
                  </a:lnTo>
                  <a:lnTo>
                    <a:pt x="413" y="175"/>
                  </a:lnTo>
                  <a:lnTo>
                    <a:pt x="409" y="175"/>
                  </a:lnTo>
                  <a:lnTo>
                    <a:pt x="407" y="175"/>
                  </a:lnTo>
                  <a:lnTo>
                    <a:pt x="406" y="175"/>
                  </a:lnTo>
                  <a:lnTo>
                    <a:pt x="405" y="175"/>
                  </a:lnTo>
                  <a:lnTo>
                    <a:pt x="405" y="176"/>
                  </a:lnTo>
                  <a:lnTo>
                    <a:pt x="404" y="180"/>
                  </a:lnTo>
                  <a:lnTo>
                    <a:pt x="407" y="192"/>
                  </a:lnTo>
                  <a:lnTo>
                    <a:pt x="410" y="208"/>
                  </a:lnTo>
                  <a:lnTo>
                    <a:pt x="410" y="211"/>
                  </a:lnTo>
                  <a:lnTo>
                    <a:pt x="406" y="221"/>
                  </a:lnTo>
                  <a:lnTo>
                    <a:pt x="404" y="224"/>
                  </a:lnTo>
                  <a:lnTo>
                    <a:pt x="400" y="224"/>
                  </a:lnTo>
                  <a:lnTo>
                    <a:pt x="396" y="223"/>
                  </a:lnTo>
                  <a:lnTo>
                    <a:pt x="394" y="224"/>
                  </a:lnTo>
                  <a:lnTo>
                    <a:pt x="391" y="227"/>
                  </a:lnTo>
                  <a:lnTo>
                    <a:pt x="391" y="228"/>
                  </a:lnTo>
                  <a:lnTo>
                    <a:pt x="390" y="233"/>
                  </a:lnTo>
                  <a:lnTo>
                    <a:pt x="390" y="234"/>
                  </a:lnTo>
                  <a:lnTo>
                    <a:pt x="391" y="236"/>
                  </a:lnTo>
                  <a:lnTo>
                    <a:pt x="391" y="239"/>
                  </a:lnTo>
                  <a:lnTo>
                    <a:pt x="391" y="239"/>
                  </a:lnTo>
                  <a:lnTo>
                    <a:pt x="391" y="240"/>
                  </a:lnTo>
                  <a:lnTo>
                    <a:pt x="390" y="240"/>
                  </a:lnTo>
                  <a:lnTo>
                    <a:pt x="386" y="242"/>
                  </a:lnTo>
                  <a:lnTo>
                    <a:pt x="389" y="245"/>
                  </a:lnTo>
                  <a:lnTo>
                    <a:pt x="390" y="249"/>
                  </a:lnTo>
                  <a:lnTo>
                    <a:pt x="390" y="249"/>
                  </a:lnTo>
                  <a:lnTo>
                    <a:pt x="388" y="252"/>
                  </a:lnTo>
                  <a:lnTo>
                    <a:pt x="385" y="259"/>
                  </a:lnTo>
                  <a:lnTo>
                    <a:pt x="381" y="264"/>
                  </a:lnTo>
                  <a:lnTo>
                    <a:pt x="379" y="267"/>
                  </a:lnTo>
                  <a:lnTo>
                    <a:pt x="379" y="268"/>
                  </a:lnTo>
                  <a:lnTo>
                    <a:pt x="378" y="275"/>
                  </a:lnTo>
                  <a:lnTo>
                    <a:pt x="379" y="278"/>
                  </a:lnTo>
                  <a:lnTo>
                    <a:pt x="387" y="279"/>
                  </a:lnTo>
                  <a:lnTo>
                    <a:pt x="390" y="279"/>
                  </a:lnTo>
                  <a:lnTo>
                    <a:pt x="393" y="279"/>
                  </a:lnTo>
                  <a:lnTo>
                    <a:pt x="394" y="275"/>
                  </a:lnTo>
                  <a:lnTo>
                    <a:pt x="391" y="271"/>
                  </a:lnTo>
                  <a:lnTo>
                    <a:pt x="391" y="270"/>
                  </a:lnTo>
                  <a:lnTo>
                    <a:pt x="391" y="269"/>
                  </a:lnTo>
                  <a:lnTo>
                    <a:pt x="398" y="267"/>
                  </a:lnTo>
                  <a:lnTo>
                    <a:pt x="399" y="266"/>
                  </a:lnTo>
                  <a:lnTo>
                    <a:pt x="405" y="267"/>
                  </a:lnTo>
                  <a:lnTo>
                    <a:pt x="408" y="267"/>
                  </a:lnTo>
                  <a:lnTo>
                    <a:pt x="409" y="268"/>
                  </a:lnTo>
                  <a:lnTo>
                    <a:pt x="411" y="271"/>
                  </a:lnTo>
                  <a:lnTo>
                    <a:pt x="414" y="277"/>
                  </a:lnTo>
                  <a:lnTo>
                    <a:pt x="408" y="281"/>
                  </a:lnTo>
                  <a:lnTo>
                    <a:pt x="408" y="281"/>
                  </a:lnTo>
                  <a:lnTo>
                    <a:pt x="407" y="283"/>
                  </a:lnTo>
                  <a:lnTo>
                    <a:pt x="407" y="284"/>
                  </a:lnTo>
                  <a:lnTo>
                    <a:pt x="407" y="310"/>
                  </a:lnTo>
                  <a:lnTo>
                    <a:pt x="407" y="312"/>
                  </a:lnTo>
                  <a:lnTo>
                    <a:pt x="407" y="316"/>
                  </a:lnTo>
                  <a:lnTo>
                    <a:pt x="405" y="319"/>
                  </a:lnTo>
                  <a:lnTo>
                    <a:pt x="403" y="323"/>
                  </a:lnTo>
                  <a:lnTo>
                    <a:pt x="393" y="333"/>
                  </a:lnTo>
                  <a:lnTo>
                    <a:pt x="389" y="335"/>
                  </a:lnTo>
                  <a:lnTo>
                    <a:pt x="386" y="338"/>
                  </a:lnTo>
                  <a:lnTo>
                    <a:pt x="382" y="340"/>
                  </a:lnTo>
                  <a:lnTo>
                    <a:pt x="379" y="341"/>
                  </a:lnTo>
                  <a:lnTo>
                    <a:pt x="375" y="342"/>
                  </a:lnTo>
                  <a:lnTo>
                    <a:pt x="368" y="339"/>
                  </a:lnTo>
                  <a:lnTo>
                    <a:pt x="367" y="338"/>
                  </a:lnTo>
                  <a:lnTo>
                    <a:pt x="357" y="341"/>
                  </a:lnTo>
                  <a:lnTo>
                    <a:pt x="356" y="345"/>
                  </a:lnTo>
                  <a:lnTo>
                    <a:pt x="354" y="351"/>
                  </a:lnTo>
                  <a:lnTo>
                    <a:pt x="354" y="351"/>
                  </a:lnTo>
                  <a:lnTo>
                    <a:pt x="352" y="353"/>
                  </a:lnTo>
                  <a:lnTo>
                    <a:pt x="354" y="356"/>
                  </a:lnTo>
                  <a:lnTo>
                    <a:pt x="354" y="357"/>
                  </a:lnTo>
                  <a:lnTo>
                    <a:pt x="355" y="361"/>
                  </a:lnTo>
                  <a:lnTo>
                    <a:pt x="354" y="364"/>
                  </a:lnTo>
                  <a:lnTo>
                    <a:pt x="354" y="365"/>
                  </a:lnTo>
                  <a:lnTo>
                    <a:pt x="354" y="367"/>
                  </a:lnTo>
                  <a:lnTo>
                    <a:pt x="351" y="370"/>
                  </a:lnTo>
                  <a:lnTo>
                    <a:pt x="347" y="373"/>
                  </a:lnTo>
                  <a:lnTo>
                    <a:pt x="345" y="374"/>
                  </a:lnTo>
                  <a:lnTo>
                    <a:pt x="344" y="374"/>
                  </a:lnTo>
                  <a:lnTo>
                    <a:pt x="343" y="374"/>
                  </a:lnTo>
                  <a:lnTo>
                    <a:pt x="338" y="376"/>
                  </a:lnTo>
                  <a:lnTo>
                    <a:pt x="338" y="377"/>
                  </a:lnTo>
                  <a:lnTo>
                    <a:pt x="336" y="378"/>
                  </a:lnTo>
                  <a:lnTo>
                    <a:pt x="335" y="381"/>
                  </a:lnTo>
                  <a:lnTo>
                    <a:pt x="332" y="387"/>
                  </a:lnTo>
                  <a:lnTo>
                    <a:pt x="332" y="389"/>
                  </a:lnTo>
                  <a:lnTo>
                    <a:pt x="332" y="389"/>
                  </a:lnTo>
                  <a:lnTo>
                    <a:pt x="328" y="389"/>
                  </a:lnTo>
                  <a:lnTo>
                    <a:pt x="325" y="389"/>
                  </a:lnTo>
                  <a:lnTo>
                    <a:pt x="317" y="387"/>
                  </a:lnTo>
                  <a:lnTo>
                    <a:pt x="314" y="386"/>
                  </a:lnTo>
                  <a:lnTo>
                    <a:pt x="311" y="393"/>
                  </a:lnTo>
                  <a:lnTo>
                    <a:pt x="310" y="402"/>
                  </a:lnTo>
                  <a:lnTo>
                    <a:pt x="311" y="412"/>
                  </a:lnTo>
                  <a:lnTo>
                    <a:pt x="312" y="416"/>
                  </a:lnTo>
                  <a:lnTo>
                    <a:pt x="314" y="418"/>
                  </a:lnTo>
                  <a:lnTo>
                    <a:pt x="314" y="421"/>
                  </a:lnTo>
                  <a:lnTo>
                    <a:pt x="312" y="424"/>
                  </a:lnTo>
                  <a:lnTo>
                    <a:pt x="299" y="426"/>
                  </a:lnTo>
                  <a:lnTo>
                    <a:pt x="295" y="427"/>
                  </a:lnTo>
                  <a:lnTo>
                    <a:pt x="294" y="427"/>
                  </a:lnTo>
                  <a:lnTo>
                    <a:pt x="293" y="425"/>
                  </a:lnTo>
                  <a:lnTo>
                    <a:pt x="288" y="414"/>
                  </a:lnTo>
                  <a:lnTo>
                    <a:pt x="288" y="414"/>
                  </a:lnTo>
                  <a:lnTo>
                    <a:pt x="287" y="414"/>
                  </a:lnTo>
                  <a:lnTo>
                    <a:pt x="261" y="409"/>
                  </a:lnTo>
                  <a:lnTo>
                    <a:pt x="224" y="418"/>
                  </a:lnTo>
                  <a:lnTo>
                    <a:pt x="224" y="418"/>
                  </a:lnTo>
                  <a:lnTo>
                    <a:pt x="222" y="420"/>
                  </a:lnTo>
                  <a:lnTo>
                    <a:pt x="220" y="424"/>
                  </a:lnTo>
                  <a:lnTo>
                    <a:pt x="219" y="430"/>
                  </a:lnTo>
                  <a:lnTo>
                    <a:pt x="217" y="434"/>
                  </a:lnTo>
                  <a:lnTo>
                    <a:pt x="221" y="437"/>
                  </a:lnTo>
                  <a:lnTo>
                    <a:pt x="222" y="436"/>
                  </a:lnTo>
                  <a:lnTo>
                    <a:pt x="223" y="436"/>
                  </a:lnTo>
                  <a:lnTo>
                    <a:pt x="225" y="437"/>
                  </a:lnTo>
                  <a:lnTo>
                    <a:pt x="225" y="437"/>
                  </a:lnTo>
                  <a:lnTo>
                    <a:pt x="225" y="437"/>
                  </a:lnTo>
                  <a:lnTo>
                    <a:pt x="226" y="438"/>
                  </a:lnTo>
                  <a:lnTo>
                    <a:pt x="227" y="449"/>
                  </a:lnTo>
                  <a:lnTo>
                    <a:pt x="223" y="451"/>
                  </a:lnTo>
                  <a:lnTo>
                    <a:pt x="224" y="452"/>
                  </a:lnTo>
                  <a:lnTo>
                    <a:pt x="224" y="453"/>
                  </a:lnTo>
                  <a:lnTo>
                    <a:pt x="225" y="461"/>
                  </a:lnTo>
                  <a:lnTo>
                    <a:pt x="225" y="469"/>
                  </a:lnTo>
                  <a:lnTo>
                    <a:pt x="225" y="474"/>
                  </a:lnTo>
                  <a:lnTo>
                    <a:pt x="226" y="482"/>
                  </a:lnTo>
                  <a:lnTo>
                    <a:pt x="227" y="482"/>
                  </a:lnTo>
                  <a:lnTo>
                    <a:pt x="229" y="485"/>
                  </a:lnTo>
                  <a:lnTo>
                    <a:pt x="226" y="485"/>
                  </a:lnTo>
                  <a:lnTo>
                    <a:pt x="225" y="485"/>
                  </a:lnTo>
                  <a:lnTo>
                    <a:pt x="225" y="486"/>
                  </a:lnTo>
                  <a:lnTo>
                    <a:pt x="226" y="490"/>
                  </a:lnTo>
                  <a:lnTo>
                    <a:pt x="226" y="492"/>
                  </a:lnTo>
                  <a:lnTo>
                    <a:pt x="227" y="492"/>
                  </a:lnTo>
                  <a:lnTo>
                    <a:pt x="239" y="504"/>
                  </a:lnTo>
                  <a:lnTo>
                    <a:pt x="240" y="504"/>
                  </a:lnTo>
                  <a:lnTo>
                    <a:pt x="242" y="504"/>
                  </a:lnTo>
                  <a:lnTo>
                    <a:pt x="243" y="504"/>
                  </a:lnTo>
                  <a:lnTo>
                    <a:pt x="243" y="504"/>
                  </a:lnTo>
                  <a:lnTo>
                    <a:pt x="247" y="519"/>
                  </a:lnTo>
                  <a:lnTo>
                    <a:pt x="242" y="530"/>
                  </a:lnTo>
                  <a:lnTo>
                    <a:pt x="240" y="531"/>
                  </a:lnTo>
                  <a:lnTo>
                    <a:pt x="237" y="541"/>
                  </a:lnTo>
                  <a:lnTo>
                    <a:pt x="235" y="559"/>
                  </a:lnTo>
                  <a:lnTo>
                    <a:pt x="237" y="563"/>
                  </a:lnTo>
                  <a:lnTo>
                    <a:pt x="236" y="568"/>
                  </a:lnTo>
                  <a:lnTo>
                    <a:pt x="237" y="568"/>
                  </a:lnTo>
                  <a:lnTo>
                    <a:pt x="236" y="571"/>
                  </a:lnTo>
                  <a:lnTo>
                    <a:pt x="236" y="571"/>
                  </a:lnTo>
                  <a:lnTo>
                    <a:pt x="234" y="572"/>
                  </a:lnTo>
                  <a:lnTo>
                    <a:pt x="239" y="575"/>
                  </a:lnTo>
                  <a:lnTo>
                    <a:pt x="239" y="575"/>
                  </a:lnTo>
                  <a:lnTo>
                    <a:pt x="241" y="579"/>
                  </a:lnTo>
                  <a:lnTo>
                    <a:pt x="241" y="580"/>
                  </a:lnTo>
                  <a:lnTo>
                    <a:pt x="240" y="581"/>
                  </a:lnTo>
                  <a:lnTo>
                    <a:pt x="238" y="582"/>
                  </a:lnTo>
                  <a:lnTo>
                    <a:pt x="233" y="578"/>
                  </a:lnTo>
                  <a:lnTo>
                    <a:pt x="230" y="577"/>
                  </a:lnTo>
                  <a:lnTo>
                    <a:pt x="215" y="581"/>
                  </a:lnTo>
                  <a:lnTo>
                    <a:pt x="214" y="581"/>
                  </a:lnTo>
                  <a:lnTo>
                    <a:pt x="211" y="584"/>
                  </a:lnTo>
                  <a:lnTo>
                    <a:pt x="207" y="588"/>
                  </a:lnTo>
                  <a:lnTo>
                    <a:pt x="206" y="591"/>
                  </a:lnTo>
                  <a:lnTo>
                    <a:pt x="206" y="592"/>
                  </a:lnTo>
                  <a:lnTo>
                    <a:pt x="207" y="594"/>
                  </a:lnTo>
                  <a:lnTo>
                    <a:pt x="209" y="596"/>
                  </a:lnTo>
                  <a:lnTo>
                    <a:pt x="192" y="612"/>
                  </a:lnTo>
                  <a:lnTo>
                    <a:pt x="191" y="612"/>
                  </a:lnTo>
                  <a:lnTo>
                    <a:pt x="190" y="613"/>
                  </a:lnTo>
                  <a:lnTo>
                    <a:pt x="186" y="612"/>
                  </a:lnTo>
                  <a:lnTo>
                    <a:pt x="184" y="612"/>
                  </a:lnTo>
                  <a:lnTo>
                    <a:pt x="182" y="610"/>
                  </a:lnTo>
                  <a:lnTo>
                    <a:pt x="182" y="608"/>
                  </a:lnTo>
                  <a:lnTo>
                    <a:pt x="182" y="606"/>
                  </a:lnTo>
                  <a:lnTo>
                    <a:pt x="188" y="596"/>
                  </a:lnTo>
                  <a:lnTo>
                    <a:pt x="194" y="594"/>
                  </a:lnTo>
                  <a:lnTo>
                    <a:pt x="200" y="588"/>
                  </a:lnTo>
                  <a:lnTo>
                    <a:pt x="200" y="584"/>
                  </a:lnTo>
                  <a:lnTo>
                    <a:pt x="200" y="583"/>
                  </a:lnTo>
                  <a:lnTo>
                    <a:pt x="193" y="583"/>
                  </a:lnTo>
                  <a:lnTo>
                    <a:pt x="176" y="580"/>
                  </a:lnTo>
                  <a:lnTo>
                    <a:pt x="175" y="579"/>
                  </a:lnTo>
                  <a:lnTo>
                    <a:pt x="168" y="577"/>
                  </a:lnTo>
                  <a:lnTo>
                    <a:pt x="164" y="574"/>
                  </a:lnTo>
                  <a:lnTo>
                    <a:pt x="159" y="554"/>
                  </a:lnTo>
                  <a:lnTo>
                    <a:pt x="161" y="553"/>
                  </a:lnTo>
                  <a:lnTo>
                    <a:pt x="161" y="553"/>
                  </a:lnTo>
                  <a:lnTo>
                    <a:pt x="162" y="554"/>
                  </a:lnTo>
                  <a:lnTo>
                    <a:pt x="162" y="554"/>
                  </a:lnTo>
                  <a:lnTo>
                    <a:pt x="164" y="551"/>
                  </a:lnTo>
                  <a:lnTo>
                    <a:pt x="163" y="550"/>
                  </a:lnTo>
                  <a:lnTo>
                    <a:pt x="161" y="549"/>
                  </a:lnTo>
                  <a:lnTo>
                    <a:pt x="150" y="552"/>
                  </a:lnTo>
                  <a:lnTo>
                    <a:pt x="145" y="553"/>
                  </a:lnTo>
                  <a:lnTo>
                    <a:pt x="144" y="555"/>
                  </a:lnTo>
                  <a:lnTo>
                    <a:pt x="144" y="557"/>
                  </a:lnTo>
                  <a:lnTo>
                    <a:pt x="145" y="558"/>
                  </a:lnTo>
                  <a:lnTo>
                    <a:pt x="147" y="558"/>
                  </a:lnTo>
                  <a:lnTo>
                    <a:pt x="149" y="568"/>
                  </a:lnTo>
                  <a:lnTo>
                    <a:pt x="149" y="570"/>
                  </a:lnTo>
                  <a:lnTo>
                    <a:pt x="149" y="571"/>
                  </a:lnTo>
                  <a:lnTo>
                    <a:pt x="147" y="574"/>
                  </a:lnTo>
                  <a:lnTo>
                    <a:pt x="143" y="578"/>
                  </a:lnTo>
                  <a:lnTo>
                    <a:pt x="140" y="578"/>
                  </a:lnTo>
                  <a:lnTo>
                    <a:pt x="139" y="578"/>
                  </a:lnTo>
                  <a:lnTo>
                    <a:pt x="138" y="577"/>
                  </a:lnTo>
                  <a:lnTo>
                    <a:pt x="136" y="575"/>
                  </a:lnTo>
                  <a:lnTo>
                    <a:pt x="134" y="573"/>
                  </a:lnTo>
                  <a:lnTo>
                    <a:pt x="132" y="570"/>
                  </a:lnTo>
                  <a:lnTo>
                    <a:pt x="127" y="563"/>
                  </a:lnTo>
                  <a:lnTo>
                    <a:pt x="123" y="559"/>
                  </a:lnTo>
                  <a:lnTo>
                    <a:pt x="122" y="559"/>
                  </a:lnTo>
                  <a:lnTo>
                    <a:pt x="119" y="558"/>
                  </a:lnTo>
                  <a:lnTo>
                    <a:pt x="118" y="558"/>
                  </a:lnTo>
                  <a:lnTo>
                    <a:pt x="118" y="559"/>
                  </a:lnTo>
                  <a:lnTo>
                    <a:pt x="114" y="559"/>
                  </a:lnTo>
                  <a:lnTo>
                    <a:pt x="114" y="560"/>
                  </a:lnTo>
                  <a:lnTo>
                    <a:pt x="113" y="557"/>
                  </a:lnTo>
                  <a:lnTo>
                    <a:pt x="108" y="550"/>
                  </a:lnTo>
                  <a:lnTo>
                    <a:pt x="107" y="548"/>
                  </a:lnTo>
                  <a:lnTo>
                    <a:pt x="103" y="534"/>
                  </a:lnTo>
                  <a:lnTo>
                    <a:pt x="102" y="533"/>
                  </a:lnTo>
                  <a:lnTo>
                    <a:pt x="103" y="530"/>
                  </a:lnTo>
                  <a:lnTo>
                    <a:pt x="103" y="530"/>
                  </a:lnTo>
                  <a:lnTo>
                    <a:pt x="104" y="529"/>
                  </a:lnTo>
                  <a:lnTo>
                    <a:pt x="104" y="529"/>
                  </a:lnTo>
                  <a:lnTo>
                    <a:pt x="106" y="527"/>
                  </a:lnTo>
                  <a:lnTo>
                    <a:pt x="107" y="527"/>
                  </a:lnTo>
                  <a:lnTo>
                    <a:pt x="108" y="526"/>
                  </a:lnTo>
                  <a:lnTo>
                    <a:pt x="111" y="525"/>
                  </a:lnTo>
                  <a:lnTo>
                    <a:pt x="114" y="524"/>
                  </a:lnTo>
                  <a:lnTo>
                    <a:pt x="115" y="523"/>
                  </a:lnTo>
                  <a:lnTo>
                    <a:pt x="117" y="523"/>
                  </a:lnTo>
                  <a:lnTo>
                    <a:pt x="118" y="522"/>
                  </a:lnTo>
                  <a:lnTo>
                    <a:pt x="119" y="520"/>
                  </a:lnTo>
                  <a:lnTo>
                    <a:pt x="119" y="520"/>
                  </a:lnTo>
                  <a:lnTo>
                    <a:pt x="119" y="519"/>
                  </a:lnTo>
                  <a:lnTo>
                    <a:pt x="122" y="517"/>
                  </a:lnTo>
                  <a:lnTo>
                    <a:pt x="120" y="511"/>
                  </a:lnTo>
                  <a:lnTo>
                    <a:pt x="113" y="503"/>
                  </a:lnTo>
                  <a:lnTo>
                    <a:pt x="111" y="500"/>
                  </a:lnTo>
                  <a:lnTo>
                    <a:pt x="108" y="496"/>
                  </a:lnTo>
                  <a:lnTo>
                    <a:pt x="107" y="495"/>
                  </a:lnTo>
                  <a:lnTo>
                    <a:pt x="102" y="480"/>
                  </a:lnTo>
                  <a:lnTo>
                    <a:pt x="101" y="478"/>
                  </a:lnTo>
                  <a:lnTo>
                    <a:pt x="101" y="477"/>
                  </a:lnTo>
                  <a:lnTo>
                    <a:pt x="101" y="476"/>
                  </a:lnTo>
                  <a:lnTo>
                    <a:pt x="102" y="475"/>
                  </a:lnTo>
                  <a:lnTo>
                    <a:pt x="103" y="473"/>
                  </a:lnTo>
                  <a:lnTo>
                    <a:pt x="104" y="471"/>
                  </a:lnTo>
                  <a:lnTo>
                    <a:pt x="104" y="470"/>
                  </a:lnTo>
                  <a:lnTo>
                    <a:pt x="104" y="469"/>
                  </a:lnTo>
                  <a:lnTo>
                    <a:pt x="104" y="468"/>
                  </a:lnTo>
                  <a:lnTo>
                    <a:pt x="102" y="463"/>
                  </a:lnTo>
                  <a:lnTo>
                    <a:pt x="102" y="460"/>
                  </a:lnTo>
                  <a:lnTo>
                    <a:pt x="100" y="457"/>
                  </a:lnTo>
                  <a:lnTo>
                    <a:pt x="100" y="455"/>
                  </a:lnTo>
                  <a:lnTo>
                    <a:pt x="98" y="453"/>
                  </a:lnTo>
                  <a:lnTo>
                    <a:pt x="97" y="451"/>
                  </a:lnTo>
                  <a:lnTo>
                    <a:pt x="93" y="448"/>
                  </a:lnTo>
                  <a:lnTo>
                    <a:pt x="91" y="445"/>
                  </a:lnTo>
                  <a:lnTo>
                    <a:pt x="89" y="444"/>
                  </a:lnTo>
                  <a:lnTo>
                    <a:pt x="88" y="441"/>
                  </a:lnTo>
                  <a:lnTo>
                    <a:pt x="85" y="438"/>
                  </a:lnTo>
                  <a:lnTo>
                    <a:pt x="83" y="437"/>
                  </a:lnTo>
                  <a:lnTo>
                    <a:pt x="78" y="437"/>
                  </a:lnTo>
                  <a:lnTo>
                    <a:pt x="75" y="436"/>
                  </a:lnTo>
                  <a:lnTo>
                    <a:pt x="72" y="437"/>
                  </a:lnTo>
                  <a:lnTo>
                    <a:pt x="66" y="438"/>
                  </a:lnTo>
                  <a:lnTo>
                    <a:pt x="54" y="444"/>
                  </a:lnTo>
                  <a:lnTo>
                    <a:pt x="36" y="450"/>
                  </a:lnTo>
                  <a:lnTo>
                    <a:pt x="35" y="451"/>
                  </a:lnTo>
                  <a:lnTo>
                    <a:pt x="29" y="452"/>
                  </a:lnTo>
                  <a:lnTo>
                    <a:pt x="20" y="452"/>
                  </a:lnTo>
                  <a:lnTo>
                    <a:pt x="19" y="452"/>
                  </a:lnTo>
                  <a:lnTo>
                    <a:pt x="18" y="452"/>
                  </a:lnTo>
                  <a:lnTo>
                    <a:pt x="17" y="451"/>
                  </a:lnTo>
                  <a:lnTo>
                    <a:pt x="3" y="431"/>
                  </a:lnTo>
                  <a:lnTo>
                    <a:pt x="0" y="426"/>
                  </a:lnTo>
                  <a:lnTo>
                    <a:pt x="4" y="425"/>
                  </a:lnTo>
                  <a:lnTo>
                    <a:pt x="8" y="422"/>
                  </a:lnTo>
                  <a:lnTo>
                    <a:pt x="20" y="413"/>
                  </a:lnTo>
                  <a:lnTo>
                    <a:pt x="21" y="413"/>
                  </a:lnTo>
                  <a:lnTo>
                    <a:pt x="27" y="415"/>
                  </a:lnTo>
                  <a:lnTo>
                    <a:pt x="28" y="414"/>
                  </a:lnTo>
                  <a:lnTo>
                    <a:pt x="29" y="406"/>
                  </a:lnTo>
                  <a:lnTo>
                    <a:pt x="29" y="405"/>
                  </a:lnTo>
                  <a:lnTo>
                    <a:pt x="26" y="402"/>
                  </a:lnTo>
                  <a:lnTo>
                    <a:pt x="24" y="401"/>
                  </a:lnTo>
                  <a:lnTo>
                    <a:pt x="22" y="400"/>
                  </a:lnTo>
                  <a:lnTo>
                    <a:pt x="22" y="399"/>
                  </a:lnTo>
                  <a:lnTo>
                    <a:pt x="22" y="396"/>
                  </a:lnTo>
                  <a:lnTo>
                    <a:pt x="22" y="395"/>
                  </a:lnTo>
                  <a:lnTo>
                    <a:pt x="25" y="389"/>
                  </a:lnTo>
                  <a:lnTo>
                    <a:pt x="27" y="389"/>
                  </a:lnTo>
                  <a:lnTo>
                    <a:pt x="28" y="388"/>
                  </a:lnTo>
                  <a:lnTo>
                    <a:pt x="40" y="383"/>
                  </a:lnTo>
                  <a:lnTo>
                    <a:pt x="45" y="386"/>
                  </a:lnTo>
                  <a:lnTo>
                    <a:pt x="47" y="386"/>
                  </a:lnTo>
                  <a:lnTo>
                    <a:pt x="48" y="386"/>
                  </a:lnTo>
                  <a:lnTo>
                    <a:pt x="53" y="382"/>
                  </a:lnTo>
                  <a:lnTo>
                    <a:pt x="53" y="381"/>
                  </a:lnTo>
                  <a:lnTo>
                    <a:pt x="52" y="380"/>
                  </a:lnTo>
                  <a:lnTo>
                    <a:pt x="47" y="377"/>
                  </a:lnTo>
                  <a:lnTo>
                    <a:pt x="47" y="375"/>
                  </a:lnTo>
                  <a:lnTo>
                    <a:pt x="49" y="372"/>
                  </a:lnTo>
                  <a:lnTo>
                    <a:pt x="52" y="371"/>
                  </a:lnTo>
                  <a:lnTo>
                    <a:pt x="54" y="371"/>
                  </a:lnTo>
                  <a:lnTo>
                    <a:pt x="59" y="373"/>
                  </a:lnTo>
                  <a:lnTo>
                    <a:pt x="64" y="370"/>
                  </a:lnTo>
                  <a:lnTo>
                    <a:pt x="64" y="365"/>
                  </a:lnTo>
                  <a:lnTo>
                    <a:pt x="64" y="364"/>
                  </a:lnTo>
                  <a:lnTo>
                    <a:pt x="62" y="358"/>
                  </a:lnTo>
                  <a:lnTo>
                    <a:pt x="62" y="357"/>
                  </a:lnTo>
                  <a:lnTo>
                    <a:pt x="61" y="357"/>
                  </a:lnTo>
                  <a:lnTo>
                    <a:pt x="54" y="344"/>
                  </a:lnTo>
                  <a:lnTo>
                    <a:pt x="40" y="335"/>
                  </a:lnTo>
                  <a:lnTo>
                    <a:pt x="39" y="335"/>
                  </a:lnTo>
                  <a:lnTo>
                    <a:pt x="39" y="332"/>
                  </a:lnTo>
                  <a:lnTo>
                    <a:pt x="44" y="319"/>
                  </a:lnTo>
                  <a:lnTo>
                    <a:pt x="43" y="317"/>
                  </a:lnTo>
                  <a:lnTo>
                    <a:pt x="41" y="313"/>
                  </a:lnTo>
                  <a:lnTo>
                    <a:pt x="41" y="313"/>
                  </a:lnTo>
                  <a:lnTo>
                    <a:pt x="42" y="306"/>
                  </a:lnTo>
                  <a:lnTo>
                    <a:pt x="43" y="303"/>
                  </a:lnTo>
                  <a:lnTo>
                    <a:pt x="50" y="296"/>
                  </a:lnTo>
                  <a:lnTo>
                    <a:pt x="51" y="295"/>
                  </a:lnTo>
                  <a:lnTo>
                    <a:pt x="53" y="295"/>
                  </a:lnTo>
                  <a:lnTo>
                    <a:pt x="54" y="295"/>
                  </a:lnTo>
                  <a:lnTo>
                    <a:pt x="57" y="297"/>
                  </a:lnTo>
                  <a:lnTo>
                    <a:pt x="58" y="299"/>
                  </a:lnTo>
                  <a:lnTo>
                    <a:pt x="61" y="300"/>
                  </a:lnTo>
                  <a:lnTo>
                    <a:pt x="64" y="300"/>
                  </a:lnTo>
                  <a:lnTo>
                    <a:pt x="66" y="300"/>
                  </a:lnTo>
                  <a:lnTo>
                    <a:pt x="66" y="299"/>
                  </a:lnTo>
                  <a:lnTo>
                    <a:pt x="68" y="294"/>
                  </a:lnTo>
                  <a:lnTo>
                    <a:pt x="69" y="293"/>
                  </a:lnTo>
                  <a:lnTo>
                    <a:pt x="72" y="287"/>
                  </a:lnTo>
                  <a:lnTo>
                    <a:pt x="72" y="284"/>
                  </a:lnTo>
                  <a:lnTo>
                    <a:pt x="72" y="283"/>
                  </a:lnTo>
                  <a:lnTo>
                    <a:pt x="69" y="281"/>
                  </a:lnTo>
                  <a:lnTo>
                    <a:pt x="68" y="281"/>
                  </a:lnTo>
                  <a:lnTo>
                    <a:pt x="68" y="280"/>
                  </a:lnTo>
                  <a:lnTo>
                    <a:pt x="65" y="267"/>
                  </a:lnTo>
                  <a:lnTo>
                    <a:pt x="65" y="265"/>
                  </a:lnTo>
                  <a:lnTo>
                    <a:pt x="65" y="263"/>
                  </a:lnTo>
                  <a:lnTo>
                    <a:pt x="66" y="262"/>
                  </a:lnTo>
                  <a:lnTo>
                    <a:pt x="68" y="259"/>
                  </a:lnTo>
                  <a:lnTo>
                    <a:pt x="70" y="257"/>
                  </a:lnTo>
                  <a:lnTo>
                    <a:pt x="75" y="247"/>
                  </a:lnTo>
                  <a:lnTo>
                    <a:pt x="75" y="246"/>
                  </a:lnTo>
                  <a:lnTo>
                    <a:pt x="75" y="243"/>
                  </a:lnTo>
                  <a:lnTo>
                    <a:pt x="73" y="241"/>
                  </a:lnTo>
                  <a:lnTo>
                    <a:pt x="71" y="236"/>
                  </a:lnTo>
                  <a:lnTo>
                    <a:pt x="70" y="234"/>
                  </a:lnTo>
                  <a:lnTo>
                    <a:pt x="69" y="232"/>
                  </a:lnTo>
                  <a:lnTo>
                    <a:pt x="95" y="207"/>
                  </a:lnTo>
                  <a:lnTo>
                    <a:pt x="95" y="207"/>
                  </a:lnTo>
                  <a:lnTo>
                    <a:pt x="96" y="207"/>
                  </a:lnTo>
                  <a:lnTo>
                    <a:pt x="98" y="207"/>
                  </a:lnTo>
                  <a:lnTo>
                    <a:pt x="99" y="207"/>
                  </a:lnTo>
                  <a:lnTo>
                    <a:pt x="110" y="213"/>
                  </a:lnTo>
                  <a:lnTo>
                    <a:pt x="111" y="213"/>
                  </a:lnTo>
                  <a:lnTo>
                    <a:pt x="112" y="213"/>
                  </a:lnTo>
                  <a:lnTo>
                    <a:pt x="112" y="212"/>
                  </a:lnTo>
                  <a:lnTo>
                    <a:pt x="115" y="209"/>
                  </a:lnTo>
                  <a:lnTo>
                    <a:pt x="127" y="192"/>
                  </a:lnTo>
                  <a:lnTo>
                    <a:pt x="129" y="185"/>
                  </a:lnTo>
                  <a:lnTo>
                    <a:pt x="129" y="185"/>
                  </a:lnTo>
                  <a:lnTo>
                    <a:pt x="130" y="184"/>
                  </a:lnTo>
                  <a:lnTo>
                    <a:pt x="130" y="184"/>
                  </a:lnTo>
                  <a:lnTo>
                    <a:pt x="132" y="184"/>
                  </a:lnTo>
                  <a:lnTo>
                    <a:pt x="132" y="184"/>
                  </a:lnTo>
                  <a:lnTo>
                    <a:pt x="132" y="183"/>
                  </a:lnTo>
                  <a:lnTo>
                    <a:pt x="132" y="182"/>
                  </a:lnTo>
                  <a:lnTo>
                    <a:pt x="132" y="182"/>
                  </a:lnTo>
                  <a:lnTo>
                    <a:pt x="134" y="179"/>
                  </a:lnTo>
                  <a:lnTo>
                    <a:pt x="138" y="175"/>
                  </a:lnTo>
                  <a:lnTo>
                    <a:pt x="140" y="173"/>
                  </a:lnTo>
                  <a:lnTo>
                    <a:pt x="142" y="172"/>
                  </a:lnTo>
                  <a:lnTo>
                    <a:pt x="143" y="170"/>
                  </a:lnTo>
                  <a:lnTo>
                    <a:pt x="142" y="168"/>
                  </a:lnTo>
                  <a:lnTo>
                    <a:pt x="140" y="164"/>
                  </a:lnTo>
                  <a:lnTo>
                    <a:pt x="137" y="156"/>
                  </a:lnTo>
                  <a:lnTo>
                    <a:pt x="137" y="155"/>
                  </a:lnTo>
                  <a:lnTo>
                    <a:pt x="137" y="154"/>
                  </a:lnTo>
                  <a:lnTo>
                    <a:pt x="138" y="153"/>
                  </a:lnTo>
                  <a:lnTo>
                    <a:pt x="139" y="151"/>
                  </a:lnTo>
                  <a:lnTo>
                    <a:pt x="142" y="150"/>
                  </a:lnTo>
                  <a:lnTo>
                    <a:pt x="142" y="150"/>
                  </a:lnTo>
                  <a:lnTo>
                    <a:pt x="145" y="148"/>
                  </a:lnTo>
                  <a:lnTo>
                    <a:pt x="146" y="148"/>
                  </a:lnTo>
                  <a:lnTo>
                    <a:pt x="154" y="148"/>
                  </a:lnTo>
                  <a:lnTo>
                    <a:pt x="158" y="149"/>
                  </a:lnTo>
                  <a:lnTo>
                    <a:pt x="160" y="150"/>
                  </a:lnTo>
                  <a:lnTo>
                    <a:pt x="163" y="150"/>
                  </a:lnTo>
                  <a:lnTo>
                    <a:pt x="164" y="150"/>
                  </a:lnTo>
                  <a:lnTo>
                    <a:pt x="173" y="147"/>
                  </a:lnTo>
                  <a:lnTo>
                    <a:pt x="181" y="131"/>
                  </a:lnTo>
                  <a:lnTo>
                    <a:pt x="182" y="129"/>
                  </a:lnTo>
                  <a:lnTo>
                    <a:pt x="182" y="128"/>
                  </a:lnTo>
                  <a:lnTo>
                    <a:pt x="181" y="122"/>
                  </a:lnTo>
                  <a:lnTo>
                    <a:pt x="179" y="105"/>
                  </a:lnTo>
                  <a:lnTo>
                    <a:pt x="179" y="105"/>
                  </a:lnTo>
                  <a:lnTo>
                    <a:pt x="176" y="102"/>
                  </a:lnTo>
                  <a:lnTo>
                    <a:pt x="174" y="102"/>
                  </a:lnTo>
                  <a:lnTo>
                    <a:pt x="172" y="102"/>
                  </a:lnTo>
                  <a:lnTo>
                    <a:pt x="160" y="107"/>
                  </a:lnTo>
                  <a:lnTo>
                    <a:pt x="157" y="109"/>
                  </a:lnTo>
                  <a:lnTo>
                    <a:pt x="157" y="109"/>
                  </a:lnTo>
                  <a:lnTo>
                    <a:pt x="154" y="109"/>
                  </a:lnTo>
                  <a:lnTo>
                    <a:pt x="154" y="108"/>
                  </a:lnTo>
                  <a:lnTo>
                    <a:pt x="154" y="108"/>
                  </a:lnTo>
                  <a:lnTo>
                    <a:pt x="147" y="101"/>
                  </a:lnTo>
                  <a:lnTo>
                    <a:pt x="149" y="99"/>
                  </a:lnTo>
                  <a:lnTo>
                    <a:pt x="157" y="89"/>
                  </a:lnTo>
                  <a:lnTo>
                    <a:pt x="159" y="85"/>
                  </a:lnTo>
                  <a:lnTo>
                    <a:pt x="162" y="83"/>
                  </a:lnTo>
                  <a:lnTo>
                    <a:pt x="170" y="78"/>
                  </a:lnTo>
                  <a:lnTo>
                    <a:pt x="184" y="74"/>
                  </a:lnTo>
                  <a:lnTo>
                    <a:pt x="194" y="71"/>
                  </a:lnTo>
                  <a:lnTo>
                    <a:pt x="205" y="71"/>
                  </a:lnTo>
                  <a:lnTo>
                    <a:pt x="214" y="71"/>
                  </a:lnTo>
                  <a:lnTo>
                    <a:pt x="215" y="71"/>
                  </a:lnTo>
                  <a:lnTo>
                    <a:pt x="218" y="65"/>
                  </a:lnTo>
                  <a:lnTo>
                    <a:pt x="217" y="61"/>
                  </a:lnTo>
                  <a:lnTo>
                    <a:pt x="217" y="61"/>
                  </a:lnTo>
                  <a:lnTo>
                    <a:pt x="216" y="61"/>
                  </a:lnTo>
                  <a:lnTo>
                    <a:pt x="214" y="60"/>
                  </a:lnTo>
                  <a:lnTo>
                    <a:pt x="207" y="49"/>
                  </a:lnTo>
                  <a:lnTo>
                    <a:pt x="207" y="48"/>
                  </a:lnTo>
                  <a:lnTo>
                    <a:pt x="207" y="46"/>
                  </a:lnTo>
                  <a:lnTo>
                    <a:pt x="209" y="45"/>
                  </a:lnTo>
                  <a:lnTo>
                    <a:pt x="217" y="41"/>
                  </a:lnTo>
                  <a:lnTo>
                    <a:pt x="221" y="40"/>
                  </a:lnTo>
                  <a:lnTo>
                    <a:pt x="227" y="38"/>
                  </a:lnTo>
                  <a:lnTo>
                    <a:pt x="230" y="38"/>
                  </a:lnTo>
                  <a:lnTo>
                    <a:pt x="238" y="41"/>
                  </a:lnTo>
                  <a:lnTo>
                    <a:pt x="241" y="47"/>
                  </a:lnTo>
                  <a:lnTo>
                    <a:pt x="239" y="51"/>
                  </a:lnTo>
                  <a:lnTo>
                    <a:pt x="241" y="55"/>
                  </a:lnTo>
                  <a:lnTo>
                    <a:pt x="241" y="56"/>
                  </a:lnTo>
                  <a:lnTo>
                    <a:pt x="242" y="57"/>
                  </a:lnTo>
                  <a:lnTo>
                    <a:pt x="243" y="57"/>
                  </a:lnTo>
                  <a:lnTo>
                    <a:pt x="251" y="57"/>
                  </a:lnTo>
                  <a:lnTo>
                    <a:pt x="253" y="57"/>
                  </a:lnTo>
                  <a:lnTo>
                    <a:pt x="254" y="54"/>
                  </a:lnTo>
                  <a:lnTo>
                    <a:pt x="256" y="52"/>
                  </a:lnTo>
                  <a:lnTo>
                    <a:pt x="268" y="43"/>
                  </a:lnTo>
                  <a:lnTo>
                    <a:pt x="280" y="33"/>
                  </a:lnTo>
                  <a:lnTo>
                    <a:pt x="289" y="19"/>
                  </a:lnTo>
                  <a:lnTo>
                    <a:pt x="300" y="7"/>
                  </a:lnTo>
                  <a:lnTo>
                    <a:pt x="303" y="1"/>
                  </a:lnTo>
                  <a:lnTo>
                    <a:pt x="311" y="0"/>
                  </a:lnTo>
                  <a:lnTo>
                    <a:pt x="312" y="0"/>
                  </a:lnTo>
                  <a:lnTo>
                    <a:pt x="313" y="0"/>
                  </a:lnTo>
                  <a:lnTo>
                    <a:pt x="313" y="1"/>
                  </a:lnTo>
                  <a:lnTo>
                    <a:pt x="312" y="3"/>
                  </a:lnTo>
                  <a:lnTo>
                    <a:pt x="311" y="5"/>
                  </a:lnTo>
                  <a:lnTo>
                    <a:pt x="312" y="6"/>
                  </a:lnTo>
                  <a:lnTo>
                    <a:pt x="313" y="7"/>
                  </a:lnTo>
                  <a:lnTo>
                    <a:pt x="314" y="8"/>
                  </a:lnTo>
                  <a:lnTo>
                    <a:pt x="317" y="8"/>
                  </a:lnTo>
                  <a:lnTo>
                    <a:pt x="325" y="9"/>
                  </a:lnTo>
                  <a:lnTo>
                    <a:pt x="328" y="9"/>
                  </a:lnTo>
                  <a:lnTo>
                    <a:pt x="337" y="13"/>
                  </a:lnTo>
                  <a:lnTo>
                    <a:pt x="337" y="13"/>
                  </a:lnTo>
                  <a:lnTo>
                    <a:pt x="341" y="17"/>
                  </a:lnTo>
                  <a:lnTo>
                    <a:pt x="343" y="19"/>
                  </a:lnTo>
                  <a:lnTo>
                    <a:pt x="345" y="20"/>
                  </a:lnTo>
                  <a:lnTo>
                    <a:pt x="346" y="21"/>
                  </a:lnTo>
                  <a:lnTo>
                    <a:pt x="347" y="22"/>
                  </a:lnTo>
                  <a:lnTo>
                    <a:pt x="345" y="24"/>
                  </a:lnTo>
                  <a:lnTo>
                    <a:pt x="345" y="25"/>
                  </a:lnTo>
                  <a:lnTo>
                    <a:pt x="345" y="25"/>
                  </a:lnTo>
                  <a:lnTo>
                    <a:pt x="343" y="24"/>
                  </a:lnTo>
                  <a:lnTo>
                    <a:pt x="341" y="25"/>
                  </a:lnTo>
                  <a:lnTo>
                    <a:pt x="340" y="28"/>
                  </a:lnTo>
                  <a:lnTo>
                    <a:pt x="339" y="29"/>
                  </a:lnTo>
                  <a:lnTo>
                    <a:pt x="335" y="29"/>
                  </a:lnTo>
                  <a:lnTo>
                    <a:pt x="328" y="37"/>
                  </a:lnTo>
                  <a:lnTo>
                    <a:pt x="328" y="38"/>
                  </a:lnTo>
                  <a:lnTo>
                    <a:pt x="328" y="38"/>
                  </a:lnTo>
                  <a:lnTo>
                    <a:pt x="328" y="38"/>
                  </a:lnTo>
                  <a:lnTo>
                    <a:pt x="333" y="48"/>
                  </a:lnTo>
                  <a:lnTo>
                    <a:pt x="335" y="49"/>
                  </a:lnTo>
                  <a:lnTo>
                    <a:pt x="336" y="53"/>
                  </a:lnTo>
                  <a:lnTo>
                    <a:pt x="338" y="64"/>
                  </a:lnTo>
                  <a:lnTo>
                    <a:pt x="338" y="65"/>
                  </a:lnTo>
                  <a:lnTo>
                    <a:pt x="336" y="68"/>
                  </a:lnTo>
                  <a:lnTo>
                    <a:pt x="332" y="68"/>
                  </a:lnTo>
                  <a:lnTo>
                    <a:pt x="328" y="69"/>
                  </a:lnTo>
                  <a:lnTo>
                    <a:pt x="326" y="69"/>
                  </a:lnTo>
                  <a:lnTo>
                    <a:pt x="324" y="73"/>
                  </a:lnTo>
                  <a:lnTo>
                    <a:pt x="323" y="74"/>
                  </a:lnTo>
                  <a:lnTo>
                    <a:pt x="322" y="80"/>
                  </a:lnTo>
                  <a:lnTo>
                    <a:pt x="322" y="81"/>
                  </a:lnTo>
                  <a:lnTo>
                    <a:pt x="323" y="83"/>
                  </a:lnTo>
                  <a:lnTo>
                    <a:pt x="325" y="86"/>
                  </a:lnTo>
                  <a:lnTo>
                    <a:pt x="329" y="87"/>
                  </a:lnTo>
                  <a:lnTo>
                    <a:pt x="343" y="93"/>
                  </a:lnTo>
                  <a:lnTo>
                    <a:pt x="353" y="98"/>
                  </a:lnTo>
                  <a:lnTo>
                    <a:pt x="353" y="98"/>
                  </a:lnTo>
                  <a:lnTo>
                    <a:pt x="359" y="95"/>
                  </a:lnTo>
                  <a:lnTo>
                    <a:pt x="360" y="92"/>
                  </a:lnTo>
                  <a:lnTo>
                    <a:pt x="361" y="90"/>
                  </a:lnTo>
                  <a:lnTo>
                    <a:pt x="360" y="87"/>
                  </a:lnTo>
                  <a:lnTo>
                    <a:pt x="360" y="86"/>
                  </a:lnTo>
                  <a:lnTo>
                    <a:pt x="358" y="86"/>
                  </a:lnTo>
                  <a:lnTo>
                    <a:pt x="354" y="89"/>
                  </a:lnTo>
                  <a:lnTo>
                    <a:pt x="349" y="82"/>
                  </a:lnTo>
                  <a:lnTo>
                    <a:pt x="352" y="77"/>
                  </a:lnTo>
                  <a:lnTo>
                    <a:pt x="364" y="67"/>
                  </a:lnTo>
                  <a:lnTo>
                    <a:pt x="365" y="67"/>
                  </a:lnTo>
                  <a:lnTo>
                    <a:pt x="365" y="67"/>
                  </a:lnTo>
                  <a:lnTo>
                    <a:pt x="375" y="66"/>
                  </a:lnTo>
                  <a:lnTo>
                    <a:pt x="382" y="64"/>
                  </a:lnTo>
                  <a:lnTo>
                    <a:pt x="383" y="65"/>
                  </a:lnTo>
                  <a:lnTo>
                    <a:pt x="387" y="70"/>
                  </a:lnTo>
                  <a:lnTo>
                    <a:pt x="388" y="72"/>
                  </a:lnTo>
                  <a:lnTo>
                    <a:pt x="388" y="75"/>
                  </a:lnTo>
                  <a:lnTo>
                    <a:pt x="388" y="76"/>
                  </a:lnTo>
                  <a:lnTo>
                    <a:pt x="386" y="76"/>
                  </a:lnTo>
                  <a:close/>
                </a:path>
              </a:pathLst>
            </a:custGeom>
            <a:solidFill>
              <a:srgbClr val="003865">
                <a:lumMod val="25000"/>
                <a:lumOff val="75000"/>
              </a:srgbClr>
            </a:solidFill>
            <a:ln w="4763" cap="flat">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62" name="Freeform 11">
              <a:extLst>
                <a:ext uri="{FF2B5EF4-FFF2-40B4-BE49-F238E27FC236}">
                  <a16:creationId xmlns:a16="http://schemas.microsoft.com/office/drawing/2014/main" id="{6422B79B-B198-4A88-98C3-7BB734414578}"/>
                </a:ext>
              </a:extLst>
            </p:cNvPr>
            <p:cNvSpPr>
              <a:spLocks noEditPoints="1"/>
            </p:cNvSpPr>
            <p:nvPr/>
          </p:nvSpPr>
          <p:spPr bwMode="auto">
            <a:xfrm>
              <a:off x="7880323" y="837359"/>
              <a:ext cx="1324968" cy="1093512"/>
            </a:xfrm>
            <a:custGeom>
              <a:avLst/>
              <a:gdLst>
                <a:gd name="T0" fmla="*/ 475 w 561"/>
                <a:gd name="T1" fmla="*/ 349 h 463"/>
                <a:gd name="T2" fmla="*/ 503 w 561"/>
                <a:gd name="T3" fmla="*/ 374 h 463"/>
                <a:gd name="T4" fmla="*/ 453 w 561"/>
                <a:gd name="T5" fmla="*/ 437 h 463"/>
                <a:gd name="T6" fmla="*/ 420 w 561"/>
                <a:gd name="T7" fmla="*/ 453 h 463"/>
                <a:gd name="T8" fmla="*/ 372 w 561"/>
                <a:gd name="T9" fmla="*/ 408 h 463"/>
                <a:gd name="T10" fmla="*/ 377 w 561"/>
                <a:gd name="T11" fmla="*/ 361 h 463"/>
                <a:gd name="T12" fmla="*/ 335 w 561"/>
                <a:gd name="T13" fmla="*/ 384 h 463"/>
                <a:gd name="T14" fmla="*/ 309 w 561"/>
                <a:gd name="T15" fmla="*/ 391 h 463"/>
                <a:gd name="T16" fmla="*/ 271 w 561"/>
                <a:gd name="T17" fmla="*/ 389 h 463"/>
                <a:gd name="T18" fmla="*/ 248 w 561"/>
                <a:gd name="T19" fmla="*/ 351 h 463"/>
                <a:gd name="T20" fmla="*/ 186 w 561"/>
                <a:gd name="T21" fmla="*/ 315 h 463"/>
                <a:gd name="T22" fmla="*/ 155 w 561"/>
                <a:gd name="T23" fmla="*/ 282 h 463"/>
                <a:gd name="T24" fmla="*/ 178 w 561"/>
                <a:gd name="T25" fmla="*/ 278 h 463"/>
                <a:gd name="T26" fmla="*/ 169 w 561"/>
                <a:gd name="T27" fmla="*/ 252 h 463"/>
                <a:gd name="T28" fmla="*/ 156 w 561"/>
                <a:gd name="T29" fmla="*/ 233 h 463"/>
                <a:gd name="T30" fmla="*/ 157 w 561"/>
                <a:gd name="T31" fmla="*/ 210 h 463"/>
                <a:gd name="T32" fmla="*/ 134 w 561"/>
                <a:gd name="T33" fmla="*/ 214 h 463"/>
                <a:gd name="T34" fmla="*/ 117 w 561"/>
                <a:gd name="T35" fmla="*/ 196 h 463"/>
                <a:gd name="T36" fmla="*/ 134 w 561"/>
                <a:gd name="T37" fmla="*/ 188 h 463"/>
                <a:gd name="T38" fmla="*/ 187 w 561"/>
                <a:gd name="T39" fmla="*/ 160 h 463"/>
                <a:gd name="T40" fmla="*/ 138 w 561"/>
                <a:gd name="T41" fmla="*/ 77 h 463"/>
                <a:gd name="T42" fmla="*/ 155 w 561"/>
                <a:gd name="T43" fmla="*/ 42 h 463"/>
                <a:gd name="T44" fmla="*/ 195 w 561"/>
                <a:gd name="T45" fmla="*/ 51 h 463"/>
                <a:gd name="T46" fmla="*/ 224 w 561"/>
                <a:gd name="T47" fmla="*/ 63 h 463"/>
                <a:gd name="T48" fmla="*/ 266 w 561"/>
                <a:gd name="T49" fmla="*/ 61 h 463"/>
                <a:gd name="T50" fmla="*/ 327 w 561"/>
                <a:gd name="T51" fmla="*/ 85 h 463"/>
                <a:gd name="T52" fmla="*/ 352 w 561"/>
                <a:gd name="T53" fmla="*/ 124 h 463"/>
                <a:gd name="T54" fmla="*/ 324 w 561"/>
                <a:gd name="T55" fmla="*/ 160 h 463"/>
                <a:gd name="T56" fmla="*/ 334 w 561"/>
                <a:gd name="T57" fmla="*/ 166 h 463"/>
                <a:gd name="T58" fmla="*/ 378 w 561"/>
                <a:gd name="T59" fmla="*/ 168 h 463"/>
                <a:gd name="T60" fmla="*/ 399 w 561"/>
                <a:gd name="T61" fmla="*/ 171 h 463"/>
                <a:gd name="T62" fmla="*/ 453 w 561"/>
                <a:gd name="T63" fmla="*/ 198 h 463"/>
                <a:gd name="T64" fmla="*/ 484 w 561"/>
                <a:gd name="T65" fmla="*/ 198 h 463"/>
                <a:gd name="T66" fmla="*/ 527 w 561"/>
                <a:gd name="T67" fmla="*/ 234 h 463"/>
                <a:gd name="T68" fmla="*/ 481 w 561"/>
                <a:gd name="T69" fmla="*/ 264 h 463"/>
                <a:gd name="T70" fmla="*/ 477 w 561"/>
                <a:gd name="T71" fmla="*/ 290 h 463"/>
                <a:gd name="T72" fmla="*/ 492 w 561"/>
                <a:gd name="T73" fmla="*/ 298 h 463"/>
                <a:gd name="T74" fmla="*/ 70 w 561"/>
                <a:gd name="T75" fmla="*/ 82 h 463"/>
                <a:gd name="T76" fmla="*/ 75 w 561"/>
                <a:gd name="T77" fmla="*/ 54 h 463"/>
                <a:gd name="T78" fmla="*/ 102 w 561"/>
                <a:gd name="T79" fmla="*/ 48 h 463"/>
                <a:gd name="T80" fmla="*/ 94 w 561"/>
                <a:gd name="T81" fmla="*/ 13 h 463"/>
                <a:gd name="T82" fmla="*/ 84 w 561"/>
                <a:gd name="T83" fmla="*/ 15 h 463"/>
                <a:gd name="T84" fmla="*/ 88 w 561"/>
                <a:gd name="T85" fmla="*/ 96 h 463"/>
                <a:gd name="T86" fmla="*/ 116 w 561"/>
                <a:gd name="T87" fmla="*/ 83 h 463"/>
                <a:gd name="T88" fmla="*/ 78 w 561"/>
                <a:gd name="T89" fmla="*/ 118 h 463"/>
                <a:gd name="T90" fmla="*/ 83 w 561"/>
                <a:gd name="T91" fmla="*/ 111 h 463"/>
                <a:gd name="T92" fmla="*/ 72 w 561"/>
                <a:gd name="T93" fmla="*/ 105 h 463"/>
                <a:gd name="T94" fmla="*/ 109 w 561"/>
                <a:gd name="T95" fmla="*/ 118 h 463"/>
                <a:gd name="T96" fmla="*/ 116 w 561"/>
                <a:gd name="T97" fmla="*/ 136 h 463"/>
                <a:gd name="T98" fmla="*/ 127 w 561"/>
                <a:gd name="T99" fmla="*/ 155 h 463"/>
                <a:gd name="T100" fmla="*/ 127 w 561"/>
                <a:gd name="T101" fmla="*/ 140 h 463"/>
                <a:gd name="T102" fmla="*/ 155 w 561"/>
                <a:gd name="T103" fmla="*/ 151 h 463"/>
                <a:gd name="T104" fmla="*/ 177 w 561"/>
                <a:gd name="T105" fmla="*/ 153 h 463"/>
                <a:gd name="T106" fmla="*/ 520 w 561"/>
                <a:gd name="T107" fmla="*/ 144 h 463"/>
                <a:gd name="T108" fmla="*/ 518 w 561"/>
                <a:gd name="T109" fmla="*/ 172 h 463"/>
                <a:gd name="T110" fmla="*/ 526 w 561"/>
                <a:gd name="T111" fmla="*/ 167 h 463"/>
                <a:gd name="T112" fmla="*/ 546 w 561"/>
                <a:gd name="T113" fmla="*/ 151 h 463"/>
                <a:gd name="T114" fmla="*/ 132 w 561"/>
                <a:gd name="T115" fmla="*/ 268 h 463"/>
                <a:gd name="T116" fmla="*/ 3 w 561"/>
                <a:gd name="T117" fmla="*/ 23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1" h="463">
                  <a:moveTo>
                    <a:pt x="496" y="300"/>
                  </a:moveTo>
                  <a:lnTo>
                    <a:pt x="498" y="309"/>
                  </a:lnTo>
                  <a:lnTo>
                    <a:pt x="496" y="314"/>
                  </a:lnTo>
                  <a:lnTo>
                    <a:pt x="489" y="314"/>
                  </a:lnTo>
                  <a:lnTo>
                    <a:pt x="475" y="323"/>
                  </a:lnTo>
                  <a:lnTo>
                    <a:pt x="471" y="329"/>
                  </a:lnTo>
                  <a:lnTo>
                    <a:pt x="471" y="334"/>
                  </a:lnTo>
                  <a:lnTo>
                    <a:pt x="473" y="341"/>
                  </a:lnTo>
                  <a:lnTo>
                    <a:pt x="474" y="342"/>
                  </a:lnTo>
                  <a:lnTo>
                    <a:pt x="475" y="345"/>
                  </a:lnTo>
                  <a:lnTo>
                    <a:pt x="475" y="345"/>
                  </a:lnTo>
                  <a:lnTo>
                    <a:pt x="475" y="349"/>
                  </a:lnTo>
                  <a:lnTo>
                    <a:pt x="473" y="358"/>
                  </a:lnTo>
                  <a:lnTo>
                    <a:pt x="484" y="367"/>
                  </a:lnTo>
                  <a:lnTo>
                    <a:pt x="488" y="370"/>
                  </a:lnTo>
                  <a:lnTo>
                    <a:pt x="489" y="370"/>
                  </a:lnTo>
                  <a:lnTo>
                    <a:pt x="492" y="370"/>
                  </a:lnTo>
                  <a:lnTo>
                    <a:pt x="493" y="370"/>
                  </a:lnTo>
                  <a:lnTo>
                    <a:pt x="494" y="370"/>
                  </a:lnTo>
                  <a:lnTo>
                    <a:pt x="494" y="369"/>
                  </a:lnTo>
                  <a:lnTo>
                    <a:pt x="495" y="369"/>
                  </a:lnTo>
                  <a:lnTo>
                    <a:pt x="498" y="370"/>
                  </a:lnTo>
                  <a:lnTo>
                    <a:pt x="500" y="370"/>
                  </a:lnTo>
                  <a:lnTo>
                    <a:pt x="503" y="374"/>
                  </a:lnTo>
                  <a:lnTo>
                    <a:pt x="505" y="384"/>
                  </a:lnTo>
                  <a:lnTo>
                    <a:pt x="502" y="389"/>
                  </a:lnTo>
                  <a:lnTo>
                    <a:pt x="501" y="396"/>
                  </a:lnTo>
                  <a:lnTo>
                    <a:pt x="483" y="419"/>
                  </a:lnTo>
                  <a:lnTo>
                    <a:pt x="477" y="426"/>
                  </a:lnTo>
                  <a:lnTo>
                    <a:pt x="474" y="428"/>
                  </a:lnTo>
                  <a:lnTo>
                    <a:pt x="473" y="430"/>
                  </a:lnTo>
                  <a:lnTo>
                    <a:pt x="463" y="437"/>
                  </a:lnTo>
                  <a:lnTo>
                    <a:pt x="459" y="437"/>
                  </a:lnTo>
                  <a:lnTo>
                    <a:pt x="458" y="436"/>
                  </a:lnTo>
                  <a:lnTo>
                    <a:pt x="456" y="436"/>
                  </a:lnTo>
                  <a:lnTo>
                    <a:pt x="453" y="437"/>
                  </a:lnTo>
                  <a:lnTo>
                    <a:pt x="452" y="441"/>
                  </a:lnTo>
                  <a:lnTo>
                    <a:pt x="447" y="462"/>
                  </a:lnTo>
                  <a:lnTo>
                    <a:pt x="447" y="462"/>
                  </a:lnTo>
                  <a:lnTo>
                    <a:pt x="447" y="462"/>
                  </a:lnTo>
                  <a:lnTo>
                    <a:pt x="445" y="463"/>
                  </a:lnTo>
                  <a:lnTo>
                    <a:pt x="445" y="463"/>
                  </a:lnTo>
                  <a:lnTo>
                    <a:pt x="444" y="463"/>
                  </a:lnTo>
                  <a:lnTo>
                    <a:pt x="432" y="460"/>
                  </a:lnTo>
                  <a:lnTo>
                    <a:pt x="430" y="460"/>
                  </a:lnTo>
                  <a:lnTo>
                    <a:pt x="428" y="458"/>
                  </a:lnTo>
                  <a:lnTo>
                    <a:pt x="426" y="457"/>
                  </a:lnTo>
                  <a:lnTo>
                    <a:pt x="420" y="453"/>
                  </a:lnTo>
                  <a:lnTo>
                    <a:pt x="403" y="446"/>
                  </a:lnTo>
                  <a:lnTo>
                    <a:pt x="399" y="444"/>
                  </a:lnTo>
                  <a:lnTo>
                    <a:pt x="398" y="441"/>
                  </a:lnTo>
                  <a:lnTo>
                    <a:pt x="388" y="431"/>
                  </a:lnTo>
                  <a:lnTo>
                    <a:pt x="387" y="428"/>
                  </a:lnTo>
                  <a:lnTo>
                    <a:pt x="387" y="427"/>
                  </a:lnTo>
                  <a:lnTo>
                    <a:pt x="386" y="427"/>
                  </a:lnTo>
                  <a:lnTo>
                    <a:pt x="384" y="427"/>
                  </a:lnTo>
                  <a:lnTo>
                    <a:pt x="375" y="420"/>
                  </a:lnTo>
                  <a:lnTo>
                    <a:pt x="375" y="419"/>
                  </a:lnTo>
                  <a:lnTo>
                    <a:pt x="373" y="413"/>
                  </a:lnTo>
                  <a:lnTo>
                    <a:pt x="372" y="408"/>
                  </a:lnTo>
                  <a:lnTo>
                    <a:pt x="373" y="405"/>
                  </a:lnTo>
                  <a:lnTo>
                    <a:pt x="375" y="402"/>
                  </a:lnTo>
                  <a:lnTo>
                    <a:pt x="380" y="399"/>
                  </a:lnTo>
                  <a:lnTo>
                    <a:pt x="384" y="391"/>
                  </a:lnTo>
                  <a:lnTo>
                    <a:pt x="384" y="391"/>
                  </a:lnTo>
                  <a:lnTo>
                    <a:pt x="384" y="389"/>
                  </a:lnTo>
                  <a:lnTo>
                    <a:pt x="380" y="383"/>
                  </a:lnTo>
                  <a:lnTo>
                    <a:pt x="378" y="381"/>
                  </a:lnTo>
                  <a:lnTo>
                    <a:pt x="377" y="369"/>
                  </a:lnTo>
                  <a:lnTo>
                    <a:pt x="380" y="365"/>
                  </a:lnTo>
                  <a:lnTo>
                    <a:pt x="380" y="363"/>
                  </a:lnTo>
                  <a:lnTo>
                    <a:pt x="377" y="361"/>
                  </a:lnTo>
                  <a:lnTo>
                    <a:pt x="376" y="361"/>
                  </a:lnTo>
                  <a:lnTo>
                    <a:pt x="375" y="361"/>
                  </a:lnTo>
                  <a:lnTo>
                    <a:pt x="363" y="366"/>
                  </a:lnTo>
                  <a:lnTo>
                    <a:pt x="359" y="368"/>
                  </a:lnTo>
                  <a:lnTo>
                    <a:pt x="361" y="370"/>
                  </a:lnTo>
                  <a:lnTo>
                    <a:pt x="359" y="375"/>
                  </a:lnTo>
                  <a:lnTo>
                    <a:pt x="345" y="385"/>
                  </a:lnTo>
                  <a:lnTo>
                    <a:pt x="343" y="385"/>
                  </a:lnTo>
                  <a:lnTo>
                    <a:pt x="342" y="385"/>
                  </a:lnTo>
                  <a:lnTo>
                    <a:pt x="339" y="385"/>
                  </a:lnTo>
                  <a:lnTo>
                    <a:pt x="338" y="384"/>
                  </a:lnTo>
                  <a:lnTo>
                    <a:pt x="335" y="384"/>
                  </a:lnTo>
                  <a:lnTo>
                    <a:pt x="332" y="384"/>
                  </a:lnTo>
                  <a:lnTo>
                    <a:pt x="332" y="386"/>
                  </a:lnTo>
                  <a:lnTo>
                    <a:pt x="332" y="387"/>
                  </a:lnTo>
                  <a:lnTo>
                    <a:pt x="331" y="389"/>
                  </a:lnTo>
                  <a:lnTo>
                    <a:pt x="330" y="390"/>
                  </a:lnTo>
                  <a:lnTo>
                    <a:pt x="320" y="402"/>
                  </a:lnTo>
                  <a:lnTo>
                    <a:pt x="319" y="402"/>
                  </a:lnTo>
                  <a:lnTo>
                    <a:pt x="317" y="402"/>
                  </a:lnTo>
                  <a:lnTo>
                    <a:pt x="314" y="399"/>
                  </a:lnTo>
                  <a:lnTo>
                    <a:pt x="309" y="394"/>
                  </a:lnTo>
                  <a:lnTo>
                    <a:pt x="309" y="393"/>
                  </a:lnTo>
                  <a:lnTo>
                    <a:pt x="309" y="391"/>
                  </a:lnTo>
                  <a:lnTo>
                    <a:pt x="309" y="391"/>
                  </a:lnTo>
                  <a:lnTo>
                    <a:pt x="308" y="392"/>
                  </a:lnTo>
                  <a:lnTo>
                    <a:pt x="305" y="397"/>
                  </a:lnTo>
                  <a:lnTo>
                    <a:pt x="305" y="399"/>
                  </a:lnTo>
                  <a:lnTo>
                    <a:pt x="304" y="404"/>
                  </a:lnTo>
                  <a:lnTo>
                    <a:pt x="303" y="410"/>
                  </a:lnTo>
                  <a:lnTo>
                    <a:pt x="298" y="409"/>
                  </a:lnTo>
                  <a:lnTo>
                    <a:pt x="294" y="408"/>
                  </a:lnTo>
                  <a:lnTo>
                    <a:pt x="279" y="399"/>
                  </a:lnTo>
                  <a:lnTo>
                    <a:pt x="273" y="394"/>
                  </a:lnTo>
                  <a:lnTo>
                    <a:pt x="272" y="393"/>
                  </a:lnTo>
                  <a:lnTo>
                    <a:pt x="271" y="389"/>
                  </a:lnTo>
                  <a:lnTo>
                    <a:pt x="270" y="386"/>
                  </a:lnTo>
                  <a:lnTo>
                    <a:pt x="270" y="383"/>
                  </a:lnTo>
                  <a:lnTo>
                    <a:pt x="270" y="381"/>
                  </a:lnTo>
                  <a:lnTo>
                    <a:pt x="268" y="378"/>
                  </a:lnTo>
                  <a:lnTo>
                    <a:pt x="266" y="374"/>
                  </a:lnTo>
                  <a:lnTo>
                    <a:pt x="265" y="372"/>
                  </a:lnTo>
                  <a:lnTo>
                    <a:pt x="262" y="369"/>
                  </a:lnTo>
                  <a:lnTo>
                    <a:pt x="256" y="364"/>
                  </a:lnTo>
                  <a:lnTo>
                    <a:pt x="254" y="362"/>
                  </a:lnTo>
                  <a:lnTo>
                    <a:pt x="252" y="360"/>
                  </a:lnTo>
                  <a:lnTo>
                    <a:pt x="250" y="357"/>
                  </a:lnTo>
                  <a:lnTo>
                    <a:pt x="248" y="351"/>
                  </a:lnTo>
                  <a:lnTo>
                    <a:pt x="243" y="342"/>
                  </a:lnTo>
                  <a:lnTo>
                    <a:pt x="241" y="338"/>
                  </a:lnTo>
                  <a:lnTo>
                    <a:pt x="235" y="330"/>
                  </a:lnTo>
                  <a:lnTo>
                    <a:pt x="230" y="326"/>
                  </a:lnTo>
                  <a:lnTo>
                    <a:pt x="221" y="322"/>
                  </a:lnTo>
                  <a:lnTo>
                    <a:pt x="216" y="322"/>
                  </a:lnTo>
                  <a:lnTo>
                    <a:pt x="210" y="322"/>
                  </a:lnTo>
                  <a:lnTo>
                    <a:pt x="200" y="322"/>
                  </a:lnTo>
                  <a:lnTo>
                    <a:pt x="191" y="321"/>
                  </a:lnTo>
                  <a:lnTo>
                    <a:pt x="189" y="321"/>
                  </a:lnTo>
                  <a:lnTo>
                    <a:pt x="187" y="322"/>
                  </a:lnTo>
                  <a:lnTo>
                    <a:pt x="186" y="315"/>
                  </a:lnTo>
                  <a:lnTo>
                    <a:pt x="185" y="315"/>
                  </a:lnTo>
                  <a:lnTo>
                    <a:pt x="181" y="316"/>
                  </a:lnTo>
                  <a:lnTo>
                    <a:pt x="180" y="317"/>
                  </a:lnTo>
                  <a:lnTo>
                    <a:pt x="179" y="317"/>
                  </a:lnTo>
                  <a:lnTo>
                    <a:pt x="178" y="316"/>
                  </a:lnTo>
                  <a:lnTo>
                    <a:pt x="175" y="314"/>
                  </a:lnTo>
                  <a:lnTo>
                    <a:pt x="170" y="310"/>
                  </a:lnTo>
                  <a:lnTo>
                    <a:pt x="168" y="306"/>
                  </a:lnTo>
                  <a:lnTo>
                    <a:pt x="166" y="302"/>
                  </a:lnTo>
                  <a:lnTo>
                    <a:pt x="165" y="299"/>
                  </a:lnTo>
                  <a:lnTo>
                    <a:pt x="162" y="291"/>
                  </a:lnTo>
                  <a:lnTo>
                    <a:pt x="155" y="282"/>
                  </a:lnTo>
                  <a:lnTo>
                    <a:pt x="155" y="282"/>
                  </a:lnTo>
                  <a:lnTo>
                    <a:pt x="154" y="282"/>
                  </a:lnTo>
                  <a:lnTo>
                    <a:pt x="154" y="281"/>
                  </a:lnTo>
                  <a:lnTo>
                    <a:pt x="158" y="278"/>
                  </a:lnTo>
                  <a:lnTo>
                    <a:pt x="161" y="276"/>
                  </a:lnTo>
                  <a:lnTo>
                    <a:pt x="163" y="276"/>
                  </a:lnTo>
                  <a:lnTo>
                    <a:pt x="170" y="278"/>
                  </a:lnTo>
                  <a:lnTo>
                    <a:pt x="172" y="278"/>
                  </a:lnTo>
                  <a:lnTo>
                    <a:pt x="173" y="280"/>
                  </a:lnTo>
                  <a:lnTo>
                    <a:pt x="175" y="280"/>
                  </a:lnTo>
                  <a:lnTo>
                    <a:pt x="177" y="279"/>
                  </a:lnTo>
                  <a:lnTo>
                    <a:pt x="178" y="278"/>
                  </a:lnTo>
                  <a:lnTo>
                    <a:pt x="179" y="278"/>
                  </a:lnTo>
                  <a:lnTo>
                    <a:pt x="180" y="278"/>
                  </a:lnTo>
                  <a:lnTo>
                    <a:pt x="180" y="276"/>
                  </a:lnTo>
                  <a:lnTo>
                    <a:pt x="180" y="275"/>
                  </a:lnTo>
                  <a:lnTo>
                    <a:pt x="181" y="273"/>
                  </a:lnTo>
                  <a:lnTo>
                    <a:pt x="181" y="272"/>
                  </a:lnTo>
                  <a:lnTo>
                    <a:pt x="181" y="271"/>
                  </a:lnTo>
                  <a:lnTo>
                    <a:pt x="180" y="271"/>
                  </a:lnTo>
                  <a:lnTo>
                    <a:pt x="172" y="253"/>
                  </a:lnTo>
                  <a:lnTo>
                    <a:pt x="171" y="252"/>
                  </a:lnTo>
                  <a:lnTo>
                    <a:pt x="170" y="252"/>
                  </a:lnTo>
                  <a:lnTo>
                    <a:pt x="169" y="252"/>
                  </a:lnTo>
                  <a:lnTo>
                    <a:pt x="166" y="252"/>
                  </a:lnTo>
                  <a:lnTo>
                    <a:pt x="165" y="252"/>
                  </a:lnTo>
                  <a:lnTo>
                    <a:pt x="162" y="255"/>
                  </a:lnTo>
                  <a:lnTo>
                    <a:pt x="160" y="254"/>
                  </a:lnTo>
                  <a:lnTo>
                    <a:pt x="157" y="252"/>
                  </a:lnTo>
                  <a:lnTo>
                    <a:pt x="157" y="252"/>
                  </a:lnTo>
                  <a:lnTo>
                    <a:pt x="155" y="249"/>
                  </a:lnTo>
                  <a:lnTo>
                    <a:pt x="153" y="242"/>
                  </a:lnTo>
                  <a:lnTo>
                    <a:pt x="152" y="240"/>
                  </a:lnTo>
                  <a:lnTo>
                    <a:pt x="152" y="240"/>
                  </a:lnTo>
                  <a:lnTo>
                    <a:pt x="153" y="239"/>
                  </a:lnTo>
                  <a:lnTo>
                    <a:pt x="156" y="233"/>
                  </a:lnTo>
                  <a:lnTo>
                    <a:pt x="158" y="229"/>
                  </a:lnTo>
                  <a:lnTo>
                    <a:pt x="158" y="228"/>
                  </a:lnTo>
                  <a:lnTo>
                    <a:pt x="159" y="218"/>
                  </a:lnTo>
                  <a:lnTo>
                    <a:pt x="159" y="217"/>
                  </a:lnTo>
                  <a:lnTo>
                    <a:pt x="159" y="216"/>
                  </a:lnTo>
                  <a:lnTo>
                    <a:pt x="159" y="216"/>
                  </a:lnTo>
                  <a:lnTo>
                    <a:pt x="159" y="216"/>
                  </a:lnTo>
                  <a:lnTo>
                    <a:pt x="159" y="214"/>
                  </a:lnTo>
                  <a:lnTo>
                    <a:pt x="159" y="213"/>
                  </a:lnTo>
                  <a:lnTo>
                    <a:pt x="159" y="212"/>
                  </a:lnTo>
                  <a:lnTo>
                    <a:pt x="158" y="211"/>
                  </a:lnTo>
                  <a:lnTo>
                    <a:pt x="157" y="210"/>
                  </a:lnTo>
                  <a:lnTo>
                    <a:pt x="156" y="209"/>
                  </a:lnTo>
                  <a:lnTo>
                    <a:pt x="155" y="209"/>
                  </a:lnTo>
                  <a:lnTo>
                    <a:pt x="145" y="209"/>
                  </a:lnTo>
                  <a:lnTo>
                    <a:pt x="143" y="209"/>
                  </a:lnTo>
                  <a:lnTo>
                    <a:pt x="137" y="210"/>
                  </a:lnTo>
                  <a:lnTo>
                    <a:pt x="134" y="212"/>
                  </a:lnTo>
                  <a:lnTo>
                    <a:pt x="132" y="214"/>
                  </a:lnTo>
                  <a:lnTo>
                    <a:pt x="132" y="214"/>
                  </a:lnTo>
                  <a:lnTo>
                    <a:pt x="134" y="214"/>
                  </a:lnTo>
                  <a:lnTo>
                    <a:pt x="134" y="214"/>
                  </a:lnTo>
                  <a:lnTo>
                    <a:pt x="134" y="214"/>
                  </a:lnTo>
                  <a:lnTo>
                    <a:pt x="134" y="214"/>
                  </a:lnTo>
                  <a:lnTo>
                    <a:pt x="134" y="215"/>
                  </a:lnTo>
                  <a:lnTo>
                    <a:pt x="134" y="215"/>
                  </a:lnTo>
                  <a:lnTo>
                    <a:pt x="134" y="215"/>
                  </a:lnTo>
                  <a:lnTo>
                    <a:pt x="132" y="215"/>
                  </a:lnTo>
                  <a:lnTo>
                    <a:pt x="131" y="215"/>
                  </a:lnTo>
                  <a:lnTo>
                    <a:pt x="119" y="209"/>
                  </a:lnTo>
                  <a:lnTo>
                    <a:pt x="118" y="208"/>
                  </a:lnTo>
                  <a:lnTo>
                    <a:pt x="116" y="205"/>
                  </a:lnTo>
                  <a:lnTo>
                    <a:pt x="116" y="204"/>
                  </a:lnTo>
                  <a:lnTo>
                    <a:pt x="116" y="202"/>
                  </a:lnTo>
                  <a:lnTo>
                    <a:pt x="116" y="198"/>
                  </a:lnTo>
                  <a:lnTo>
                    <a:pt x="117" y="196"/>
                  </a:lnTo>
                  <a:lnTo>
                    <a:pt x="118" y="194"/>
                  </a:lnTo>
                  <a:lnTo>
                    <a:pt x="119" y="193"/>
                  </a:lnTo>
                  <a:lnTo>
                    <a:pt x="119" y="192"/>
                  </a:lnTo>
                  <a:lnTo>
                    <a:pt x="122" y="192"/>
                  </a:lnTo>
                  <a:lnTo>
                    <a:pt x="122" y="194"/>
                  </a:lnTo>
                  <a:lnTo>
                    <a:pt x="125" y="196"/>
                  </a:lnTo>
                  <a:lnTo>
                    <a:pt x="127" y="196"/>
                  </a:lnTo>
                  <a:lnTo>
                    <a:pt x="127" y="195"/>
                  </a:lnTo>
                  <a:lnTo>
                    <a:pt x="134" y="192"/>
                  </a:lnTo>
                  <a:lnTo>
                    <a:pt x="134" y="191"/>
                  </a:lnTo>
                  <a:lnTo>
                    <a:pt x="134" y="191"/>
                  </a:lnTo>
                  <a:lnTo>
                    <a:pt x="134" y="188"/>
                  </a:lnTo>
                  <a:lnTo>
                    <a:pt x="134" y="188"/>
                  </a:lnTo>
                  <a:lnTo>
                    <a:pt x="134" y="186"/>
                  </a:lnTo>
                  <a:lnTo>
                    <a:pt x="136" y="180"/>
                  </a:lnTo>
                  <a:lnTo>
                    <a:pt x="154" y="177"/>
                  </a:lnTo>
                  <a:lnTo>
                    <a:pt x="157" y="177"/>
                  </a:lnTo>
                  <a:lnTo>
                    <a:pt x="161" y="179"/>
                  </a:lnTo>
                  <a:lnTo>
                    <a:pt x="164" y="178"/>
                  </a:lnTo>
                  <a:lnTo>
                    <a:pt x="167" y="176"/>
                  </a:lnTo>
                  <a:lnTo>
                    <a:pt x="170" y="175"/>
                  </a:lnTo>
                  <a:lnTo>
                    <a:pt x="185" y="163"/>
                  </a:lnTo>
                  <a:lnTo>
                    <a:pt x="186" y="163"/>
                  </a:lnTo>
                  <a:lnTo>
                    <a:pt x="187" y="160"/>
                  </a:lnTo>
                  <a:lnTo>
                    <a:pt x="188" y="156"/>
                  </a:lnTo>
                  <a:lnTo>
                    <a:pt x="187" y="156"/>
                  </a:lnTo>
                  <a:lnTo>
                    <a:pt x="187" y="153"/>
                  </a:lnTo>
                  <a:lnTo>
                    <a:pt x="184" y="147"/>
                  </a:lnTo>
                  <a:lnTo>
                    <a:pt x="166" y="122"/>
                  </a:lnTo>
                  <a:lnTo>
                    <a:pt x="159" y="111"/>
                  </a:lnTo>
                  <a:lnTo>
                    <a:pt x="155" y="109"/>
                  </a:lnTo>
                  <a:lnTo>
                    <a:pt x="150" y="107"/>
                  </a:lnTo>
                  <a:lnTo>
                    <a:pt x="147" y="104"/>
                  </a:lnTo>
                  <a:lnTo>
                    <a:pt x="146" y="102"/>
                  </a:lnTo>
                  <a:lnTo>
                    <a:pt x="140" y="87"/>
                  </a:lnTo>
                  <a:lnTo>
                    <a:pt x="138" y="77"/>
                  </a:lnTo>
                  <a:lnTo>
                    <a:pt x="136" y="73"/>
                  </a:lnTo>
                  <a:lnTo>
                    <a:pt x="135" y="72"/>
                  </a:lnTo>
                  <a:lnTo>
                    <a:pt x="129" y="65"/>
                  </a:lnTo>
                  <a:lnTo>
                    <a:pt x="123" y="59"/>
                  </a:lnTo>
                  <a:lnTo>
                    <a:pt x="123" y="58"/>
                  </a:lnTo>
                  <a:lnTo>
                    <a:pt x="124" y="49"/>
                  </a:lnTo>
                  <a:lnTo>
                    <a:pt x="128" y="40"/>
                  </a:lnTo>
                  <a:lnTo>
                    <a:pt x="134" y="40"/>
                  </a:lnTo>
                  <a:lnTo>
                    <a:pt x="135" y="40"/>
                  </a:lnTo>
                  <a:lnTo>
                    <a:pt x="137" y="41"/>
                  </a:lnTo>
                  <a:lnTo>
                    <a:pt x="140" y="43"/>
                  </a:lnTo>
                  <a:lnTo>
                    <a:pt x="155" y="42"/>
                  </a:lnTo>
                  <a:lnTo>
                    <a:pt x="156" y="41"/>
                  </a:lnTo>
                  <a:lnTo>
                    <a:pt x="159" y="41"/>
                  </a:lnTo>
                  <a:lnTo>
                    <a:pt x="160" y="41"/>
                  </a:lnTo>
                  <a:lnTo>
                    <a:pt x="171" y="42"/>
                  </a:lnTo>
                  <a:lnTo>
                    <a:pt x="178" y="43"/>
                  </a:lnTo>
                  <a:lnTo>
                    <a:pt x="180" y="44"/>
                  </a:lnTo>
                  <a:lnTo>
                    <a:pt x="180" y="44"/>
                  </a:lnTo>
                  <a:lnTo>
                    <a:pt x="189" y="48"/>
                  </a:lnTo>
                  <a:lnTo>
                    <a:pt x="191" y="49"/>
                  </a:lnTo>
                  <a:lnTo>
                    <a:pt x="191" y="50"/>
                  </a:lnTo>
                  <a:lnTo>
                    <a:pt x="192" y="51"/>
                  </a:lnTo>
                  <a:lnTo>
                    <a:pt x="195" y="51"/>
                  </a:lnTo>
                  <a:lnTo>
                    <a:pt x="197" y="52"/>
                  </a:lnTo>
                  <a:lnTo>
                    <a:pt x="202" y="52"/>
                  </a:lnTo>
                  <a:lnTo>
                    <a:pt x="205" y="51"/>
                  </a:lnTo>
                  <a:lnTo>
                    <a:pt x="209" y="51"/>
                  </a:lnTo>
                  <a:lnTo>
                    <a:pt x="209" y="51"/>
                  </a:lnTo>
                  <a:lnTo>
                    <a:pt x="212" y="52"/>
                  </a:lnTo>
                  <a:lnTo>
                    <a:pt x="220" y="55"/>
                  </a:lnTo>
                  <a:lnTo>
                    <a:pt x="225" y="57"/>
                  </a:lnTo>
                  <a:lnTo>
                    <a:pt x="226" y="60"/>
                  </a:lnTo>
                  <a:lnTo>
                    <a:pt x="225" y="61"/>
                  </a:lnTo>
                  <a:lnTo>
                    <a:pt x="224" y="62"/>
                  </a:lnTo>
                  <a:lnTo>
                    <a:pt x="224" y="63"/>
                  </a:lnTo>
                  <a:lnTo>
                    <a:pt x="225" y="64"/>
                  </a:lnTo>
                  <a:lnTo>
                    <a:pt x="227" y="69"/>
                  </a:lnTo>
                  <a:lnTo>
                    <a:pt x="239" y="70"/>
                  </a:lnTo>
                  <a:lnTo>
                    <a:pt x="242" y="70"/>
                  </a:lnTo>
                  <a:lnTo>
                    <a:pt x="246" y="67"/>
                  </a:lnTo>
                  <a:lnTo>
                    <a:pt x="247" y="66"/>
                  </a:lnTo>
                  <a:lnTo>
                    <a:pt x="247" y="64"/>
                  </a:lnTo>
                  <a:lnTo>
                    <a:pt x="254" y="63"/>
                  </a:lnTo>
                  <a:lnTo>
                    <a:pt x="257" y="64"/>
                  </a:lnTo>
                  <a:lnTo>
                    <a:pt x="261" y="63"/>
                  </a:lnTo>
                  <a:lnTo>
                    <a:pt x="264" y="62"/>
                  </a:lnTo>
                  <a:lnTo>
                    <a:pt x="266" y="61"/>
                  </a:lnTo>
                  <a:lnTo>
                    <a:pt x="280" y="48"/>
                  </a:lnTo>
                  <a:lnTo>
                    <a:pt x="282" y="48"/>
                  </a:lnTo>
                  <a:lnTo>
                    <a:pt x="288" y="51"/>
                  </a:lnTo>
                  <a:lnTo>
                    <a:pt x="287" y="52"/>
                  </a:lnTo>
                  <a:lnTo>
                    <a:pt x="284" y="57"/>
                  </a:lnTo>
                  <a:lnTo>
                    <a:pt x="295" y="61"/>
                  </a:lnTo>
                  <a:lnTo>
                    <a:pt x="305" y="65"/>
                  </a:lnTo>
                  <a:lnTo>
                    <a:pt x="320" y="83"/>
                  </a:lnTo>
                  <a:lnTo>
                    <a:pt x="323" y="84"/>
                  </a:lnTo>
                  <a:lnTo>
                    <a:pt x="326" y="85"/>
                  </a:lnTo>
                  <a:lnTo>
                    <a:pt x="327" y="85"/>
                  </a:lnTo>
                  <a:lnTo>
                    <a:pt x="327" y="85"/>
                  </a:lnTo>
                  <a:lnTo>
                    <a:pt x="327" y="85"/>
                  </a:lnTo>
                  <a:lnTo>
                    <a:pt x="332" y="76"/>
                  </a:lnTo>
                  <a:lnTo>
                    <a:pt x="332" y="75"/>
                  </a:lnTo>
                  <a:lnTo>
                    <a:pt x="332" y="73"/>
                  </a:lnTo>
                  <a:lnTo>
                    <a:pt x="333" y="73"/>
                  </a:lnTo>
                  <a:lnTo>
                    <a:pt x="333" y="73"/>
                  </a:lnTo>
                  <a:lnTo>
                    <a:pt x="336" y="74"/>
                  </a:lnTo>
                  <a:lnTo>
                    <a:pt x="341" y="77"/>
                  </a:lnTo>
                  <a:lnTo>
                    <a:pt x="344" y="83"/>
                  </a:lnTo>
                  <a:lnTo>
                    <a:pt x="353" y="111"/>
                  </a:lnTo>
                  <a:lnTo>
                    <a:pt x="352" y="117"/>
                  </a:lnTo>
                  <a:lnTo>
                    <a:pt x="352" y="124"/>
                  </a:lnTo>
                  <a:lnTo>
                    <a:pt x="352" y="139"/>
                  </a:lnTo>
                  <a:lnTo>
                    <a:pt x="352" y="140"/>
                  </a:lnTo>
                  <a:lnTo>
                    <a:pt x="348" y="147"/>
                  </a:lnTo>
                  <a:lnTo>
                    <a:pt x="347" y="148"/>
                  </a:lnTo>
                  <a:lnTo>
                    <a:pt x="345" y="150"/>
                  </a:lnTo>
                  <a:lnTo>
                    <a:pt x="342" y="153"/>
                  </a:lnTo>
                  <a:lnTo>
                    <a:pt x="338" y="155"/>
                  </a:lnTo>
                  <a:lnTo>
                    <a:pt x="331" y="159"/>
                  </a:lnTo>
                  <a:lnTo>
                    <a:pt x="327" y="161"/>
                  </a:lnTo>
                  <a:lnTo>
                    <a:pt x="325" y="161"/>
                  </a:lnTo>
                  <a:lnTo>
                    <a:pt x="324" y="160"/>
                  </a:lnTo>
                  <a:lnTo>
                    <a:pt x="324" y="160"/>
                  </a:lnTo>
                  <a:lnTo>
                    <a:pt x="323" y="160"/>
                  </a:lnTo>
                  <a:lnTo>
                    <a:pt x="321" y="160"/>
                  </a:lnTo>
                  <a:lnTo>
                    <a:pt x="320" y="160"/>
                  </a:lnTo>
                  <a:lnTo>
                    <a:pt x="320" y="161"/>
                  </a:lnTo>
                  <a:lnTo>
                    <a:pt x="323" y="165"/>
                  </a:lnTo>
                  <a:lnTo>
                    <a:pt x="323" y="166"/>
                  </a:lnTo>
                  <a:lnTo>
                    <a:pt x="324" y="167"/>
                  </a:lnTo>
                  <a:lnTo>
                    <a:pt x="325" y="168"/>
                  </a:lnTo>
                  <a:lnTo>
                    <a:pt x="326" y="168"/>
                  </a:lnTo>
                  <a:lnTo>
                    <a:pt x="331" y="167"/>
                  </a:lnTo>
                  <a:lnTo>
                    <a:pt x="334" y="166"/>
                  </a:lnTo>
                  <a:lnTo>
                    <a:pt x="334" y="166"/>
                  </a:lnTo>
                  <a:lnTo>
                    <a:pt x="339" y="164"/>
                  </a:lnTo>
                  <a:lnTo>
                    <a:pt x="339" y="164"/>
                  </a:lnTo>
                  <a:lnTo>
                    <a:pt x="341" y="163"/>
                  </a:lnTo>
                  <a:lnTo>
                    <a:pt x="355" y="160"/>
                  </a:lnTo>
                  <a:lnTo>
                    <a:pt x="366" y="158"/>
                  </a:lnTo>
                  <a:lnTo>
                    <a:pt x="366" y="158"/>
                  </a:lnTo>
                  <a:lnTo>
                    <a:pt x="368" y="158"/>
                  </a:lnTo>
                  <a:lnTo>
                    <a:pt x="370" y="158"/>
                  </a:lnTo>
                  <a:lnTo>
                    <a:pt x="373" y="160"/>
                  </a:lnTo>
                  <a:lnTo>
                    <a:pt x="375" y="162"/>
                  </a:lnTo>
                  <a:lnTo>
                    <a:pt x="379" y="166"/>
                  </a:lnTo>
                  <a:lnTo>
                    <a:pt x="378" y="168"/>
                  </a:lnTo>
                  <a:lnTo>
                    <a:pt x="375" y="172"/>
                  </a:lnTo>
                  <a:lnTo>
                    <a:pt x="376" y="173"/>
                  </a:lnTo>
                  <a:lnTo>
                    <a:pt x="377" y="183"/>
                  </a:lnTo>
                  <a:lnTo>
                    <a:pt x="374" y="186"/>
                  </a:lnTo>
                  <a:lnTo>
                    <a:pt x="373" y="189"/>
                  </a:lnTo>
                  <a:lnTo>
                    <a:pt x="372" y="191"/>
                  </a:lnTo>
                  <a:lnTo>
                    <a:pt x="376" y="195"/>
                  </a:lnTo>
                  <a:lnTo>
                    <a:pt x="377" y="192"/>
                  </a:lnTo>
                  <a:lnTo>
                    <a:pt x="383" y="179"/>
                  </a:lnTo>
                  <a:lnTo>
                    <a:pt x="384" y="178"/>
                  </a:lnTo>
                  <a:lnTo>
                    <a:pt x="397" y="172"/>
                  </a:lnTo>
                  <a:lnTo>
                    <a:pt x="399" y="171"/>
                  </a:lnTo>
                  <a:lnTo>
                    <a:pt x="401" y="171"/>
                  </a:lnTo>
                  <a:lnTo>
                    <a:pt x="402" y="171"/>
                  </a:lnTo>
                  <a:lnTo>
                    <a:pt x="406" y="172"/>
                  </a:lnTo>
                  <a:lnTo>
                    <a:pt x="411" y="173"/>
                  </a:lnTo>
                  <a:lnTo>
                    <a:pt x="445" y="190"/>
                  </a:lnTo>
                  <a:lnTo>
                    <a:pt x="446" y="191"/>
                  </a:lnTo>
                  <a:lnTo>
                    <a:pt x="450" y="194"/>
                  </a:lnTo>
                  <a:lnTo>
                    <a:pt x="452" y="195"/>
                  </a:lnTo>
                  <a:lnTo>
                    <a:pt x="452" y="196"/>
                  </a:lnTo>
                  <a:lnTo>
                    <a:pt x="453" y="198"/>
                  </a:lnTo>
                  <a:lnTo>
                    <a:pt x="453" y="198"/>
                  </a:lnTo>
                  <a:lnTo>
                    <a:pt x="453" y="198"/>
                  </a:lnTo>
                  <a:lnTo>
                    <a:pt x="459" y="204"/>
                  </a:lnTo>
                  <a:lnTo>
                    <a:pt x="460" y="205"/>
                  </a:lnTo>
                  <a:lnTo>
                    <a:pt x="461" y="206"/>
                  </a:lnTo>
                  <a:lnTo>
                    <a:pt x="463" y="206"/>
                  </a:lnTo>
                  <a:lnTo>
                    <a:pt x="464" y="206"/>
                  </a:lnTo>
                  <a:lnTo>
                    <a:pt x="471" y="206"/>
                  </a:lnTo>
                  <a:lnTo>
                    <a:pt x="473" y="205"/>
                  </a:lnTo>
                  <a:lnTo>
                    <a:pt x="473" y="205"/>
                  </a:lnTo>
                  <a:lnTo>
                    <a:pt x="476" y="204"/>
                  </a:lnTo>
                  <a:lnTo>
                    <a:pt x="477" y="204"/>
                  </a:lnTo>
                  <a:lnTo>
                    <a:pt x="482" y="199"/>
                  </a:lnTo>
                  <a:lnTo>
                    <a:pt x="484" y="198"/>
                  </a:lnTo>
                  <a:lnTo>
                    <a:pt x="488" y="194"/>
                  </a:lnTo>
                  <a:lnTo>
                    <a:pt x="492" y="190"/>
                  </a:lnTo>
                  <a:lnTo>
                    <a:pt x="499" y="185"/>
                  </a:lnTo>
                  <a:lnTo>
                    <a:pt x="502" y="184"/>
                  </a:lnTo>
                  <a:lnTo>
                    <a:pt x="524" y="183"/>
                  </a:lnTo>
                  <a:lnTo>
                    <a:pt x="523" y="192"/>
                  </a:lnTo>
                  <a:lnTo>
                    <a:pt x="523" y="195"/>
                  </a:lnTo>
                  <a:lnTo>
                    <a:pt x="522" y="195"/>
                  </a:lnTo>
                  <a:lnTo>
                    <a:pt x="523" y="201"/>
                  </a:lnTo>
                  <a:lnTo>
                    <a:pt x="524" y="219"/>
                  </a:lnTo>
                  <a:lnTo>
                    <a:pt x="527" y="234"/>
                  </a:lnTo>
                  <a:lnTo>
                    <a:pt x="527" y="234"/>
                  </a:lnTo>
                  <a:lnTo>
                    <a:pt x="526" y="235"/>
                  </a:lnTo>
                  <a:lnTo>
                    <a:pt x="519" y="240"/>
                  </a:lnTo>
                  <a:lnTo>
                    <a:pt x="517" y="242"/>
                  </a:lnTo>
                  <a:lnTo>
                    <a:pt x="509" y="248"/>
                  </a:lnTo>
                  <a:lnTo>
                    <a:pt x="500" y="255"/>
                  </a:lnTo>
                  <a:lnTo>
                    <a:pt x="493" y="264"/>
                  </a:lnTo>
                  <a:lnTo>
                    <a:pt x="492" y="265"/>
                  </a:lnTo>
                  <a:lnTo>
                    <a:pt x="491" y="265"/>
                  </a:lnTo>
                  <a:lnTo>
                    <a:pt x="489" y="266"/>
                  </a:lnTo>
                  <a:lnTo>
                    <a:pt x="484" y="265"/>
                  </a:lnTo>
                  <a:lnTo>
                    <a:pt x="482" y="265"/>
                  </a:lnTo>
                  <a:lnTo>
                    <a:pt x="481" y="264"/>
                  </a:lnTo>
                  <a:lnTo>
                    <a:pt x="473" y="272"/>
                  </a:lnTo>
                  <a:lnTo>
                    <a:pt x="472" y="273"/>
                  </a:lnTo>
                  <a:lnTo>
                    <a:pt x="471" y="275"/>
                  </a:lnTo>
                  <a:lnTo>
                    <a:pt x="471" y="276"/>
                  </a:lnTo>
                  <a:lnTo>
                    <a:pt x="470" y="277"/>
                  </a:lnTo>
                  <a:lnTo>
                    <a:pt x="471" y="278"/>
                  </a:lnTo>
                  <a:lnTo>
                    <a:pt x="471" y="279"/>
                  </a:lnTo>
                  <a:lnTo>
                    <a:pt x="473" y="284"/>
                  </a:lnTo>
                  <a:lnTo>
                    <a:pt x="474" y="287"/>
                  </a:lnTo>
                  <a:lnTo>
                    <a:pt x="476" y="288"/>
                  </a:lnTo>
                  <a:lnTo>
                    <a:pt x="477" y="290"/>
                  </a:lnTo>
                  <a:lnTo>
                    <a:pt x="477" y="290"/>
                  </a:lnTo>
                  <a:lnTo>
                    <a:pt x="479" y="291"/>
                  </a:lnTo>
                  <a:lnTo>
                    <a:pt x="480" y="291"/>
                  </a:lnTo>
                  <a:lnTo>
                    <a:pt x="485" y="291"/>
                  </a:lnTo>
                  <a:lnTo>
                    <a:pt x="486" y="291"/>
                  </a:lnTo>
                  <a:lnTo>
                    <a:pt x="488" y="291"/>
                  </a:lnTo>
                  <a:lnTo>
                    <a:pt x="489" y="291"/>
                  </a:lnTo>
                  <a:lnTo>
                    <a:pt x="491" y="291"/>
                  </a:lnTo>
                  <a:lnTo>
                    <a:pt x="491" y="292"/>
                  </a:lnTo>
                  <a:lnTo>
                    <a:pt x="492" y="294"/>
                  </a:lnTo>
                  <a:lnTo>
                    <a:pt x="493" y="294"/>
                  </a:lnTo>
                  <a:lnTo>
                    <a:pt x="493" y="295"/>
                  </a:lnTo>
                  <a:lnTo>
                    <a:pt x="492" y="298"/>
                  </a:lnTo>
                  <a:lnTo>
                    <a:pt x="493" y="300"/>
                  </a:lnTo>
                  <a:lnTo>
                    <a:pt x="495" y="300"/>
                  </a:lnTo>
                  <a:lnTo>
                    <a:pt x="495" y="300"/>
                  </a:lnTo>
                  <a:lnTo>
                    <a:pt x="496" y="300"/>
                  </a:lnTo>
                  <a:close/>
                  <a:moveTo>
                    <a:pt x="79" y="26"/>
                  </a:moveTo>
                  <a:lnTo>
                    <a:pt x="76" y="34"/>
                  </a:lnTo>
                  <a:lnTo>
                    <a:pt x="73" y="41"/>
                  </a:lnTo>
                  <a:lnTo>
                    <a:pt x="73" y="45"/>
                  </a:lnTo>
                  <a:lnTo>
                    <a:pt x="72" y="50"/>
                  </a:lnTo>
                  <a:lnTo>
                    <a:pt x="71" y="56"/>
                  </a:lnTo>
                  <a:lnTo>
                    <a:pt x="70" y="80"/>
                  </a:lnTo>
                  <a:lnTo>
                    <a:pt x="70" y="82"/>
                  </a:lnTo>
                  <a:lnTo>
                    <a:pt x="71" y="86"/>
                  </a:lnTo>
                  <a:lnTo>
                    <a:pt x="72" y="86"/>
                  </a:lnTo>
                  <a:lnTo>
                    <a:pt x="73" y="86"/>
                  </a:lnTo>
                  <a:lnTo>
                    <a:pt x="73" y="86"/>
                  </a:lnTo>
                  <a:lnTo>
                    <a:pt x="73" y="85"/>
                  </a:lnTo>
                  <a:lnTo>
                    <a:pt x="73" y="64"/>
                  </a:lnTo>
                  <a:lnTo>
                    <a:pt x="73" y="64"/>
                  </a:lnTo>
                  <a:lnTo>
                    <a:pt x="73" y="62"/>
                  </a:lnTo>
                  <a:lnTo>
                    <a:pt x="73" y="62"/>
                  </a:lnTo>
                  <a:lnTo>
                    <a:pt x="73" y="58"/>
                  </a:lnTo>
                  <a:lnTo>
                    <a:pt x="74" y="54"/>
                  </a:lnTo>
                  <a:lnTo>
                    <a:pt x="75" y="54"/>
                  </a:lnTo>
                  <a:lnTo>
                    <a:pt x="80" y="50"/>
                  </a:lnTo>
                  <a:lnTo>
                    <a:pt x="82" y="51"/>
                  </a:lnTo>
                  <a:lnTo>
                    <a:pt x="83" y="51"/>
                  </a:lnTo>
                  <a:lnTo>
                    <a:pt x="87" y="54"/>
                  </a:lnTo>
                  <a:lnTo>
                    <a:pt x="91" y="56"/>
                  </a:lnTo>
                  <a:lnTo>
                    <a:pt x="91" y="57"/>
                  </a:lnTo>
                  <a:lnTo>
                    <a:pt x="92" y="57"/>
                  </a:lnTo>
                  <a:lnTo>
                    <a:pt x="100" y="53"/>
                  </a:lnTo>
                  <a:lnTo>
                    <a:pt x="105" y="49"/>
                  </a:lnTo>
                  <a:lnTo>
                    <a:pt x="104" y="49"/>
                  </a:lnTo>
                  <a:lnTo>
                    <a:pt x="103" y="49"/>
                  </a:lnTo>
                  <a:lnTo>
                    <a:pt x="102" y="48"/>
                  </a:lnTo>
                  <a:lnTo>
                    <a:pt x="96" y="49"/>
                  </a:lnTo>
                  <a:lnTo>
                    <a:pt x="95" y="48"/>
                  </a:lnTo>
                  <a:lnTo>
                    <a:pt x="94" y="48"/>
                  </a:lnTo>
                  <a:lnTo>
                    <a:pt x="89" y="44"/>
                  </a:lnTo>
                  <a:lnTo>
                    <a:pt x="88" y="44"/>
                  </a:lnTo>
                  <a:lnTo>
                    <a:pt x="84" y="39"/>
                  </a:lnTo>
                  <a:lnTo>
                    <a:pt x="83" y="24"/>
                  </a:lnTo>
                  <a:lnTo>
                    <a:pt x="86" y="18"/>
                  </a:lnTo>
                  <a:lnTo>
                    <a:pt x="87" y="16"/>
                  </a:lnTo>
                  <a:lnTo>
                    <a:pt x="90" y="14"/>
                  </a:lnTo>
                  <a:lnTo>
                    <a:pt x="91" y="14"/>
                  </a:lnTo>
                  <a:lnTo>
                    <a:pt x="94" y="13"/>
                  </a:lnTo>
                  <a:lnTo>
                    <a:pt x="97" y="11"/>
                  </a:lnTo>
                  <a:lnTo>
                    <a:pt x="102" y="3"/>
                  </a:lnTo>
                  <a:lnTo>
                    <a:pt x="102" y="3"/>
                  </a:lnTo>
                  <a:lnTo>
                    <a:pt x="101" y="3"/>
                  </a:lnTo>
                  <a:lnTo>
                    <a:pt x="95" y="0"/>
                  </a:lnTo>
                  <a:lnTo>
                    <a:pt x="94" y="0"/>
                  </a:lnTo>
                  <a:lnTo>
                    <a:pt x="93" y="0"/>
                  </a:lnTo>
                  <a:lnTo>
                    <a:pt x="92" y="0"/>
                  </a:lnTo>
                  <a:lnTo>
                    <a:pt x="91" y="0"/>
                  </a:lnTo>
                  <a:lnTo>
                    <a:pt x="91" y="1"/>
                  </a:lnTo>
                  <a:lnTo>
                    <a:pt x="89" y="3"/>
                  </a:lnTo>
                  <a:lnTo>
                    <a:pt x="84" y="15"/>
                  </a:lnTo>
                  <a:lnTo>
                    <a:pt x="83" y="17"/>
                  </a:lnTo>
                  <a:lnTo>
                    <a:pt x="79" y="26"/>
                  </a:lnTo>
                  <a:close/>
                  <a:moveTo>
                    <a:pt x="102" y="83"/>
                  </a:moveTo>
                  <a:lnTo>
                    <a:pt x="101" y="83"/>
                  </a:lnTo>
                  <a:lnTo>
                    <a:pt x="95" y="84"/>
                  </a:lnTo>
                  <a:lnTo>
                    <a:pt x="94" y="84"/>
                  </a:lnTo>
                  <a:lnTo>
                    <a:pt x="92" y="85"/>
                  </a:lnTo>
                  <a:lnTo>
                    <a:pt x="91" y="86"/>
                  </a:lnTo>
                  <a:lnTo>
                    <a:pt x="90" y="89"/>
                  </a:lnTo>
                  <a:lnTo>
                    <a:pt x="88" y="92"/>
                  </a:lnTo>
                  <a:lnTo>
                    <a:pt x="88" y="94"/>
                  </a:lnTo>
                  <a:lnTo>
                    <a:pt x="88" y="96"/>
                  </a:lnTo>
                  <a:lnTo>
                    <a:pt x="89" y="96"/>
                  </a:lnTo>
                  <a:lnTo>
                    <a:pt x="90" y="96"/>
                  </a:lnTo>
                  <a:lnTo>
                    <a:pt x="101" y="102"/>
                  </a:lnTo>
                  <a:lnTo>
                    <a:pt x="102" y="102"/>
                  </a:lnTo>
                  <a:lnTo>
                    <a:pt x="105" y="102"/>
                  </a:lnTo>
                  <a:lnTo>
                    <a:pt x="114" y="103"/>
                  </a:lnTo>
                  <a:lnTo>
                    <a:pt x="116" y="103"/>
                  </a:lnTo>
                  <a:lnTo>
                    <a:pt x="116" y="102"/>
                  </a:lnTo>
                  <a:lnTo>
                    <a:pt x="121" y="93"/>
                  </a:lnTo>
                  <a:lnTo>
                    <a:pt x="120" y="86"/>
                  </a:lnTo>
                  <a:lnTo>
                    <a:pt x="119" y="85"/>
                  </a:lnTo>
                  <a:lnTo>
                    <a:pt x="116" y="83"/>
                  </a:lnTo>
                  <a:lnTo>
                    <a:pt x="113" y="83"/>
                  </a:lnTo>
                  <a:lnTo>
                    <a:pt x="112" y="83"/>
                  </a:lnTo>
                  <a:lnTo>
                    <a:pt x="112" y="82"/>
                  </a:lnTo>
                  <a:lnTo>
                    <a:pt x="109" y="82"/>
                  </a:lnTo>
                  <a:lnTo>
                    <a:pt x="107" y="83"/>
                  </a:lnTo>
                  <a:lnTo>
                    <a:pt x="106" y="83"/>
                  </a:lnTo>
                  <a:lnTo>
                    <a:pt x="102" y="83"/>
                  </a:lnTo>
                  <a:close/>
                  <a:moveTo>
                    <a:pt x="72" y="107"/>
                  </a:moveTo>
                  <a:lnTo>
                    <a:pt x="72" y="108"/>
                  </a:lnTo>
                  <a:lnTo>
                    <a:pt x="73" y="109"/>
                  </a:lnTo>
                  <a:lnTo>
                    <a:pt x="76" y="115"/>
                  </a:lnTo>
                  <a:lnTo>
                    <a:pt x="78" y="118"/>
                  </a:lnTo>
                  <a:lnTo>
                    <a:pt x="80" y="121"/>
                  </a:lnTo>
                  <a:lnTo>
                    <a:pt x="80" y="121"/>
                  </a:lnTo>
                  <a:lnTo>
                    <a:pt x="81" y="121"/>
                  </a:lnTo>
                  <a:lnTo>
                    <a:pt x="84" y="121"/>
                  </a:lnTo>
                  <a:lnTo>
                    <a:pt x="84" y="121"/>
                  </a:lnTo>
                  <a:lnTo>
                    <a:pt x="87" y="119"/>
                  </a:lnTo>
                  <a:lnTo>
                    <a:pt x="88" y="118"/>
                  </a:lnTo>
                  <a:lnTo>
                    <a:pt x="89" y="117"/>
                  </a:lnTo>
                  <a:lnTo>
                    <a:pt x="89" y="116"/>
                  </a:lnTo>
                  <a:lnTo>
                    <a:pt x="88" y="116"/>
                  </a:lnTo>
                  <a:lnTo>
                    <a:pt x="85" y="115"/>
                  </a:lnTo>
                  <a:lnTo>
                    <a:pt x="83" y="111"/>
                  </a:lnTo>
                  <a:lnTo>
                    <a:pt x="79" y="101"/>
                  </a:lnTo>
                  <a:lnTo>
                    <a:pt x="79" y="99"/>
                  </a:lnTo>
                  <a:lnTo>
                    <a:pt x="79" y="98"/>
                  </a:lnTo>
                  <a:lnTo>
                    <a:pt x="80" y="96"/>
                  </a:lnTo>
                  <a:lnTo>
                    <a:pt x="83" y="94"/>
                  </a:lnTo>
                  <a:lnTo>
                    <a:pt x="82" y="93"/>
                  </a:lnTo>
                  <a:lnTo>
                    <a:pt x="82" y="93"/>
                  </a:lnTo>
                  <a:lnTo>
                    <a:pt x="81" y="94"/>
                  </a:lnTo>
                  <a:lnTo>
                    <a:pt x="74" y="100"/>
                  </a:lnTo>
                  <a:lnTo>
                    <a:pt x="73" y="101"/>
                  </a:lnTo>
                  <a:lnTo>
                    <a:pt x="73" y="103"/>
                  </a:lnTo>
                  <a:lnTo>
                    <a:pt x="72" y="105"/>
                  </a:lnTo>
                  <a:lnTo>
                    <a:pt x="72" y="107"/>
                  </a:lnTo>
                  <a:close/>
                  <a:moveTo>
                    <a:pt x="119" y="116"/>
                  </a:moveTo>
                  <a:lnTo>
                    <a:pt x="129" y="114"/>
                  </a:lnTo>
                  <a:lnTo>
                    <a:pt x="130" y="113"/>
                  </a:lnTo>
                  <a:lnTo>
                    <a:pt x="131" y="112"/>
                  </a:lnTo>
                  <a:lnTo>
                    <a:pt x="131" y="111"/>
                  </a:lnTo>
                  <a:lnTo>
                    <a:pt x="132" y="108"/>
                  </a:lnTo>
                  <a:lnTo>
                    <a:pt x="131" y="108"/>
                  </a:lnTo>
                  <a:lnTo>
                    <a:pt x="114" y="114"/>
                  </a:lnTo>
                  <a:lnTo>
                    <a:pt x="110" y="116"/>
                  </a:lnTo>
                  <a:lnTo>
                    <a:pt x="109" y="117"/>
                  </a:lnTo>
                  <a:lnTo>
                    <a:pt x="109" y="118"/>
                  </a:lnTo>
                  <a:lnTo>
                    <a:pt x="112" y="120"/>
                  </a:lnTo>
                  <a:lnTo>
                    <a:pt x="119" y="116"/>
                  </a:lnTo>
                  <a:close/>
                  <a:moveTo>
                    <a:pt x="107" y="130"/>
                  </a:moveTo>
                  <a:lnTo>
                    <a:pt x="106" y="130"/>
                  </a:lnTo>
                  <a:lnTo>
                    <a:pt x="106" y="131"/>
                  </a:lnTo>
                  <a:lnTo>
                    <a:pt x="106" y="131"/>
                  </a:lnTo>
                  <a:lnTo>
                    <a:pt x="107" y="132"/>
                  </a:lnTo>
                  <a:lnTo>
                    <a:pt x="107" y="132"/>
                  </a:lnTo>
                  <a:lnTo>
                    <a:pt x="112" y="136"/>
                  </a:lnTo>
                  <a:lnTo>
                    <a:pt x="112" y="136"/>
                  </a:lnTo>
                  <a:lnTo>
                    <a:pt x="115" y="136"/>
                  </a:lnTo>
                  <a:lnTo>
                    <a:pt x="116" y="136"/>
                  </a:lnTo>
                  <a:lnTo>
                    <a:pt x="116" y="135"/>
                  </a:lnTo>
                  <a:lnTo>
                    <a:pt x="116" y="134"/>
                  </a:lnTo>
                  <a:lnTo>
                    <a:pt x="114" y="131"/>
                  </a:lnTo>
                  <a:lnTo>
                    <a:pt x="114" y="131"/>
                  </a:lnTo>
                  <a:lnTo>
                    <a:pt x="114" y="131"/>
                  </a:lnTo>
                  <a:lnTo>
                    <a:pt x="112" y="130"/>
                  </a:lnTo>
                  <a:lnTo>
                    <a:pt x="111" y="131"/>
                  </a:lnTo>
                  <a:lnTo>
                    <a:pt x="107" y="130"/>
                  </a:lnTo>
                  <a:close/>
                  <a:moveTo>
                    <a:pt x="122" y="153"/>
                  </a:moveTo>
                  <a:lnTo>
                    <a:pt x="123" y="154"/>
                  </a:lnTo>
                  <a:lnTo>
                    <a:pt x="124" y="155"/>
                  </a:lnTo>
                  <a:lnTo>
                    <a:pt x="127" y="155"/>
                  </a:lnTo>
                  <a:lnTo>
                    <a:pt x="129" y="154"/>
                  </a:lnTo>
                  <a:lnTo>
                    <a:pt x="131" y="153"/>
                  </a:lnTo>
                  <a:lnTo>
                    <a:pt x="132" y="153"/>
                  </a:lnTo>
                  <a:lnTo>
                    <a:pt x="133" y="152"/>
                  </a:lnTo>
                  <a:lnTo>
                    <a:pt x="136" y="146"/>
                  </a:lnTo>
                  <a:lnTo>
                    <a:pt x="137" y="142"/>
                  </a:lnTo>
                  <a:lnTo>
                    <a:pt x="137" y="138"/>
                  </a:lnTo>
                  <a:lnTo>
                    <a:pt x="137" y="137"/>
                  </a:lnTo>
                  <a:lnTo>
                    <a:pt x="136" y="137"/>
                  </a:lnTo>
                  <a:lnTo>
                    <a:pt x="134" y="137"/>
                  </a:lnTo>
                  <a:lnTo>
                    <a:pt x="128" y="139"/>
                  </a:lnTo>
                  <a:lnTo>
                    <a:pt x="127" y="140"/>
                  </a:lnTo>
                  <a:lnTo>
                    <a:pt x="120" y="143"/>
                  </a:lnTo>
                  <a:lnTo>
                    <a:pt x="119" y="143"/>
                  </a:lnTo>
                  <a:lnTo>
                    <a:pt x="119" y="144"/>
                  </a:lnTo>
                  <a:lnTo>
                    <a:pt x="119" y="144"/>
                  </a:lnTo>
                  <a:lnTo>
                    <a:pt x="119" y="147"/>
                  </a:lnTo>
                  <a:lnTo>
                    <a:pt x="119" y="149"/>
                  </a:lnTo>
                  <a:lnTo>
                    <a:pt x="120" y="150"/>
                  </a:lnTo>
                  <a:lnTo>
                    <a:pt x="120" y="150"/>
                  </a:lnTo>
                  <a:lnTo>
                    <a:pt x="120" y="150"/>
                  </a:lnTo>
                  <a:lnTo>
                    <a:pt x="122" y="153"/>
                  </a:lnTo>
                  <a:close/>
                  <a:moveTo>
                    <a:pt x="163" y="146"/>
                  </a:moveTo>
                  <a:lnTo>
                    <a:pt x="155" y="151"/>
                  </a:lnTo>
                  <a:lnTo>
                    <a:pt x="154" y="153"/>
                  </a:lnTo>
                  <a:lnTo>
                    <a:pt x="154" y="153"/>
                  </a:lnTo>
                  <a:lnTo>
                    <a:pt x="154" y="160"/>
                  </a:lnTo>
                  <a:lnTo>
                    <a:pt x="155" y="162"/>
                  </a:lnTo>
                  <a:lnTo>
                    <a:pt x="157" y="163"/>
                  </a:lnTo>
                  <a:lnTo>
                    <a:pt x="159" y="163"/>
                  </a:lnTo>
                  <a:lnTo>
                    <a:pt x="165" y="163"/>
                  </a:lnTo>
                  <a:lnTo>
                    <a:pt x="168" y="163"/>
                  </a:lnTo>
                  <a:lnTo>
                    <a:pt x="171" y="161"/>
                  </a:lnTo>
                  <a:lnTo>
                    <a:pt x="173" y="159"/>
                  </a:lnTo>
                  <a:lnTo>
                    <a:pt x="173" y="159"/>
                  </a:lnTo>
                  <a:lnTo>
                    <a:pt x="177" y="153"/>
                  </a:lnTo>
                  <a:lnTo>
                    <a:pt x="177" y="152"/>
                  </a:lnTo>
                  <a:lnTo>
                    <a:pt x="177" y="149"/>
                  </a:lnTo>
                  <a:lnTo>
                    <a:pt x="176" y="148"/>
                  </a:lnTo>
                  <a:lnTo>
                    <a:pt x="173" y="147"/>
                  </a:lnTo>
                  <a:lnTo>
                    <a:pt x="167" y="147"/>
                  </a:lnTo>
                  <a:lnTo>
                    <a:pt x="163" y="146"/>
                  </a:lnTo>
                  <a:close/>
                  <a:moveTo>
                    <a:pt x="523" y="144"/>
                  </a:moveTo>
                  <a:lnTo>
                    <a:pt x="522" y="144"/>
                  </a:lnTo>
                  <a:lnTo>
                    <a:pt x="521" y="144"/>
                  </a:lnTo>
                  <a:lnTo>
                    <a:pt x="521" y="143"/>
                  </a:lnTo>
                  <a:lnTo>
                    <a:pt x="520" y="143"/>
                  </a:lnTo>
                  <a:lnTo>
                    <a:pt x="520" y="144"/>
                  </a:lnTo>
                  <a:lnTo>
                    <a:pt x="517" y="146"/>
                  </a:lnTo>
                  <a:lnTo>
                    <a:pt x="516" y="148"/>
                  </a:lnTo>
                  <a:lnTo>
                    <a:pt x="515" y="150"/>
                  </a:lnTo>
                  <a:lnTo>
                    <a:pt x="513" y="154"/>
                  </a:lnTo>
                  <a:lnTo>
                    <a:pt x="512" y="156"/>
                  </a:lnTo>
                  <a:lnTo>
                    <a:pt x="512" y="157"/>
                  </a:lnTo>
                  <a:lnTo>
                    <a:pt x="511" y="166"/>
                  </a:lnTo>
                  <a:lnTo>
                    <a:pt x="511" y="168"/>
                  </a:lnTo>
                  <a:lnTo>
                    <a:pt x="512" y="169"/>
                  </a:lnTo>
                  <a:lnTo>
                    <a:pt x="516" y="172"/>
                  </a:lnTo>
                  <a:lnTo>
                    <a:pt x="516" y="172"/>
                  </a:lnTo>
                  <a:lnTo>
                    <a:pt x="518" y="172"/>
                  </a:lnTo>
                  <a:lnTo>
                    <a:pt x="518" y="172"/>
                  </a:lnTo>
                  <a:lnTo>
                    <a:pt x="518" y="172"/>
                  </a:lnTo>
                  <a:lnTo>
                    <a:pt x="517" y="172"/>
                  </a:lnTo>
                  <a:lnTo>
                    <a:pt x="517" y="172"/>
                  </a:lnTo>
                  <a:lnTo>
                    <a:pt x="516" y="172"/>
                  </a:lnTo>
                  <a:lnTo>
                    <a:pt x="514" y="169"/>
                  </a:lnTo>
                  <a:lnTo>
                    <a:pt x="514" y="168"/>
                  </a:lnTo>
                  <a:lnTo>
                    <a:pt x="514" y="168"/>
                  </a:lnTo>
                  <a:lnTo>
                    <a:pt x="520" y="166"/>
                  </a:lnTo>
                  <a:lnTo>
                    <a:pt x="523" y="166"/>
                  </a:lnTo>
                  <a:lnTo>
                    <a:pt x="524" y="167"/>
                  </a:lnTo>
                  <a:lnTo>
                    <a:pt x="526" y="167"/>
                  </a:lnTo>
                  <a:lnTo>
                    <a:pt x="526" y="168"/>
                  </a:lnTo>
                  <a:lnTo>
                    <a:pt x="527" y="170"/>
                  </a:lnTo>
                  <a:lnTo>
                    <a:pt x="527" y="172"/>
                  </a:lnTo>
                  <a:lnTo>
                    <a:pt x="526" y="176"/>
                  </a:lnTo>
                  <a:lnTo>
                    <a:pt x="540" y="179"/>
                  </a:lnTo>
                  <a:lnTo>
                    <a:pt x="561" y="179"/>
                  </a:lnTo>
                  <a:lnTo>
                    <a:pt x="561" y="179"/>
                  </a:lnTo>
                  <a:lnTo>
                    <a:pt x="561" y="179"/>
                  </a:lnTo>
                  <a:lnTo>
                    <a:pt x="561" y="177"/>
                  </a:lnTo>
                  <a:lnTo>
                    <a:pt x="558" y="169"/>
                  </a:lnTo>
                  <a:lnTo>
                    <a:pt x="555" y="164"/>
                  </a:lnTo>
                  <a:lnTo>
                    <a:pt x="546" y="151"/>
                  </a:lnTo>
                  <a:lnTo>
                    <a:pt x="538" y="147"/>
                  </a:lnTo>
                  <a:lnTo>
                    <a:pt x="523" y="144"/>
                  </a:lnTo>
                  <a:close/>
                  <a:moveTo>
                    <a:pt x="133" y="276"/>
                  </a:moveTo>
                  <a:lnTo>
                    <a:pt x="132" y="276"/>
                  </a:lnTo>
                  <a:lnTo>
                    <a:pt x="131" y="275"/>
                  </a:lnTo>
                  <a:lnTo>
                    <a:pt x="130" y="273"/>
                  </a:lnTo>
                  <a:lnTo>
                    <a:pt x="130" y="272"/>
                  </a:lnTo>
                  <a:lnTo>
                    <a:pt x="130" y="271"/>
                  </a:lnTo>
                  <a:lnTo>
                    <a:pt x="130" y="270"/>
                  </a:lnTo>
                  <a:lnTo>
                    <a:pt x="131" y="269"/>
                  </a:lnTo>
                  <a:lnTo>
                    <a:pt x="132" y="268"/>
                  </a:lnTo>
                  <a:lnTo>
                    <a:pt x="132" y="268"/>
                  </a:lnTo>
                  <a:lnTo>
                    <a:pt x="133" y="268"/>
                  </a:lnTo>
                  <a:lnTo>
                    <a:pt x="134" y="268"/>
                  </a:lnTo>
                  <a:lnTo>
                    <a:pt x="134" y="268"/>
                  </a:lnTo>
                  <a:lnTo>
                    <a:pt x="134" y="269"/>
                  </a:lnTo>
                  <a:lnTo>
                    <a:pt x="134" y="275"/>
                  </a:lnTo>
                  <a:lnTo>
                    <a:pt x="134" y="276"/>
                  </a:lnTo>
                  <a:lnTo>
                    <a:pt x="133" y="276"/>
                  </a:lnTo>
                  <a:close/>
                  <a:moveTo>
                    <a:pt x="4" y="234"/>
                  </a:moveTo>
                  <a:lnTo>
                    <a:pt x="8" y="233"/>
                  </a:lnTo>
                  <a:lnTo>
                    <a:pt x="8" y="235"/>
                  </a:lnTo>
                  <a:lnTo>
                    <a:pt x="5" y="239"/>
                  </a:lnTo>
                  <a:lnTo>
                    <a:pt x="3" y="239"/>
                  </a:lnTo>
                  <a:lnTo>
                    <a:pt x="2" y="239"/>
                  </a:lnTo>
                  <a:lnTo>
                    <a:pt x="0" y="235"/>
                  </a:lnTo>
                  <a:lnTo>
                    <a:pt x="0" y="234"/>
                  </a:lnTo>
                  <a:lnTo>
                    <a:pt x="2" y="233"/>
                  </a:lnTo>
                  <a:lnTo>
                    <a:pt x="3" y="233"/>
                  </a:lnTo>
                  <a:lnTo>
                    <a:pt x="4" y="234"/>
                  </a:lnTo>
                  <a:close/>
                </a:path>
              </a:pathLst>
            </a:custGeom>
            <a:solidFill>
              <a:srgbClr val="003865">
                <a:lumMod val="25000"/>
                <a:lumOff val="75000"/>
              </a:srgbClr>
            </a:solidFill>
            <a:ln w="4763" cap="flat">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63" name="Freeform 12">
              <a:extLst>
                <a:ext uri="{FF2B5EF4-FFF2-40B4-BE49-F238E27FC236}">
                  <a16:creationId xmlns:a16="http://schemas.microsoft.com/office/drawing/2014/main" id="{BBE2D5B7-CCA9-482F-A8A6-73AE9F6B7FDC}"/>
                </a:ext>
              </a:extLst>
            </p:cNvPr>
            <p:cNvSpPr>
              <a:spLocks noEditPoints="1"/>
            </p:cNvSpPr>
            <p:nvPr/>
          </p:nvSpPr>
          <p:spPr bwMode="auto">
            <a:xfrm>
              <a:off x="7377259" y="1586050"/>
              <a:ext cx="1957931" cy="1672150"/>
            </a:xfrm>
            <a:custGeom>
              <a:avLst/>
              <a:gdLst>
                <a:gd name="T0" fmla="*/ 348 w 829"/>
                <a:gd name="T1" fmla="*/ 8 h 708"/>
                <a:gd name="T2" fmla="*/ 397 w 829"/>
                <a:gd name="T3" fmla="*/ 5 h 708"/>
                <a:gd name="T4" fmla="*/ 479 w 829"/>
                <a:gd name="T5" fmla="*/ 55 h 708"/>
                <a:gd name="T6" fmla="*/ 528 w 829"/>
                <a:gd name="T7" fmla="*/ 117 h 708"/>
                <a:gd name="T8" fmla="*/ 581 w 829"/>
                <a:gd name="T9" fmla="*/ 130 h 708"/>
                <a:gd name="T10" fmla="*/ 641 w 829"/>
                <a:gd name="T11" fmla="*/ 141 h 708"/>
                <a:gd name="T12" fmla="*/ 687 w 829"/>
                <a:gd name="T13" fmla="*/ 153 h 708"/>
                <a:gd name="T14" fmla="*/ 751 w 829"/>
                <a:gd name="T15" fmla="*/ 191 h 708"/>
                <a:gd name="T16" fmla="*/ 773 w 829"/>
                <a:gd name="T17" fmla="*/ 215 h 708"/>
                <a:gd name="T18" fmla="*/ 814 w 829"/>
                <a:gd name="T19" fmla="*/ 229 h 708"/>
                <a:gd name="T20" fmla="*/ 808 w 829"/>
                <a:gd name="T21" fmla="*/ 259 h 708"/>
                <a:gd name="T22" fmla="*/ 729 w 829"/>
                <a:gd name="T23" fmla="*/ 268 h 708"/>
                <a:gd name="T24" fmla="*/ 713 w 829"/>
                <a:gd name="T25" fmla="*/ 341 h 708"/>
                <a:gd name="T26" fmla="*/ 743 w 829"/>
                <a:gd name="T27" fmla="*/ 413 h 708"/>
                <a:gd name="T28" fmla="*/ 742 w 829"/>
                <a:gd name="T29" fmla="*/ 456 h 708"/>
                <a:gd name="T30" fmla="*/ 742 w 829"/>
                <a:gd name="T31" fmla="*/ 474 h 708"/>
                <a:gd name="T32" fmla="*/ 673 w 829"/>
                <a:gd name="T33" fmla="*/ 504 h 708"/>
                <a:gd name="T34" fmla="*/ 673 w 829"/>
                <a:gd name="T35" fmla="*/ 545 h 708"/>
                <a:gd name="T36" fmla="*/ 677 w 829"/>
                <a:gd name="T37" fmla="*/ 606 h 708"/>
                <a:gd name="T38" fmla="*/ 636 w 829"/>
                <a:gd name="T39" fmla="*/ 627 h 708"/>
                <a:gd name="T40" fmla="*/ 547 w 829"/>
                <a:gd name="T41" fmla="*/ 685 h 708"/>
                <a:gd name="T42" fmla="*/ 521 w 829"/>
                <a:gd name="T43" fmla="*/ 701 h 708"/>
                <a:gd name="T44" fmla="*/ 497 w 829"/>
                <a:gd name="T45" fmla="*/ 663 h 708"/>
                <a:gd name="T46" fmla="*/ 504 w 829"/>
                <a:gd name="T47" fmla="*/ 628 h 708"/>
                <a:gd name="T48" fmla="*/ 463 w 829"/>
                <a:gd name="T49" fmla="*/ 611 h 708"/>
                <a:gd name="T50" fmla="*/ 449 w 829"/>
                <a:gd name="T51" fmla="*/ 553 h 708"/>
                <a:gd name="T52" fmla="*/ 418 w 829"/>
                <a:gd name="T53" fmla="*/ 500 h 708"/>
                <a:gd name="T54" fmla="*/ 403 w 829"/>
                <a:gd name="T55" fmla="*/ 452 h 708"/>
                <a:gd name="T56" fmla="*/ 411 w 829"/>
                <a:gd name="T57" fmla="*/ 404 h 708"/>
                <a:gd name="T58" fmla="*/ 340 w 829"/>
                <a:gd name="T59" fmla="*/ 379 h 708"/>
                <a:gd name="T60" fmla="*/ 272 w 829"/>
                <a:gd name="T61" fmla="*/ 389 h 708"/>
                <a:gd name="T62" fmla="*/ 304 w 829"/>
                <a:gd name="T63" fmla="*/ 466 h 708"/>
                <a:gd name="T64" fmla="*/ 260 w 829"/>
                <a:gd name="T65" fmla="*/ 480 h 708"/>
                <a:gd name="T66" fmla="*/ 197 w 829"/>
                <a:gd name="T67" fmla="*/ 488 h 708"/>
                <a:gd name="T68" fmla="*/ 208 w 829"/>
                <a:gd name="T69" fmla="*/ 432 h 708"/>
                <a:gd name="T70" fmla="*/ 151 w 829"/>
                <a:gd name="T71" fmla="*/ 383 h 708"/>
                <a:gd name="T72" fmla="*/ 104 w 829"/>
                <a:gd name="T73" fmla="*/ 432 h 708"/>
                <a:gd name="T74" fmla="*/ 58 w 829"/>
                <a:gd name="T75" fmla="*/ 414 h 708"/>
                <a:gd name="T76" fmla="*/ 4 w 829"/>
                <a:gd name="T77" fmla="*/ 355 h 708"/>
                <a:gd name="T78" fmla="*/ 65 w 829"/>
                <a:gd name="T79" fmla="*/ 302 h 708"/>
                <a:gd name="T80" fmla="*/ 100 w 829"/>
                <a:gd name="T81" fmla="*/ 150 h 708"/>
                <a:gd name="T82" fmla="*/ 64 w 829"/>
                <a:gd name="T83" fmla="*/ 125 h 708"/>
                <a:gd name="T84" fmla="*/ 123 w 829"/>
                <a:gd name="T85" fmla="*/ 50 h 708"/>
                <a:gd name="T86" fmla="*/ 199 w 829"/>
                <a:gd name="T87" fmla="*/ 46 h 708"/>
                <a:gd name="T88" fmla="*/ 258 w 829"/>
                <a:gd name="T89" fmla="*/ 95 h 708"/>
                <a:gd name="T90" fmla="*/ 246 w 829"/>
                <a:gd name="T91" fmla="*/ 120 h 708"/>
                <a:gd name="T92" fmla="*/ 272 w 829"/>
                <a:gd name="T93" fmla="*/ 130 h 708"/>
                <a:gd name="T94" fmla="*/ 269 w 829"/>
                <a:gd name="T95" fmla="*/ 83 h 708"/>
                <a:gd name="T96" fmla="*/ 320 w 829"/>
                <a:gd name="T97" fmla="*/ 96 h 708"/>
                <a:gd name="T98" fmla="*/ 334 w 829"/>
                <a:gd name="T99" fmla="*/ 92 h 708"/>
                <a:gd name="T100" fmla="*/ 307 w 829"/>
                <a:gd name="T101" fmla="*/ 176 h 708"/>
                <a:gd name="T102" fmla="*/ 344 w 829"/>
                <a:gd name="T103" fmla="*/ 224 h 708"/>
                <a:gd name="T104" fmla="*/ 208 w 829"/>
                <a:gd name="T105" fmla="*/ 29 h 708"/>
                <a:gd name="T106" fmla="*/ 210 w 829"/>
                <a:gd name="T107" fmla="*/ 25 h 708"/>
                <a:gd name="T108" fmla="*/ 175 w 829"/>
                <a:gd name="T109" fmla="*/ 34 h 708"/>
                <a:gd name="T110" fmla="*/ 178 w 829"/>
                <a:gd name="T111" fmla="*/ 34 h 708"/>
                <a:gd name="T112" fmla="*/ 169 w 829"/>
                <a:gd name="T113" fmla="*/ 35 h 708"/>
                <a:gd name="T114" fmla="*/ 124 w 829"/>
                <a:gd name="T115" fmla="*/ 40 h 708"/>
                <a:gd name="T116" fmla="*/ 93 w 829"/>
                <a:gd name="T117" fmla="*/ 40 h 708"/>
                <a:gd name="T118" fmla="*/ 43 w 829"/>
                <a:gd name="T119" fmla="*/ 52 h 708"/>
                <a:gd name="T120" fmla="*/ 49 w 829"/>
                <a:gd name="T121" fmla="*/ 53 h 708"/>
                <a:gd name="T122" fmla="*/ 6 w 829"/>
                <a:gd name="T123" fmla="*/ 7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9" h="708">
                  <a:moveTo>
                    <a:pt x="315" y="77"/>
                  </a:moveTo>
                  <a:lnTo>
                    <a:pt x="313" y="72"/>
                  </a:lnTo>
                  <a:lnTo>
                    <a:pt x="310" y="63"/>
                  </a:lnTo>
                  <a:lnTo>
                    <a:pt x="310" y="58"/>
                  </a:lnTo>
                  <a:lnTo>
                    <a:pt x="310" y="55"/>
                  </a:lnTo>
                  <a:lnTo>
                    <a:pt x="310" y="53"/>
                  </a:lnTo>
                  <a:lnTo>
                    <a:pt x="320" y="23"/>
                  </a:lnTo>
                  <a:lnTo>
                    <a:pt x="322" y="19"/>
                  </a:lnTo>
                  <a:lnTo>
                    <a:pt x="324" y="12"/>
                  </a:lnTo>
                  <a:lnTo>
                    <a:pt x="330" y="5"/>
                  </a:lnTo>
                  <a:lnTo>
                    <a:pt x="333" y="2"/>
                  </a:lnTo>
                  <a:lnTo>
                    <a:pt x="337" y="2"/>
                  </a:lnTo>
                  <a:lnTo>
                    <a:pt x="341" y="0"/>
                  </a:lnTo>
                  <a:lnTo>
                    <a:pt x="343" y="0"/>
                  </a:lnTo>
                  <a:lnTo>
                    <a:pt x="343" y="2"/>
                  </a:lnTo>
                  <a:lnTo>
                    <a:pt x="344" y="2"/>
                  </a:lnTo>
                  <a:lnTo>
                    <a:pt x="344" y="3"/>
                  </a:lnTo>
                  <a:lnTo>
                    <a:pt x="348" y="8"/>
                  </a:lnTo>
                  <a:lnTo>
                    <a:pt x="356" y="14"/>
                  </a:lnTo>
                  <a:lnTo>
                    <a:pt x="358" y="15"/>
                  </a:lnTo>
                  <a:lnTo>
                    <a:pt x="361" y="16"/>
                  </a:lnTo>
                  <a:lnTo>
                    <a:pt x="362" y="17"/>
                  </a:lnTo>
                  <a:lnTo>
                    <a:pt x="367" y="17"/>
                  </a:lnTo>
                  <a:lnTo>
                    <a:pt x="380" y="18"/>
                  </a:lnTo>
                  <a:lnTo>
                    <a:pt x="385" y="18"/>
                  </a:lnTo>
                  <a:lnTo>
                    <a:pt x="386" y="17"/>
                  </a:lnTo>
                  <a:lnTo>
                    <a:pt x="386" y="17"/>
                  </a:lnTo>
                  <a:lnTo>
                    <a:pt x="386" y="17"/>
                  </a:lnTo>
                  <a:lnTo>
                    <a:pt x="386" y="16"/>
                  </a:lnTo>
                  <a:lnTo>
                    <a:pt x="392" y="15"/>
                  </a:lnTo>
                  <a:lnTo>
                    <a:pt x="393" y="15"/>
                  </a:lnTo>
                  <a:lnTo>
                    <a:pt x="400" y="17"/>
                  </a:lnTo>
                  <a:lnTo>
                    <a:pt x="398" y="15"/>
                  </a:lnTo>
                  <a:lnTo>
                    <a:pt x="396" y="10"/>
                  </a:lnTo>
                  <a:lnTo>
                    <a:pt x="395" y="6"/>
                  </a:lnTo>
                  <a:lnTo>
                    <a:pt x="397" y="5"/>
                  </a:lnTo>
                  <a:lnTo>
                    <a:pt x="400" y="5"/>
                  </a:lnTo>
                  <a:lnTo>
                    <a:pt x="402" y="4"/>
                  </a:lnTo>
                  <a:lnTo>
                    <a:pt x="404" y="4"/>
                  </a:lnTo>
                  <a:lnTo>
                    <a:pt x="413" y="5"/>
                  </a:lnTo>
                  <a:lnTo>
                    <a:pt x="423" y="5"/>
                  </a:lnTo>
                  <a:lnTo>
                    <a:pt x="429" y="5"/>
                  </a:lnTo>
                  <a:lnTo>
                    <a:pt x="434" y="5"/>
                  </a:lnTo>
                  <a:lnTo>
                    <a:pt x="443" y="9"/>
                  </a:lnTo>
                  <a:lnTo>
                    <a:pt x="448" y="13"/>
                  </a:lnTo>
                  <a:lnTo>
                    <a:pt x="455" y="22"/>
                  </a:lnTo>
                  <a:lnTo>
                    <a:pt x="456" y="25"/>
                  </a:lnTo>
                  <a:lnTo>
                    <a:pt x="461" y="35"/>
                  </a:lnTo>
                  <a:lnTo>
                    <a:pt x="463" y="40"/>
                  </a:lnTo>
                  <a:lnTo>
                    <a:pt x="465" y="44"/>
                  </a:lnTo>
                  <a:lnTo>
                    <a:pt x="467" y="45"/>
                  </a:lnTo>
                  <a:lnTo>
                    <a:pt x="469" y="47"/>
                  </a:lnTo>
                  <a:lnTo>
                    <a:pt x="475" y="52"/>
                  </a:lnTo>
                  <a:lnTo>
                    <a:pt x="479" y="55"/>
                  </a:lnTo>
                  <a:lnTo>
                    <a:pt x="479" y="57"/>
                  </a:lnTo>
                  <a:lnTo>
                    <a:pt x="481" y="62"/>
                  </a:lnTo>
                  <a:lnTo>
                    <a:pt x="483" y="64"/>
                  </a:lnTo>
                  <a:lnTo>
                    <a:pt x="483" y="66"/>
                  </a:lnTo>
                  <a:lnTo>
                    <a:pt x="483" y="69"/>
                  </a:lnTo>
                  <a:lnTo>
                    <a:pt x="484" y="73"/>
                  </a:lnTo>
                  <a:lnTo>
                    <a:pt x="485" y="76"/>
                  </a:lnTo>
                  <a:lnTo>
                    <a:pt x="486" y="77"/>
                  </a:lnTo>
                  <a:lnTo>
                    <a:pt x="493" y="82"/>
                  </a:lnTo>
                  <a:lnTo>
                    <a:pt x="507" y="91"/>
                  </a:lnTo>
                  <a:lnTo>
                    <a:pt x="511" y="92"/>
                  </a:lnTo>
                  <a:lnTo>
                    <a:pt x="516" y="93"/>
                  </a:lnTo>
                  <a:lnTo>
                    <a:pt x="523" y="94"/>
                  </a:lnTo>
                  <a:lnTo>
                    <a:pt x="523" y="101"/>
                  </a:lnTo>
                  <a:lnTo>
                    <a:pt x="522" y="108"/>
                  </a:lnTo>
                  <a:lnTo>
                    <a:pt x="525" y="110"/>
                  </a:lnTo>
                  <a:lnTo>
                    <a:pt x="527" y="115"/>
                  </a:lnTo>
                  <a:lnTo>
                    <a:pt x="528" y="117"/>
                  </a:lnTo>
                  <a:lnTo>
                    <a:pt x="536" y="127"/>
                  </a:lnTo>
                  <a:lnTo>
                    <a:pt x="537" y="126"/>
                  </a:lnTo>
                  <a:lnTo>
                    <a:pt x="540" y="124"/>
                  </a:lnTo>
                  <a:lnTo>
                    <a:pt x="543" y="120"/>
                  </a:lnTo>
                  <a:lnTo>
                    <a:pt x="543" y="120"/>
                  </a:lnTo>
                  <a:lnTo>
                    <a:pt x="545" y="120"/>
                  </a:lnTo>
                  <a:lnTo>
                    <a:pt x="547" y="124"/>
                  </a:lnTo>
                  <a:lnTo>
                    <a:pt x="553" y="129"/>
                  </a:lnTo>
                  <a:lnTo>
                    <a:pt x="557" y="132"/>
                  </a:lnTo>
                  <a:lnTo>
                    <a:pt x="558" y="132"/>
                  </a:lnTo>
                  <a:lnTo>
                    <a:pt x="565" y="127"/>
                  </a:lnTo>
                  <a:lnTo>
                    <a:pt x="566" y="124"/>
                  </a:lnTo>
                  <a:lnTo>
                    <a:pt x="568" y="120"/>
                  </a:lnTo>
                  <a:lnTo>
                    <a:pt x="569" y="119"/>
                  </a:lnTo>
                  <a:lnTo>
                    <a:pt x="574" y="121"/>
                  </a:lnTo>
                  <a:lnTo>
                    <a:pt x="576" y="123"/>
                  </a:lnTo>
                  <a:lnTo>
                    <a:pt x="576" y="124"/>
                  </a:lnTo>
                  <a:lnTo>
                    <a:pt x="581" y="130"/>
                  </a:lnTo>
                  <a:lnTo>
                    <a:pt x="588" y="136"/>
                  </a:lnTo>
                  <a:lnTo>
                    <a:pt x="590" y="136"/>
                  </a:lnTo>
                  <a:lnTo>
                    <a:pt x="590" y="137"/>
                  </a:lnTo>
                  <a:lnTo>
                    <a:pt x="599" y="137"/>
                  </a:lnTo>
                  <a:lnTo>
                    <a:pt x="600" y="137"/>
                  </a:lnTo>
                  <a:lnTo>
                    <a:pt x="601" y="137"/>
                  </a:lnTo>
                  <a:lnTo>
                    <a:pt x="601" y="136"/>
                  </a:lnTo>
                  <a:lnTo>
                    <a:pt x="603" y="132"/>
                  </a:lnTo>
                  <a:lnTo>
                    <a:pt x="604" y="132"/>
                  </a:lnTo>
                  <a:lnTo>
                    <a:pt x="604" y="131"/>
                  </a:lnTo>
                  <a:lnTo>
                    <a:pt x="605" y="130"/>
                  </a:lnTo>
                  <a:lnTo>
                    <a:pt x="611" y="127"/>
                  </a:lnTo>
                  <a:lnTo>
                    <a:pt x="611" y="127"/>
                  </a:lnTo>
                  <a:lnTo>
                    <a:pt x="612" y="127"/>
                  </a:lnTo>
                  <a:lnTo>
                    <a:pt x="616" y="129"/>
                  </a:lnTo>
                  <a:lnTo>
                    <a:pt x="633" y="136"/>
                  </a:lnTo>
                  <a:lnTo>
                    <a:pt x="639" y="140"/>
                  </a:lnTo>
                  <a:lnTo>
                    <a:pt x="641" y="141"/>
                  </a:lnTo>
                  <a:lnTo>
                    <a:pt x="643" y="143"/>
                  </a:lnTo>
                  <a:lnTo>
                    <a:pt x="645" y="143"/>
                  </a:lnTo>
                  <a:lnTo>
                    <a:pt x="657" y="146"/>
                  </a:lnTo>
                  <a:lnTo>
                    <a:pt x="658" y="146"/>
                  </a:lnTo>
                  <a:lnTo>
                    <a:pt x="658" y="146"/>
                  </a:lnTo>
                  <a:lnTo>
                    <a:pt x="660" y="146"/>
                  </a:lnTo>
                  <a:lnTo>
                    <a:pt x="660" y="146"/>
                  </a:lnTo>
                  <a:lnTo>
                    <a:pt x="660" y="145"/>
                  </a:lnTo>
                  <a:lnTo>
                    <a:pt x="661" y="144"/>
                  </a:lnTo>
                  <a:lnTo>
                    <a:pt x="664" y="143"/>
                  </a:lnTo>
                  <a:lnTo>
                    <a:pt x="666" y="143"/>
                  </a:lnTo>
                  <a:lnTo>
                    <a:pt x="677" y="143"/>
                  </a:lnTo>
                  <a:lnTo>
                    <a:pt x="678" y="143"/>
                  </a:lnTo>
                  <a:lnTo>
                    <a:pt x="679" y="144"/>
                  </a:lnTo>
                  <a:lnTo>
                    <a:pt x="681" y="146"/>
                  </a:lnTo>
                  <a:lnTo>
                    <a:pt x="683" y="147"/>
                  </a:lnTo>
                  <a:lnTo>
                    <a:pt x="686" y="151"/>
                  </a:lnTo>
                  <a:lnTo>
                    <a:pt x="687" y="153"/>
                  </a:lnTo>
                  <a:lnTo>
                    <a:pt x="688" y="155"/>
                  </a:lnTo>
                  <a:lnTo>
                    <a:pt x="691" y="157"/>
                  </a:lnTo>
                  <a:lnTo>
                    <a:pt x="693" y="159"/>
                  </a:lnTo>
                  <a:lnTo>
                    <a:pt x="701" y="161"/>
                  </a:lnTo>
                  <a:lnTo>
                    <a:pt x="703" y="159"/>
                  </a:lnTo>
                  <a:lnTo>
                    <a:pt x="706" y="158"/>
                  </a:lnTo>
                  <a:lnTo>
                    <a:pt x="709" y="155"/>
                  </a:lnTo>
                  <a:lnTo>
                    <a:pt x="709" y="155"/>
                  </a:lnTo>
                  <a:lnTo>
                    <a:pt x="709" y="155"/>
                  </a:lnTo>
                  <a:lnTo>
                    <a:pt x="710" y="152"/>
                  </a:lnTo>
                  <a:lnTo>
                    <a:pt x="714" y="150"/>
                  </a:lnTo>
                  <a:lnTo>
                    <a:pt x="721" y="152"/>
                  </a:lnTo>
                  <a:lnTo>
                    <a:pt x="726" y="153"/>
                  </a:lnTo>
                  <a:lnTo>
                    <a:pt x="732" y="168"/>
                  </a:lnTo>
                  <a:lnTo>
                    <a:pt x="738" y="179"/>
                  </a:lnTo>
                  <a:lnTo>
                    <a:pt x="741" y="184"/>
                  </a:lnTo>
                  <a:lnTo>
                    <a:pt x="743" y="185"/>
                  </a:lnTo>
                  <a:lnTo>
                    <a:pt x="751" y="191"/>
                  </a:lnTo>
                  <a:lnTo>
                    <a:pt x="754" y="191"/>
                  </a:lnTo>
                  <a:lnTo>
                    <a:pt x="757" y="192"/>
                  </a:lnTo>
                  <a:lnTo>
                    <a:pt x="758" y="192"/>
                  </a:lnTo>
                  <a:lnTo>
                    <a:pt x="760" y="194"/>
                  </a:lnTo>
                  <a:lnTo>
                    <a:pt x="761" y="194"/>
                  </a:lnTo>
                  <a:lnTo>
                    <a:pt x="761" y="195"/>
                  </a:lnTo>
                  <a:lnTo>
                    <a:pt x="760" y="197"/>
                  </a:lnTo>
                  <a:lnTo>
                    <a:pt x="760" y="198"/>
                  </a:lnTo>
                  <a:lnTo>
                    <a:pt x="758" y="200"/>
                  </a:lnTo>
                  <a:lnTo>
                    <a:pt x="757" y="200"/>
                  </a:lnTo>
                  <a:lnTo>
                    <a:pt x="766" y="203"/>
                  </a:lnTo>
                  <a:lnTo>
                    <a:pt x="768" y="205"/>
                  </a:lnTo>
                  <a:lnTo>
                    <a:pt x="770" y="206"/>
                  </a:lnTo>
                  <a:lnTo>
                    <a:pt x="772" y="208"/>
                  </a:lnTo>
                  <a:lnTo>
                    <a:pt x="773" y="209"/>
                  </a:lnTo>
                  <a:lnTo>
                    <a:pt x="773" y="210"/>
                  </a:lnTo>
                  <a:lnTo>
                    <a:pt x="773" y="214"/>
                  </a:lnTo>
                  <a:lnTo>
                    <a:pt x="773" y="215"/>
                  </a:lnTo>
                  <a:lnTo>
                    <a:pt x="774" y="216"/>
                  </a:lnTo>
                  <a:lnTo>
                    <a:pt x="777" y="219"/>
                  </a:lnTo>
                  <a:lnTo>
                    <a:pt x="785" y="227"/>
                  </a:lnTo>
                  <a:lnTo>
                    <a:pt x="786" y="228"/>
                  </a:lnTo>
                  <a:lnTo>
                    <a:pt x="786" y="228"/>
                  </a:lnTo>
                  <a:lnTo>
                    <a:pt x="787" y="228"/>
                  </a:lnTo>
                  <a:lnTo>
                    <a:pt x="792" y="226"/>
                  </a:lnTo>
                  <a:lnTo>
                    <a:pt x="795" y="223"/>
                  </a:lnTo>
                  <a:lnTo>
                    <a:pt x="796" y="223"/>
                  </a:lnTo>
                  <a:lnTo>
                    <a:pt x="797" y="223"/>
                  </a:lnTo>
                  <a:lnTo>
                    <a:pt x="802" y="221"/>
                  </a:lnTo>
                  <a:lnTo>
                    <a:pt x="804" y="221"/>
                  </a:lnTo>
                  <a:lnTo>
                    <a:pt x="804" y="221"/>
                  </a:lnTo>
                  <a:lnTo>
                    <a:pt x="806" y="222"/>
                  </a:lnTo>
                  <a:lnTo>
                    <a:pt x="807" y="223"/>
                  </a:lnTo>
                  <a:lnTo>
                    <a:pt x="809" y="224"/>
                  </a:lnTo>
                  <a:lnTo>
                    <a:pt x="812" y="228"/>
                  </a:lnTo>
                  <a:lnTo>
                    <a:pt x="814" y="229"/>
                  </a:lnTo>
                  <a:lnTo>
                    <a:pt x="815" y="229"/>
                  </a:lnTo>
                  <a:lnTo>
                    <a:pt x="827" y="232"/>
                  </a:lnTo>
                  <a:lnTo>
                    <a:pt x="829" y="232"/>
                  </a:lnTo>
                  <a:lnTo>
                    <a:pt x="829" y="232"/>
                  </a:lnTo>
                  <a:lnTo>
                    <a:pt x="829" y="232"/>
                  </a:lnTo>
                  <a:lnTo>
                    <a:pt x="822" y="242"/>
                  </a:lnTo>
                  <a:lnTo>
                    <a:pt x="822" y="242"/>
                  </a:lnTo>
                  <a:lnTo>
                    <a:pt x="820" y="242"/>
                  </a:lnTo>
                  <a:lnTo>
                    <a:pt x="818" y="241"/>
                  </a:lnTo>
                  <a:lnTo>
                    <a:pt x="818" y="240"/>
                  </a:lnTo>
                  <a:lnTo>
                    <a:pt x="817" y="239"/>
                  </a:lnTo>
                  <a:lnTo>
                    <a:pt x="815" y="240"/>
                  </a:lnTo>
                  <a:lnTo>
                    <a:pt x="814" y="242"/>
                  </a:lnTo>
                  <a:lnTo>
                    <a:pt x="813" y="245"/>
                  </a:lnTo>
                  <a:lnTo>
                    <a:pt x="811" y="253"/>
                  </a:lnTo>
                  <a:lnTo>
                    <a:pt x="814" y="258"/>
                  </a:lnTo>
                  <a:lnTo>
                    <a:pt x="811" y="258"/>
                  </a:lnTo>
                  <a:lnTo>
                    <a:pt x="808" y="259"/>
                  </a:lnTo>
                  <a:lnTo>
                    <a:pt x="805" y="261"/>
                  </a:lnTo>
                  <a:lnTo>
                    <a:pt x="801" y="265"/>
                  </a:lnTo>
                  <a:lnTo>
                    <a:pt x="798" y="268"/>
                  </a:lnTo>
                  <a:lnTo>
                    <a:pt x="797" y="268"/>
                  </a:lnTo>
                  <a:lnTo>
                    <a:pt x="783" y="276"/>
                  </a:lnTo>
                  <a:lnTo>
                    <a:pt x="779" y="277"/>
                  </a:lnTo>
                  <a:lnTo>
                    <a:pt x="771" y="276"/>
                  </a:lnTo>
                  <a:lnTo>
                    <a:pt x="770" y="276"/>
                  </a:lnTo>
                  <a:lnTo>
                    <a:pt x="769" y="275"/>
                  </a:lnTo>
                  <a:lnTo>
                    <a:pt x="769" y="275"/>
                  </a:lnTo>
                  <a:lnTo>
                    <a:pt x="769" y="274"/>
                  </a:lnTo>
                  <a:lnTo>
                    <a:pt x="769" y="274"/>
                  </a:lnTo>
                  <a:lnTo>
                    <a:pt x="768" y="273"/>
                  </a:lnTo>
                  <a:lnTo>
                    <a:pt x="766" y="270"/>
                  </a:lnTo>
                  <a:lnTo>
                    <a:pt x="755" y="269"/>
                  </a:lnTo>
                  <a:lnTo>
                    <a:pt x="730" y="267"/>
                  </a:lnTo>
                  <a:lnTo>
                    <a:pt x="729" y="267"/>
                  </a:lnTo>
                  <a:lnTo>
                    <a:pt x="729" y="268"/>
                  </a:lnTo>
                  <a:lnTo>
                    <a:pt x="728" y="269"/>
                  </a:lnTo>
                  <a:lnTo>
                    <a:pt x="727" y="270"/>
                  </a:lnTo>
                  <a:lnTo>
                    <a:pt x="727" y="273"/>
                  </a:lnTo>
                  <a:lnTo>
                    <a:pt x="728" y="274"/>
                  </a:lnTo>
                  <a:lnTo>
                    <a:pt x="728" y="274"/>
                  </a:lnTo>
                  <a:lnTo>
                    <a:pt x="727" y="275"/>
                  </a:lnTo>
                  <a:lnTo>
                    <a:pt x="719" y="283"/>
                  </a:lnTo>
                  <a:lnTo>
                    <a:pt x="703" y="284"/>
                  </a:lnTo>
                  <a:lnTo>
                    <a:pt x="696" y="286"/>
                  </a:lnTo>
                  <a:lnTo>
                    <a:pt x="690" y="287"/>
                  </a:lnTo>
                  <a:lnTo>
                    <a:pt x="689" y="293"/>
                  </a:lnTo>
                  <a:lnTo>
                    <a:pt x="689" y="293"/>
                  </a:lnTo>
                  <a:lnTo>
                    <a:pt x="689" y="299"/>
                  </a:lnTo>
                  <a:lnTo>
                    <a:pt x="689" y="301"/>
                  </a:lnTo>
                  <a:lnTo>
                    <a:pt x="688" y="302"/>
                  </a:lnTo>
                  <a:lnTo>
                    <a:pt x="696" y="322"/>
                  </a:lnTo>
                  <a:lnTo>
                    <a:pt x="703" y="327"/>
                  </a:lnTo>
                  <a:lnTo>
                    <a:pt x="713" y="341"/>
                  </a:lnTo>
                  <a:lnTo>
                    <a:pt x="720" y="355"/>
                  </a:lnTo>
                  <a:lnTo>
                    <a:pt x="720" y="355"/>
                  </a:lnTo>
                  <a:lnTo>
                    <a:pt x="720" y="361"/>
                  </a:lnTo>
                  <a:lnTo>
                    <a:pt x="721" y="364"/>
                  </a:lnTo>
                  <a:lnTo>
                    <a:pt x="722" y="366"/>
                  </a:lnTo>
                  <a:lnTo>
                    <a:pt x="724" y="370"/>
                  </a:lnTo>
                  <a:lnTo>
                    <a:pt x="727" y="374"/>
                  </a:lnTo>
                  <a:lnTo>
                    <a:pt x="733" y="380"/>
                  </a:lnTo>
                  <a:lnTo>
                    <a:pt x="728" y="379"/>
                  </a:lnTo>
                  <a:lnTo>
                    <a:pt x="722" y="383"/>
                  </a:lnTo>
                  <a:lnTo>
                    <a:pt x="720" y="387"/>
                  </a:lnTo>
                  <a:lnTo>
                    <a:pt x="722" y="392"/>
                  </a:lnTo>
                  <a:lnTo>
                    <a:pt x="734" y="407"/>
                  </a:lnTo>
                  <a:lnTo>
                    <a:pt x="738" y="409"/>
                  </a:lnTo>
                  <a:lnTo>
                    <a:pt x="739" y="409"/>
                  </a:lnTo>
                  <a:lnTo>
                    <a:pt x="740" y="410"/>
                  </a:lnTo>
                  <a:lnTo>
                    <a:pt x="741" y="411"/>
                  </a:lnTo>
                  <a:lnTo>
                    <a:pt x="743" y="413"/>
                  </a:lnTo>
                  <a:lnTo>
                    <a:pt x="743" y="414"/>
                  </a:lnTo>
                  <a:lnTo>
                    <a:pt x="743" y="418"/>
                  </a:lnTo>
                  <a:lnTo>
                    <a:pt x="743" y="418"/>
                  </a:lnTo>
                  <a:lnTo>
                    <a:pt x="741" y="420"/>
                  </a:lnTo>
                  <a:lnTo>
                    <a:pt x="738" y="421"/>
                  </a:lnTo>
                  <a:lnTo>
                    <a:pt x="737" y="421"/>
                  </a:lnTo>
                  <a:lnTo>
                    <a:pt x="736" y="421"/>
                  </a:lnTo>
                  <a:lnTo>
                    <a:pt x="733" y="426"/>
                  </a:lnTo>
                  <a:lnTo>
                    <a:pt x="733" y="436"/>
                  </a:lnTo>
                  <a:lnTo>
                    <a:pt x="733" y="436"/>
                  </a:lnTo>
                  <a:lnTo>
                    <a:pt x="737" y="441"/>
                  </a:lnTo>
                  <a:lnTo>
                    <a:pt x="741" y="445"/>
                  </a:lnTo>
                  <a:lnTo>
                    <a:pt x="745" y="450"/>
                  </a:lnTo>
                  <a:lnTo>
                    <a:pt x="747" y="452"/>
                  </a:lnTo>
                  <a:lnTo>
                    <a:pt x="747" y="452"/>
                  </a:lnTo>
                  <a:lnTo>
                    <a:pt x="747" y="452"/>
                  </a:lnTo>
                  <a:lnTo>
                    <a:pt x="745" y="455"/>
                  </a:lnTo>
                  <a:lnTo>
                    <a:pt x="742" y="456"/>
                  </a:lnTo>
                  <a:lnTo>
                    <a:pt x="740" y="456"/>
                  </a:lnTo>
                  <a:lnTo>
                    <a:pt x="737" y="457"/>
                  </a:lnTo>
                  <a:lnTo>
                    <a:pt x="736" y="458"/>
                  </a:lnTo>
                  <a:lnTo>
                    <a:pt x="736" y="459"/>
                  </a:lnTo>
                  <a:lnTo>
                    <a:pt x="734" y="462"/>
                  </a:lnTo>
                  <a:lnTo>
                    <a:pt x="734" y="464"/>
                  </a:lnTo>
                  <a:lnTo>
                    <a:pt x="734" y="465"/>
                  </a:lnTo>
                  <a:lnTo>
                    <a:pt x="735" y="466"/>
                  </a:lnTo>
                  <a:lnTo>
                    <a:pt x="735" y="466"/>
                  </a:lnTo>
                  <a:lnTo>
                    <a:pt x="736" y="467"/>
                  </a:lnTo>
                  <a:lnTo>
                    <a:pt x="738" y="468"/>
                  </a:lnTo>
                  <a:lnTo>
                    <a:pt x="740" y="468"/>
                  </a:lnTo>
                  <a:lnTo>
                    <a:pt x="742" y="468"/>
                  </a:lnTo>
                  <a:lnTo>
                    <a:pt x="742" y="468"/>
                  </a:lnTo>
                  <a:lnTo>
                    <a:pt x="742" y="468"/>
                  </a:lnTo>
                  <a:lnTo>
                    <a:pt x="743" y="469"/>
                  </a:lnTo>
                  <a:lnTo>
                    <a:pt x="743" y="473"/>
                  </a:lnTo>
                  <a:lnTo>
                    <a:pt x="742" y="474"/>
                  </a:lnTo>
                  <a:lnTo>
                    <a:pt x="739" y="478"/>
                  </a:lnTo>
                  <a:lnTo>
                    <a:pt x="733" y="482"/>
                  </a:lnTo>
                  <a:lnTo>
                    <a:pt x="728" y="486"/>
                  </a:lnTo>
                  <a:lnTo>
                    <a:pt x="727" y="491"/>
                  </a:lnTo>
                  <a:lnTo>
                    <a:pt x="726" y="500"/>
                  </a:lnTo>
                  <a:lnTo>
                    <a:pt x="726" y="500"/>
                  </a:lnTo>
                  <a:lnTo>
                    <a:pt x="722" y="499"/>
                  </a:lnTo>
                  <a:lnTo>
                    <a:pt x="712" y="499"/>
                  </a:lnTo>
                  <a:lnTo>
                    <a:pt x="711" y="500"/>
                  </a:lnTo>
                  <a:lnTo>
                    <a:pt x="708" y="501"/>
                  </a:lnTo>
                  <a:lnTo>
                    <a:pt x="707" y="501"/>
                  </a:lnTo>
                  <a:lnTo>
                    <a:pt x="704" y="502"/>
                  </a:lnTo>
                  <a:lnTo>
                    <a:pt x="698" y="503"/>
                  </a:lnTo>
                  <a:lnTo>
                    <a:pt x="696" y="502"/>
                  </a:lnTo>
                  <a:lnTo>
                    <a:pt x="695" y="502"/>
                  </a:lnTo>
                  <a:lnTo>
                    <a:pt x="682" y="502"/>
                  </a:lnTo>
                  <a:lnTo>
                    <a:pt x="679" y="503"/>
                  </a:lnTo>
                  <a:lnTo>
                    <a:pt x="673" y="504"/>
                  </a:lnTo>
                  <a:lnTo>
                    <a:pt x="673" y="507"/>
                  </a:lnTo>
                  <a:lnTo>
                    <a:pt x="674" y="508"/>
                  </a:lnTo>
                  <a:lnTo>
                    <a:pt x="673" y="509"/>
                  </a:lnTo>
                  <a:lnTo>
                    <a:pt x="673" y="509"/>
                  </a:lnTo>
                  <a:lnTo>
                    <a:pt x="668" y="513"/>
                  </a:lnTo>
                  <a:lnTo>
                    <a:pt x="657" y="515"/>
                  </a:lnTo>
                  <a:lnTo>
                    <a:pt x="661" y="521"/>
                  </a:lnTo>
                  <a:lnTo>
                    <a:pt x="672" y="529"/>
                  </a:lnTo>
                  <a:lnTo>
                    <a:pt x="668" y="529"/>
                  </a:lnTo>
                  <a:lnTo>
                    <a:pt x="666" y="532"/>
                  </a:lnTo>
                  <a:lnTo>
                    <a:pt x="666" y="533"/>
                  </a:lnTo>
                  <a:lnTo>
                    <a:pt x="666" y="537"/>
                  </a:lnTo>
                  <a:lnTo>
                    <a:pt x="668" y="538"/>
                  </a:lnTo>
                  <a:lnTo>
                    <a:pt x="671" y="539"/>
                  </a:lnTo>
                  <a:lnTo>
                    <a:pt x="672" y="541"/>
                  </a:lnTo>
                  <a:lnTo>
                    <a:pt x="672" y="542"/>
                  </a:lnTo>
                  <a:lnTo>
                    <a:pt x="673" y="543"/>
                  </a:lnTo>
                  <a:lnTo>
                    <a:pt x="673" y="545"/>
                  </a:lnTo>
                  <a:lnTo>
                    <a:pt x="672" y="546"/>
                  </a:lnTo>
                  <a:lnTo>
                    <a:pt x="670" y="550"/>
                  </a:lnTo>
                  <a:lnTo>
                    <a:pt x="669" y="551"/>
                  </a:lnTo>
                  <a:lnTo>
                    <a:pt x="668" y="551"/>
                  </a:lnTo>
                  <a:lnTo>
                    <a:pt x="667" y="551"/>
                  </a:lnTo>
                  <a:lnTo>
                    <a:pt x="661" y="556"/>
                  </a:lnTo>
                  <a:lnTo>
                    <a:pt x="661" y="557"/>
                  </a:lnTo>
                  <a:lnTo>
                    <a:pt x="660" y="558"/>
                  </a:lnTo>
                  <a:lnTo>
                    <a:pt x="660" y="567"/>
                  </a:lnTo>
                  <a:lnTo>
                    <a:pt x="661" y="575"/>
                  </a:lnTo>
                  <a:lnTo>
                    <a:pt x="663" y="579"/>
                  </a:lnTo>
                  <a:lnTo>
                    <a:pt x="665" y="580"/>
                  </a:lnTo>
                  <a:lnTo>
                    <a:pt x="674" y="592"/>
                  </a:lnTo>
                  <a:lnTo>
                    <a:pt x="676" y="598"/>
                  </a:lnTo>
                  <a:lnTo>
                    <a:pt x="676" y="599"/>
                  </a:lnTo>
                  <a:lnTo>
                    <a:pt x="676" y="602"/>
                  </a:lnTo>
                  <a:lnTo>
                    <a:pt x="676" y="605"/>
                  </a:lnTo>
                  <a:lnTo>
                    <a:pt x="677" y="606"/>
                  </a:lnTo>
                  <a:lnTo>
                    <a:pt x="680" y="612"/>
                  </a:lnTo>
                  <a:lnTo>
                    <a:pt x="681" y="612"/>
                  </a:lnTo>
                  <a:lnTo>
                    <a:pt x="681" y="612"/>
                  </a:lnTo>
                  <a:lnTo>
                    <a:pt x="683" y="613"/>
                  </a:lnTo>
                  <a:lnTo>
                    <a:pt x="682" y="614"/>
                  </a:lnTo>
                  <a:lnTo>
                    <a:pt x="679" y="614"/>
                  </a:lnTo>
                  <a:lnTo>
                    <a:pt x="678" y="614"/>
                  </a:lnTo>
                  <a:lnTo>
                    <a:pt x="672" y="628"/>
                  </a:lnTo>
                  <a:lnTo>
                    <a:pt x="670" y="633"/>
                  </a:lnTo>
                  <a:lnTo>
                    <a:pt x="658" y="636"/>
                  </a:lnTo>
                  <a:lnTo>
                    <a:pt x="651" y="637"/>
                  </a:lnTo>
                  <a:lnTo>
                    <a:pt x="649" y="636"/>
                  </a:lnTo>
                  <a:lnTo>
                    <a:pt x="646" y="631"/>
                  </a:lnTo>
                  <a:lnTo>
                    <a:pt x="645" y="631"/>
                  </a:lnTo>
                  <a:lnTo>
                    <a:pt x="643" y="630"/>
                  </a:lnTo>
                  <a:lnTo>
                    <a:pt x="642" y="629"/>
                  </a:lnTo>
                  <a:lnTo>
                    <a:pt x="637" y="628"/>
                  </a:lnTo>
                  <a:lnTo>
                    <a:pt x="636" y="627"/>
                  </a:lnTo>
                  <a:lnTo>
                    <a:pt x="635" y="627"/>
                  </a:lnTo>
                  <a:lnTo>
                    <a:pt x="629" y="628"/>
                  </a:lnTo>
                  <a:lnTo>
                    <a:pt x="626" y="631"/>
                  </a:lnTo>
                  <a:lnTo>
                    <a:pt x="624" y="637"/>
                  </a:lnTo>
                  <a:lnTo>
                    <a:pt x="626" y="637"/>
                  </a:lnTo>
                  <a:lnTo>
                    <a:pt x="626" y="638"/>
                  </a:lnTo>
                  <a:lnTo>
                    <a:pt x="625" y="640"/>
                  </a:lnTo>
                  <a:lnTo>
                    <a:pt x="624" y="641"/>
                  </a:lnTo>
                  <a:lnTo>
                    <a:pt x="620" y="647"/>
                  </a:lnTo>
                  <a:lnTo>
                    <a:pt x="620" y="647"/>
                  </a:lnTo>
                  <a:lnTo>
                    <a:pt x="613" y="652"/>
                  </a:lnTo>
                  <a:lnTo>
                    <a:pt x="591" y="666"/>
                  </a:lnTo>
                  <a:lnTo>
                    <a:pt x="576" y="670"/>
                  </a:lnTo>
                  <a:lnTo>
                    <a:pt x="558" y="679"/>
                  </a:lnTo>
                  <a:lnTo>
                    <a:pt x="551" y="685"/>
                  </a:lnTo>
                  <a:lnTo>
                    <a:pt x="549" y="685"/>
                  </a:lnTo>
                  <a:lnTo>
                    <a:pt x="548" y="685"/>
                  </a:lnTo>
                  <a:lnTo>
                    <a:pt x="547" y="685"/>
                  </a:lnTo>
                  <a:lnTo>
                    <a:pt x="549" y="685"/>
                  </a:lnTo>
                  <a:lnTo>
                    <a:pt x="549" y="685"/>
                  </a:lnTo>
                  <a:lnTo>
                    <a:pt x="549" y="681"/>
                  </a:lnTo>
                  <a:lnTo>
                    <a:pt x="547" y="679"/>
                  </a:lnTo>
                  <a:lnTo>
                    <a:pt x="544" y="674"/>
                  </a:lnTo>
                  <a:lnTo>
                    <a:pt x="543" y="674"/>
                  </a:lnTo>
                  <a:lnTo>
                    <a:pt x="535" y="675"/>
                  </a:lnTo>
                  <a:lnTo>
                    <a:pt x="526" y="676"/>
                  </a:lnTo>
                  <a:lnTo>
                    <a:pt x="526" y="676"/>
                  </a:lnTo>
                  <a:lnTo>
                    <a:pt x="525" y="677"/>
                  </a:lnTo>
                  <a:lnTo>
                    <a:pt x="513" y="687"/>
                  </a:lnTo>
                  <a:lnTo>
                    <a:pt x="510" y="691"/>
                  </a:lnTo>
                  <a:lnTo>
                    <a:pt x="515" y="698"/>
                  </a:lnTo>
                  <a:lnTo>
                    <a:pt x="519" y="696"/>
                  </a:lnTo>
                  <a:lnTo>
                    <a:pt x="521" y="696"/>
                  </a:lnTo>
                  <a:lnTo>
                    <a:pt x="521" y="696"/>
                  </a:lnTo>
                  <a:lnTo>
                    <a:pt x="521" y="700"/>
                  </a:lnTo>
                  <a:lnTo>
                    <a:pt x="521" y="701"/>
                  </a:lnTo>
                  <a:lnTo>
                    <a:pt x="520" y="705"/>
                  </a:lnTo>
                  <a:lnTo>
                    <a:pt x="514" y="708"/>
                  </a:lnTo>
                  <a:lnTo>
                    <a:pt x="514" y="707"/>
                  </a:lnTo>
                  <a:lnTo>
                    <a:pt x="504" y="702"/>
                  </a:lnTo>
                  <a:lnTo>
                    <a:pt x="490" y="697"/>
                  </a:lnTo>
                  <a:lnTo>
                    <a:pt x="486" y="695"/>
                  </a:lnTo>
                  <a:lnTo>
                    <a:pt x="483" y="692"/>
                  </a:lnTo>
                  <a:lnTo>
                    <a:pt x="483" y="690"/>
                  </a:lnTo>
                  <a:lnTo>
                    <a:pt x="483" y="689"/>
                  </a:lnTo>
                  <a:lnTo>
                    <a:pt x="484" y="684"/>
                  </a:lnTo>
                  <a:lnTo>
                    <a:pt x="484" y="682"/>
                  </a:lnTo>
                  <a:lnTo>
                    <a:pt x="487" y="679"/>
                  </a:lnTo>
                  <a:lnTo>
                    <a:pt x="489" y="678"/>
                  </a:lnTo>
                  <a:lnTo>
                    <a:pt x="493" y="677"/>
                  </a:lnTo>
                  <a:lnTo>
                    <a:pt x="497" y="677"/>
                  </a:lnTo>
                  <a:lnTo>
                    <a:pt x="498" y="674"/>
                  </a:lnTo>
                  <a:lnTo>
                    <a:pt x="499" y="674"/>
                  </a:lnTo>
                  <a:lnTo>
                    <a:pt x="497" y="663"/>
                  </a:lnTo>
                  <a:lnTo>
                    <a:pt x="496" y="658"/>
                  </a:lnTo>
                  <a:lnTo>
                    <a:pt x="494" y="657"/>
                  </a:lnTo>
                  <a:lnTo>
                    <a:pt x="489" y="647"/>
                  </a:lnTo>
                  <a:lnTo>
                    <a:pt x="489" y="647"/>
                  </a:lnTo>
                  <a:lnTo>
                    <a:pt x="489" y="647"/>
                  </a:lnTo>
                  <a:lnTo>
                    <a:pt x="489" y="646"/>
                  </a:lnTo>
                  <a:lnTo>
                    <a:pt x="496" y="639"/>
                  </a:lnTo>
                  <a:lnTo>
                    <a:pt x="500" y="638"/>
                  </a:lnTo>
                  <a:lnTo>
                    <a:pt x="501" y="637"/>
                  </a:lnTo>
                  <a:lnTo>
                    <a:pt x="502" y="635"/>
                  </a:lnTo>
                  <a:lnTo>
                    <a:pt x="504" y="634"/>
                  </a:lnTo>
                  <a:lnTo>
                    <a:pt x="505" y="634"/>
                  </a:lnTo>
                  <a:lnTo>
                    <a:pt x="506" y="634"/>
                  </a:lnTo>
                  <a:lnTo>
                    <a:pt x="506" y="634"/>
                  </a:lnTo>
                  <a:lnTo>
                    <a:pt x="507" y="631"/>
                  </a:lnTo>
                  <a:lnTo>
                    <a:pt x="507" y="630"/>
                  </a:lnTo>
                  <a:lnTo>
                    <a:pt x="506" y="630"/>
                  </a:lnTo>
                  <a:lnTo>
                    <a:pt x="504" y="628"/>
                  </a:lnTo>
                  <a:lnTo>
                    <a:pt x="502" y="627"/>
                  </a:lnTo>
                  <a:lnTo>
                    <a:pt x="498" y="622"/>
                  </a:lnTo>
                  <a:lnTo>
                    <a:pt x="498" y="622"/>
                  </a:lnTo>
                  <a:lnTo>
                    <a:pt x="489" y="618"/>
                  </a:lnTo>
                  <a:lnTo>
                    <a:pt x="486" y="618"/>
                  </a:lnTo>
                  <a:lnTo>
                    <a:pt x="477" y="618"/>
                  </a:lnTo>
                  <a:lnTo>
                    <a:pt x="475" y="617"/>
                  </a:lnTo>
                  <a:lnTo>
                    <a:pt x="473" y="616"/>
                  </a:lnTo>
                  <a:lnTo>
                    <a:pt x="472" y="615"/>
                  </a:lnTo>
                  <a:lnTo>
                    <a:pt x="472" y="614"/>
                  </a:lnTo>
                  <a:lnTo>
                    <a:pt x="473" y="612"/>
                  </a:lnTo>
                  <a:lnTo>
                    <a:pt x="474" y="611"/>
                  </a:lnTo>
                  <a:lnTo>
                    <a:pt x="474" y="609"/>
                  </a:lnTo>
                  <a:lnTo>
                    <a:pt x="473" y="609"/>
                  </a:lnTo>
                  <a:lnTo>
                    <a:pt x="472" y="609"/>
                  </a:lnTo>
                  <a:lnTo>
                    <a:pt x="464" y="611"/>
                  </a:lnTo>
                  <a:lnTo>
                    <a:pt x="463" y="611"/>
                  </a:lnTo>
                  <a:lnTo>
                    <a:pt x="463" y="611"/>
                  </a:lnTo>
                  <a:lnTo>
                    <a:pt x="461" y="611"/>
                  </a:lnTo>
                  <a:lnTo>
                    <a:pt x="461" y="611"/>
                  </a:lnTo>
                  <a:lnTo>
                    <a:pt x="460" y="612"/>
                  </a:lnTo>
                  <a:lnTo>
                    <a:pt x="459" y="612"/>
                  </a:lnTo>
                  <a:lnTo>
                    <a:pt x="455" y="612"/>
                  </a:lnTo>
                  <a:lnTo>
                    <a:pt x="454" y="612"/>
                  </a:lnTo>
                  <a:lnTo>
                    <a:pt x="454" y="612"/>
                  </a:lnTo>
                  <a:lnTo>
                    <a:pt x="452" y="611"/>
                  </a:lnTo>
                  <a:lnTo>
                    <a:pt x="454" y="592"/>
                  </a:lnTo>
                  <a:lnTo>
                    <a:pt x="460" y="577"/>
                  </a:lnTo>
                  <a:lnTo>
                    <a:pt x="463" y="569"/>
                  </a:lnTo>
                  <a:lnTo>
                    <a:pt x="463" y="560"/>
                  </a:lnTo>
                  <a:lnTo>
                    <a:pt x="458" y="555"/>
                  </a:lnTo>
                  <a:lnTo>
                    <a:pt x="457" y="555"/>
                  </a:lnTo>
                  <a:lnTo>
                    <a:pt x="453" y="553"/>
                  </a:lnTo>
                  <a:lnTo>
                    <a:pt x="451" y="552"/>
                  </a:lnTo>
                  <a:lnTo>
                    <a:pt x="450" y="552"/>
                  </a:lnTo>
                  <a:lnTo>
                    <a:pt x="449" y="553"/>
                  </a:lnTo>
                  <a:lnTo>
                    <a:pt x="448" y="554"/>
                  </a:lnTo>
                  <a:lnTo>
                    <a:pt x="446" y="555"/>
                  </a:lnTo>
                  <a:lnTo>
                    <a:pt x="446" y="555"/>
                  </a:lnTo>
                  <a:lnTo>
                    <a:pt x="447" y="548"/>
                  </a:lnTo>
                  <a:lnTo>
                    <a:pt x="448" y="546"/>
                  </a:lnTo>
                  <a:lnTo>
                    <a:pt x="448" y="544"/>
                  </a:lnTo>
                  <a:lnTo>
                    <a:pt x="447" y="541"/>
                  </a:lnTo>
                  <a:lnTo>
                    <a:pt x="446" y="539"/>
                  </a:lnTo>
                  <a:lnTo>
                    <a:pt x="446" y="539"/>
                  </a:lnTo>
                  <a:lnTo>
                    <a:pt x="443" y="537"/>
                  </a:lnTo>
                  <a:lnTo>
                    <a:pt x="442" y="537"/>
                  </a:lnTo>
                  <a:lnTo>
                    <a:pt x="442" y="537"/>
                  </a:lnTo>
                  <a:lnTo>
                    <a:pt x="439" y="537"/>
                  </a:lnTo>
                  <a:lnTo>
                    <a:pt x="436" y="536"/>
                  </a:lnTo>
                  <a:lnTo>
                    <a:pt x="422" y="525"/>
                  </a:lnTo>
                  <a:lnTo>
                    <a:pt x="419" y="521"/>
                  </a:lnTo>
                  <a:lnTo>
                    <a:pt x="418" y="504"/>
                  </a:lnTo>
                  <a:lnTo>
                    <a:pt x="418" y="500"/>
                  </a:lnTo>
                  <a:lnTo>
                    <a:pt x="419" y="499"/>
                  </a:lnTo>
                  <a:lnTo>
                    <a:pt x="420" y="497"/>
                  </a:lnTo>
                  <a:lnTo>
                    <a:pt x="422" y="497"/>
                  </a:lnTo>
                  <a:lnTo>
                    <a:pt x="422" y="497"/>
                  </a:lnTo>
                  <a:lnTo>
                    <a:pt x="419" y="492"/>
                  </a:lnTo>
                  <a:lnTo>
                    <a:pt x="416" y="489"/>
                  </a:lnTo>
                  <a:lnTo>
                    <a:pt x="417" y="483"/>
                  </a:lnTo>
                  <a:lnTo>
                    <a:pt x="415" y="481"/>
                  </a:lnTo>
                  <a:lnTo>
                    <a:pt x="415" y="479"/>
                  </a:lnTo>
                  <a:lnTo>
                    <a:pt x="414" y="479"/>
                  </a:lnTo>
                  <a:lnTo>
                    <a:pt x="411" y="478"/>
                  </a:lnTo>
                  <a:lnTo>
                    <a:pt x="401" y="476"/>
                  </a:lnTo>
                  <a:lnTo>
                    <a:pt x="392" y="469"/>
                  </a:lnTo>
                  <a:lnTo>
                    <a:pt x="387" y="462"/>
                  </a:lnTo>
                  <a:lnTo>
                    <a:pt x="393" y="465"/>
                  </a:lnTo>
                  <a:lnTo>
                    <a:pt x="397" y="465"/>
                  </a:lnTo>
                  <a:lnTo>
                    <a:pt x="403" y="452"/>
                  </a:lnTo>
                  <a:lnTo>
                    <a:pt x="403" y="452"/>
                  </a:lnTo>
                  <a:lnTo>
                    <a:pt x="396" y="448"/>
                  </a:lnTo>
                  <a:lnTo>
                    <a:pt x="390" y="446"/>
                  </a:lnTo>
                  <a:lnTo>
                    <a:pt x="386" y="444"/>
                  </a:lnTo>
                  <a:lnTo>
                    <a:pt x="386" y="444"/>
                  </a:lnTo>
                  <a:lnTo>
                    <a:pt x="385" y="443"/>
                  </a:lnTo>
                  <a:lnTo>
                    <a:pt x="383" y="440"/>
                  </a:lnTo>
                  <a:lnTo>
                    <a:pt x="390" y="427"/>
                  </a:lnTo>
                  <a:lnTo>
                    <a:pt x="392" y="426"/>
                  </a:lnTo>
                  <a:lnTo>
                    <a:pt x="394" y="424"/>
                  </a:lnTo>
                  <a:lnTo>
                    <a:pt x="397" y="423"/>
                  </a:lnTo>
                  <a:lnTo>
                    <a:pt x="400" y="422"/>
                  </a:lnTo>
                  <a:lnTo>
                    <a:pt x="402" y="421"/>
                  </a:lnTo>
                  <a:lnTo>
                    <a:pt x="404" y="419"/>
                  </a:lnTo>
                  <a:lnTo>
                    <a:pt x="404" y="419"/>
                  </a:lnTo>
                  <a:lnTo>
                    <a:pt x="407" y="414"/>
                  </a:lnTo>
                  <a:lnTo>
                    <a:pt x="411" y="407"/>
                  </a:lnTo>
                  <a:lnTo>
                    <a:pt x="411" y="405"/>
                  </a:lnTo>
                  <a:lnTo>
                    <a:pt x="411" y="404"/>
                  </a:lnTo>
                  <a:lnTo>
                    <a:pt x="409" y="398"/>
                  </a:lnTo>
                  <a:lnTo>
                    <a:pt x="414" y="386"/>
                  </a:lnTo>
                  <a:lnTo>
                    <a:pt x="414" y="386"/>
                  </a:lnTo>
                  <a:lnTo>
                    <a:pt x="413" y="384"/>
                  </a:lnTo>
                  <a:lnTo>
                    <a:pt x="406" y="381"/>
                  </a:lnTo>
                  <a:lnTo>
                    <a:pt x="400" y="379"/>
                  </a:lnTo>
                  <a:lnTo>
                    <a:pt x="395" y="385"/>
                  </a:lnTo>
                  <a:lnTo>
                    <a:pt x="393" y="389"/>
                  </a:lnTo>
                  <a:lnTo>
                    <a:pt x="387" y="396"/>
                  </a:lnTo>
                  <a:lnTo>
                    <a:pt x="379" y="406"/>
                  </a:lnTo>
                  <a:lnTo>
                    <a:pt x="379" y="406"/>
                  </a:lnTo>
                  <a:lnTo>
                    <a:pt x="365" y="409"/>
                  </a:lnTo>
                  <a:lnTo>
                    <a:pt x="347" y="409"/>
                  </a:lnTo>
                  <a:lnTo>
                    <a:pt x="342" y="408"/>
                  </a:lnTo>
                  <a:lnTo>
                    <a:pt x="340" y="406"/>
                  </a:lnTo>
                  <a:lnTo>
                    <a:pt x="340" y="402"/>
                  </a:lnTo>
                  <a:lnTo>
                    <a:pt x="340" y="382"/>
                  </a:lnTo>
                  <a:lnTo>
                    <a:pt x="340" y="379"/>
                  </a:lnTo>
                  <a:lnTo>
                    <a:pt x="340" y="378"/>
                  </a:lnTo>
                  <a:lnTo>
                    <a:pt x="340" y="376"/>
                  </a:lnTo>
                  <a:lnTo>
                    <a:pt x="337" y="374"/>
                  </a:lnTo>
                  <a:lnTo>
                    <a:pt x="332" y="370"/>
                  </a:lnTo>
                  <a:lnTo>
                    <a:pt x="315" y="378"/>
                  </a:lnTo>
                  <a:lnTo>
                    <a:pt x="308" y="374"/>
                  </a:lnTo>
                  <a:lnTo>
                    <a:pt x="299" y="380"/>
                  </a:lnTo>
                  <a:lnTo>
                    <a:pt x="298" y="384"/>
                  </a:lnTo>
                  <a:lnTo>
                    <a:pt x="298" y="388"/>
                  </a:lnTo>
                  <a:lnTo>
                    <a:pt x="297" y="389"/>
                  </a:lnTo>
                  <a:lnTo>
                    <a:pt x="293" y="392"/>
                  </a:lnTo>
                  <a:lnTo>
                    <a:pt x="291" y="392"/>
                  </a:lnTo>
                  <a:lnTo>
                    <a:pt x="282" y="393"/>
                  </a:lnTo>
                  <a:lnTo>
                    <a:pt x="280" y="392"/>
                  </a:lnTo>
                  <a:lnTo>
                    <a:pt x="280" y="391"/>
                  </a:lnTo>
                  <a:lnTo>
                    <a:pt x="279" y="390"/>
                  </a:lnTo>
                  <a:lnTo>
                    <a:pt x="273" y="389"/>
                  </a:lnTo>
                  <a:lnTo>
                    <a:pt x="272" y="389"/>
                  </a:lnTo>
                  <a:lnTo>
                    <a:pt x="271" y="389"/>
                  </a:lnTo>
                  <a:lnTo>
                    <a:pt x="272" y="392"/>
                  </a:lnTo>
                  <a:lnTo>
                    <a:pt x="274" y="401"/>
                  </a:lnTo>
                  <a:lnTo>
                    <a:pt x="288" y="411"/>
                  </a:lnTo>
                  <a:lnTo>
                    <a:pt x="294" y="415"/>
                  </a:lnTo>
                  <a:lnTo>
                    <a:pt x="298" y="427"/>
                  </a:lnTo>
                  <a:lnTo>
                    <a:pt x="298" y="432"/>
                  </a:lnTo>
                  <a:lnTo>
                    <a:pt x="298" y="441"/>
                  </a:lnTo>
                  <a:lnTo>
                    <a:pt x="297" y="443"/>
                  </a:lnTo>
                  <a:lnTo>
                    <a:pt x="294" y="456"/>
                  </a:lnTo>
                  <a:lnTo>
                    <a:pt x="294" y="456"/>
                  </a:lnTo>
                  <a:lnTo>
                    <a:pt x="296" y="459"/>
                  </a:lnTo>
                  <a:lnTo>
                    <a:pt x="298" y="461"/>
                  </a:lnTo>
                  <a:lnTo>
                    <a:pt x="299" y="461"/>
                  </a:lnTo>
                  <a:lnTo>
                    <a:pt x="300" y="461"/>
                  </a:lnTo>
                  <a:lnTo>
                    <a:pt x="303" y="462"/>
                  </a:lnTo>
                  <a:lnTo>
                    <a:pt x="307" y="464"/>
                  </a:lnTo>
                  <a:lnTo>
                    <a:pt x="304" y="466"/>
                  </a:lnTo>
                  <a:lnTo>
                    <a:pt x="304" y="468"/>
                  </a:lnTo>
                  <a:lnTo>
                    <a:pt x="300" y="470"/>
                  </a:lnTo>
                  <a:lnTo>
                    <a:pt x="300" y="471"/>
                  </a:lnTo>
                  <a:lnTo>
                    <a:pt x="299" y="472"/>
                  </a:lnTo>
                  <a:lnTo>
                    <a:pt x="297" y="472"/>
                  </a:lnTo>
                  <a:lnTo>
                    <a:pt x="296" y="472"/>
                  </a:lnTo>
                  <a:lnTo>
                    <a:pt x="295" y="472"/>
                  </a:lnTo>
                  <a:lnTo>
                    <a:pt x="290" y="475"/>
                  </a:lnTo>
                  <a:lnTo>
                    <a:pt x="288" y="477"/>
                  </a:lnTo>
                  <a:lnTo>
                    <a:pt x="287" y="478"/>
                  </a:lnTo>
                  <a:lnTo>
                    <a:pt x="287" y="478"/>
                  </a:lnTo>
                  <a:lnTo>
                    <a:pt x="287" y="480"/>
                  </a:lnTo>
                  <a:lnTo>
                    <a:pt x="288" y="482"/>
                  </a:lnTo>
                  <a:lnTo>
                    <a:pt x="280" y="481"/>
                  </a:lnTo>
                  <a:lnTo>
                    <a:pt x="273" y="479"/>
                  </a:lnTo>
                  <a:lnTo>
                    <a:pt x="265" y="478"/>
                  </a:lnTo>
                  <a:lnTo>
                    <a:pt x="264" y="477"/>
                  </a:lnTo>
                  <a:lnTo>
                    <a:pt x="260" y="480"/>
                  </a:lnTo>
                  <a:lnTo>
                    <a:pt x="255" y="484"/>
                  </a:lnTo>
                  <a:lnTo>
                    <a:pt x="244" y="492"/>
                  </a:lnTo>
                  <a:lnTo>
                    <a:pt x="240" y="493"/>
                  </a:lnTo>
                  <a:lnTo>
                    <a:pt x="234" y="497"/>
                  </a:lnTo>
                  <a:lnTo>
                    <a:pt x="233" y="495"/>
                  </a:lnTo>
                  <a:lnTo>
                    <a:pt x="230" y="494"/>
                  </a:lnTo>
                  <a:lnTo>
                    <a:pt x="227" y="494"/>
                  </a:lnTo>
                  <a:lnTo>
                    <a:pt x="223" y="494"/>
                  </a:lnTo>
                  <a:lnTo>
                    <a:pt x="222" y="494"/>
                  </a:lnTo>
                  <a:lnTo>
                    <a:pt x="217" y="498"/>
                  </a:lnTo>
                  <a:lnTo>
                    <a:pt x="215" y="500"/>
                  </a:lnTo>
                  <a:lnTo>
                    <a:pt x="214" y="502"/>
                  </a:lnTo>
                  <a:lnTo>
                    <a:pt x="211" y="500"/>
                  </a:lnTo>
                  <a:lnTo>
                    <a:pt x="206" y="499"/>
                  </a:lnTo>
                  <a:lnTo>
                    <a:pt x="203" y="497"/>
                  </a:lnTo>
                  <a:lnTo>
                    <a:pt x="202" y="494"/>
                  </a:lnTo>
                  <a:lnTo>
                    <a:pt x="198" y="488"/>
                  </a:lnTo>
                  <a:lnTo>
                    <a:pt x="197" y="488"/>
                  </a:lnTo>
                  <a:lnTo>
                    <a:pt x="198" y="488"/>
                  </a:lnTo>
                  <a:lnTo>
                    <a:pt x="200" y="486"/>
                  </a:lnTo>
                  <a:lnTo>
                    <a:pt x="211" y="483"/>
                  </a:lnTo>
                  <a:lnTo>
                    <a:pt x="219" y="481"/>
                  </a:lnTo>
                  <a:lnTo>
                    <a:pt x="218" y="469"/>
                  </a:lnTo>
                  <a:lnTo>
                    <a:pt x="213" y="465"/>
                  </a:lnTo>
                  <a:lnTo>
                    <a:pt x="207" y="463"/>
                  </a:lnTo>
                  <a:lnTo>
                    <a:pt x="207" y="463"/>
                  </a:lnTo>
                  <a:lnTo>
                    <a:pt x="204" y="461"/>
                  </a:lnTo>
                  <a:lnTo>
                    <a:pt x="203" y="460"/>
                  </a:lnTo>
                  <a:lnTo>
                    <a:pt x="202" y="457"/>
                  </a:lnTo>
                  <a:lnTo>
                    <a:pt x="201" y="455"/>
                  </a:lnTo>
                  <a:lnTo>
                    <a:pt x="201" y="455"/>
                  </a:lnTo>
                  <a:lnTo>
                    <a:pt x="209" y="440"/>
                  </a:lnTo>
                  <a:lnTo>
                    <a:pt x="211" y="437"/>
                  </a:lnTo>
                  <a:lnTo>
                    <a:pt x="208" y="434"/>
                  </a:lnTo>
                  <a:lnTo>
                    <a:pt x="208" y="433"/>
                  </a:lnTo>
                  <a:lnTo>
                    <a:pt x="208" y="432"/>
                  </a:lnTo>
                  <a:lnTo>
                    <a:pt x="208" y="430"/>
                  </a:lnTo>
                  <a:lnTo>
                    <a:pt x="208" y="430"/>
                  </a:lnTo>
                  <a:lnTo>
                    <a:pt x="214" y="424"/>
                  </a:lnTo>
                  <a:lnTo>
                    <a:pt x="211" y="417"/>
                  </a:lnTo>
                  <a:lnTo>
                    <a:pt x="209" y="412"/>
                  </a:lnTo>
                  <a:lnTo>
                    <a:pt x="201" y="408"/>
                  </a:lnTo>
                  <a:lnTo>
                    <a:pt x="197" y="409"/>
                  </a:lnTo>
                  <a:lnTo>
                    <a:pt x="197" y="409"/>
                  </a:lnTo>
                  <a:lnTo>
                    <a:pt x="193" y="411"/>
                  </a:lnTo>
                  <a:lnTo>
                    <a:pt x="186" y="410"/>
                  </a:lnTo>
                  <a:lnTo>
                    <a:pt x="173" y="402"/>
                  </a:lnTo>
                  <a:lnTo>
                    <a:pt x="168" y="390"/>
                  </a:lnTo>
                  <a:lnTo>
                    <a:pt x="168" y="387"/>
                  </a:lnTo>
                  <a:lnTo>
                    <a:pt x="167" y="386"/>
                  </a:lnTo>
                  <a:lnTo>
                    <a:pt x="166" y="386"/>
                  </a:lnTo>
                  <a:lnTo>
                    <a:pt x="154" y="381"/>
                  </a:lnTo>
                  <a:lnTo>
                    <a:pt x="154" y="381"/>
                  </a:lnTo>
                  <a:lnTo>
                    <a:pt x="151" y="383"/>
                  </a:lnTo>
                  <a:lnTo>
                    <a:pt x="150" y="386"/>
                  </a:lnTo>
                  <a:lnTo>
                    <a:pt x="148" y="389"/>
                  </a:lnTo>
                  <a:lnTo>
                    <a:pt x="147" y="392"/>
                  </a:lnTo>
                  <a:lnTo>
                    <a:pt x="149" y="394"/>
                  </a:lnTo>
                  <a:lnTo>
                    <a:pt x="153" y="395"/>
                  </a:lnTo>
                  <a:lnTo>
                    <a:pt x="153" y="398"/>
                  </a:lnTo>
                  <a:lnTo>
                    <a:pt x="147" y="406"/>
                  </a:lnTo>
                  <a:lnTo>
                    <a:pt x="141" y="409"/>
                  </a:lnTo>
                  <a:lnTo>
                    <a:pt x="140" y="409"/>
                  </a:lnTo>
                  <a:lnTo>
                    <a:pt x="140" y="409"/>
                  </a:lnTo>
                  <a:lnTo>
                    <a:pt x="135" y="411"/>
                  </a:lnTo>
                  <a:lnTo>
                    <a:pt x="124" y="418"/>
                  </a:lnTo>
                  <a:lnTo>
                    <a:pt x="114" y="426"/>
                  </a:lnTo>
                  <a:lnTo>
                    <a:pt x="112" y="427"/>
                  </a:lnTo>
                  <a:lnTo>
                    <a:pt x="111" y="429"/>
                  </a:lnTo>
                  <a:lnTo>
                    <a:pt x="110" y="430"/>
                  </a:lnTo>
                  <a:lnTo>
                    <a:pt x="107" y="432"/>
                  </a:lnTo>
                  <a:lnTo>
                    <a:pt x="104" y="432"/>
                  </a:lnTo>
                  <a:lnTo>
                    <a:pt x="103" y="432"/>
                  </a:lnTo>
                  <a:lnTo>
                    <a:pt x="101" y="433"/>
                  </a:lnTo>
                  <a:lnTo>
                    <a:pt x="99" y="436"/>
                  </a:lnTo>
                  <a:lnTo>
                    <a:pt x="86" y="436"/>
                  </a:lnTo>
                  <a:lnTo>
                    <a:pt x="82" y="435"/>
                  </a:lnTo>
                  <a:lnTo>
                    <a:pt x="75" y="434"/>
                  </a:lnTo>
                  <a:lnTo>
                    <a:pt x="69" y="436"/>
                  </a:lnTo>
                  <a:lnTo>
                    <a:pt x="68" y="437"/>
                  </a:lnTo>
                  <a:lnTo>
                    <a:pt x="67" y="438"/>
                  </a:lnTo>
                  <a:lnTo>
                    <a:pt x="65" y="440"/>
                  </a:lnTo>
                  <a:lnTo>
                    <a:pt x="59" y="441"/>
                  </a:lnTo>
                  <a:lnTo>
                    <a:pt x="55" y="436"/>
                  </a:lnTo>
                  <a:lnTo>
                    <a:pt x="54" y="432"/>
                  </a:lnTo>
                  <a:lnTo>
                    <a:pt x="54" y="430"/>
                  </a:lnTo>
                  <a:lnTo>
                    <a:pt x="53" y="428"/>
                  </a:lnTo>
                  <a:lnTo>
                    <a:pt x="53" y="427"/>
                  </a:lnTo>
                  <a:lnTo>
                    <a:pt x="57" y="418"/>
                  </a:lnTo>
                  <a:lnTo>
                    <a:pt x="58" y="414"/>
                  </a:lnTo>
                  <a:lnTo>
                    <a:pt x="61" y="411"/>
                  </a:lnTo>
                  <a:lnTo>
                    <a:pt x="61" y="405"/>
                  </a:lnTo>
                  <a:lnTo>
                    <a:pt x="61" y="400"/>
                  </a:lnTo>
                  <a:lnTo>
                    <a:pt x="50" y="379"/>
                  </a:lnTo>
                  <a:lnTo>
                    <a:pt x="49" y="379"/>
                  </a:lnTo>
                  <a:lnTo>
                    <a:pt x="48" y="379"/>
                  </a:lnTo>
                  <a:lnTo>
                    <a:pt x="47" y="379"/>
                  </a:lnTo>
                  <a:lnTo>
                    <a:pt x="45" y="382"/>
                  </a:lnTo>
                  <a:lnTo>
                    <a:pt x="44" y="385"/>
                  </a:lnTo>
                  <a:lnTo>
                    <a:pt x="41" y="387"/>
                  </a:lnTo>
                  <a:lnTo>
                    <a:pt x="40" y="387"/>
                  </a:lnTo>
                  <a:lnTo>
                    <a:pt x="12" y="379"/>
                  </a:lnTo>
                  <a:lnTo>
                    <a:pt x="8" y="378"/>
                  </a:lnTo>
                  <a:lnTo>
                    <a:pt x="0" y="372"/>
                  </a:lnTo>
                  <a:lnTo>
                    <a:pt x="0" y="371"/>
                  </a:lnTo>
                  <a:lnTo>
                    <a:pt x="0" y="366"/>
                  </a:lnTo>
                  <a:lnTo>
                    <a:pt x="1" y="363"/>
                  </a:lnTo>
                  <a:lnTo>
                    <a:pt x="4" y="355"/>
                  </a:lnTo>
                  <a:lnTo>
                    <a:pt x="4" y="344"/>
                  </a:lnTo>
                  <a:lnTo>
                    <a:pt x="3" y="334"/>
                  </a:lnTo>
                  <a:lnTo>
                    <a:pt x="9" y="329"/>
                  </a:lnTo>
                  <a:lnTo>
                    <a:pt x="11" y="328"/>
                  </a:lnTo>
                  <a:lnTo>
                    <a:pt x="16" y="327"/>
                  </a:lnTo>
                  <a:lnTo>
                    <a:pt x="18" y="328"/>
                  </a:lnTo>
                  <a:lnTo>
                    <a:pt x="35" y="328"/>
                  </a:lnTo>
                  <a:lnTo>
                    <a:pt x="50" y="331"/>
                  </a:lnTo>
                  <a:lnTo>
                    <a:pt x="53" y="331"/>
                  </a:lnTo>
                  <a:lnTo>
                    <a:pt x="54" y="332"/>
                  </a:lnTo>
                  <a:lnTo>
                    <a:pt x="54" y="333"/>
                  </a:lnTo>
                  <a:lnTo>
                    <a:pt x="54" y="333"/>
                  </a:lnTo>
                  <a:lnTo>
                    <a:pt x="59" y="334"/>
                  </a:lnTo>
                  <a:lnTo>
                    <a:pt x="59" y="334"/>
                  </a:lnTo>
                  <a:lnTo>
                    <a:pt x="60" y="334"/>
                  </a:lnTo>
                  <a:lnTo>
                    <a:pt x="61" y="331"/>
                  </a:lnTo>
                  <a:lnTo>
                    <a:pt x="64" y="312"/>
                  </a:lnTo>
                  <a:lnTo>
                    <a:pt x="65" y="302"/>
                  </a:lnTo>
                  <a:lnTo>
                    <a:pt x="66" y="286"/>
                  </a:lnTo>
                  <a:lnTo>
                    <a:pt x="69" y="276"/>
                  </a:lnTo>
                  <a:lnTo>
                    <a:pt x="75" y="268"/>
                  </a:lnTo>
                  <a:lnTo>
                    <a:pt x="86" y="251"/>
                  </a:lnTo>
                  <a:lnTo>
                    <a:pt x="90" y="241"/>
                  </a:lnTo>
                  <a:lnTo>
                    <a:pt x="92" y="235"/>
                  </a:lnTo>
                  <a:lnTo>
                    <a:pt x="92" y="232"/>
                  </a:lnTo>
                  <a:lnTo>
                    <a:pt x="91" y="214"/>
                  </a:lnTo>
                  <a:lnTo>
                    <a:pt x="92" y="205"/>
                  </a:lnTo>
                  <a:lnTo>
                    <a:pt x="89" y="203"/>
                  </a:lnTo>
                  <a:lnTo>
                    <a:pt x="88" y="200"/>
                  </a:lnTo>
                  <a:lnTo>
                    <a:pt x="88" y="198"/>
                  </a:lnTo>
                  <a:lnTo>
                    <a:pt x="90" y="192"/>
                  </a:lnTo>
                  <a:lnTo>
                    <a:pt x="93" y="188"/>
                  </a:lnTo>
                  <a:lnTo>
                    <a:pt x="95" y="183"/>
                  </a:lnTo>
                  <a:lnTo>
                    <a:pt x="96" y="168"/>
                  </a:lnTo>
                  <a:lnTo>
                    <a:pt x="99" y="155"/>
                  </a:lnTo>
                  <a:lnTo>
                    <a:pt x="100" y="150"/>
                  </a:lnTo>
                  <a:lnTo>
                    <a:pt x="101" y="149"/>
                  </a:lnTo>
                  <a:lnTo>
                    <a:pt x="101" y="149"/>
                  </a:lnTo>
                  <a:lnTo>
                    <a:pt x="103" y="149"/>
                  </a:lnTo>
                  <a:lnTo>
                    <a:pt x="111" y="149"/>
                  </a:lnTo>
                  <a:lnTo>
                    <a:pt x="110" y="149"/>
                  </a:lnTo>
                  <a:lnTo>
                    <a:pt x="104" y="146"/>
                  </a:lnTo>
                  <a:lnTo>
                    <a:pt x="100" y="146"/>
                  </a:lnTo>
                  <a:lnTo>
                    <a:pt x="98" y="146"/>
                  </a:lnTo>
                  <a:lnTo>
                    <a:pt x="90" y="145"/>
                  </a:lnTo>
                  <a:lnTo>
                    <a:pt x="70" y="144"/>
                  </a:lnTo>
                  <a:lnTo>
                    <a:pt x="65" y="143"/>
                  </a:lnTo>
                  <a:lnTo>
                    <a:pt x="64" y="143"/>
                  </a:lnTo>
                  <a:lnTo>
                    <a:pt x="63" y="142"/>
                  </a:lnTo>
                  <a:lnTo>
                    <a:pt x="61" y="138"/>
                  </a:lnTo>
                  <a:lnTo>
                    <a:pt x="61" y="137"/>
                  </a:lnTo>
                  <a:lnTo>
                    <a:pt x="61" y="136"/>
                  </a:lnTo>
                  <a:lnTo>
                    <a:pt x="64" y="132"/>
                  </a:lnTo>
                  <a:lnTo>
                    <a:pt x="64" y="125"/>
                  </a:lnTo>
                  <a:lnTo>
                    <a:pt x="68" y="91"/>
                  </a:lnTo>
                  <a:lnTo>
                    <a:pt x="77" y="95"/>
                  </a:lnTo>
                  <a:lnTo>
                    <a:pt x="79" y="98"/>
                  </a:lnTo>
                  <a:lnTo>
                    <a:pt x="85" y="94"/>
                  </a:lnTo>
                  <a:lnTo>
                    <a:pt x="88" y="91"/>
                  </a:lnTo>
                  <a:lnTo>
                    <a:pt x="85" y="86"/>
                  </a:lnTo>
                  <a:lnTo>
                    <a:pt x="83" y="85"/>
                  </a:lnTo>
                  <a:lnTo>
                    <a:pt x="79" y="82"/>
                  </a:lnTo>
                  <a:lnTo>
                    <a:pt x="78" y="80"/>
                  </a:lnTo>
                  <a:lnTo>
                    <a:pt x="79" y="78"/>
                  </a:lnTo>
                  <a:lnTo>
                    <a:pt x="90" y="65"/>
                  </a:lnTo>
                  <a:lnTo>
                    <a:pt x="94" y="62"/>
                  </a:lnTo>
                  <a:lnTo>
                    <a:pt x="101" y="57"/>
                  </a:lnTo>
                  <a:lnTo>
                    <a:pt x="104" y="55"/>
                  </a:lnTo>
                  <a:lnTo>
                    <a:pt x="112" y="52"/>
                  </a:lnTo>
                  <a:lnTo>
                    <a:pt x="115" y="51"/>
                  </a:lnTo>
                  <a:lnTo>
                    <a:pt x="119" y="51"/>
                  </a:lnTo>
                  <a:lnTo>
                    <a:pt x="123" y="50"/>
                  </a:lnTo>
                  <a:lnTo>
                    <a:pt x="143" y="52"/>
                  </a:lnTo>
                  <a:lnTo>
                    <a:pt x="145" y="53"/>
                  </a:lnTo>
                  <a:lnTo>
                    <a:pt x="147" y="53"/>
                  </a:lnTo>
                  <a:lnTo>
                    <a:pt x="147" y="54"/>
                  </a:lnTo>
                  <a:lnTo>
                    <a:pt x="148" y="55"/>
                  </a:lnTo>
                  <a:lnTo>
                    <a:pt x="150" y="56"/>
                  </a:lnTo>
                  <a:lnTo>
                    <a:pt x="151" y="56"/>
                  </a:lnTo>
                  <a:lnTo>
                    <a:pt x="156" y="55"/>
                  </a:lnTo>
                  <a:lnTo>
                    <a:pt x="167" y="51"/>
                  </a:lnTo>
                  <a:lnTo>
                    <a:pt x="179" y="48"/>
                  </a:lnTo>
                  <a:lnTo>
                    <a:pt x="179" y="48"/>
                  </a:lnTo>
                  <a:lnTo>
                    <a:pt x="181" y="48"/>
                  </a:lnTo>
                  <a:lnTo>
                    <a:pt x="183" y="48"/>
                  </a:lnTo>
                  <a:lnTo>
                    <a:pt x="183" y="48"/>
                  </a:lnTo>
                  <a:lnTo>
                    <a:pt x="184" y="49"/>
                  </a:lnTo>
                  <a:lnTo>
                    <a:pt x="187" y="49"/>
                  </a:lnTo>
                  <a:lnTo>
                    <a:pt x="190" y="49"/>
                  </a:lnTo>
                  <a:lnTo>
                    <a:pt x="199" y="46"/>
                  </a:lnTo>
                  <a:lnTo>
                    <a:pt x="215" y="44"/>
                  </a:lnTo>
                  <a:lnTo>
                    <a:pt x="224" y="46"/>
                  </a:lnTo>
                  <a:lnTo>
                    <a:pt x="232" y="47"/>
                  </a:lnTo>
                  <a:lnTo>
                    <a:pt x="235" y="48"/>
                  </a:lnTo>
                  <a:lnTo>
                    <a:pt x="236" y="49"/>
                  </a:lnTo>
                  <a:lnTo>
                    <a:pt x="235" y="50"/>
                  </a:lnTo>
                  <a:lnTo>
                    <a:pt x="235" y="51"/>
                  </a:lnTo>
                  <a:lnTo>
                    <a:pt x="234" y="53"/>
                  </a:lnTo>
                  <a:lnTo>
                    <a:pt x="233" y="54"/>
                  </a:lnTo>
                  <a:lnTo>
                    <a:pt x="234" y="60"/>
                  </a:lnTo>
                  <a:lnTo>
                    <a:pt x="235" y="63"/>
                  </a:lnTo>
                  <a:lnTo>
                    <a:pt x="236" y="66"/>
                  </a:lnTo>
                  <a:lnTo>
                    <a:pt x="244" y="67"/>
                  </a:lnTo>
                  <a:lnTo>
                    <a:pt x="245" y="69"/>
                  </a:lnTo>
                  <a:lnTo>
                    <a:pt x="247" y="70"/>
                  </a:lnTo>
                  <a:lnTo>
                    <a:pt x="248" y="73"/>
                  </a:lnTo>
                  <a:lnTo>
                    <a:pt x="258" y="95"/>
                  </a:lnTo>
                  <a:lnTo>
                    <a:pt x="258" y="95"/>
                  </a:lnTo>
                  <a:lnTo>
                    <a:pt x="257" y="95"/>
                  </a:lnTo>
                  <a:lnTo>
                    <a:pt x="257" y="96"/>
                  </a:lnTo>
                  <a:lnTo>
                    <a:pt x="256" y="98"/>
                  </a:lnTo>
                  <a:lnTo>
                    <a:pt x="255" y="100"/>
                  </a:lnTo>
                  <a:lnTo>
                    <a:pt x="253" y="101"/>
                  </a:lnTo>
                  <a:lnTo>
                    <a:pt x="250" y="102"/>
                  </a:lnTo>
                  <a:lnTo>
                    <a:pt x="244" y="104"/>
                  </a:lnTo>
                  <a:lnTo>
                    <a:pt x="243" y="104"/>
                  </a:lnTo>
                  <a:lnTo>
                    <a:pt x="241" y="104"/>
                  </a:lnTo>
                  <a:lnTo>
                    <a:pt x="238" y="103"/>
                  </a:lnTo>
                  <a:lnTo>
                    <a:pt x="239" y="108"/>
                  </a:lnTo>
                  <a:lnTo>
                    <a:pt x="239" y="111"/>
                  </a:lnTo>
                  <a:lnTo>
                    <a:pt x="239" y="112"/>
                  </a:lnTo>
                  <a:lnTo>
                    <a:pt x="240" y="114"/>
                  </a:lnTo>
                  <a:lnTo>
                    <a:pt x="240" y="115"/>
                  </a:lnTo>
                  <a:lnTo>
                    <a:pt x="242" y="117"/>
                  </a:lnTo>
                  <a:lnTo>
                    <a:pt x="244" y="120"/>
                  </a:lnTo>
                  <a:lnTo>
                    <a:pt x="246" y="120"/>
                  </a:lnTo>
                  <a:lnTo>
                    <a:pt x="247" y="118"/>
                  </a:lnTo>
                  <a:lnTo>
                    <a:pt x="248" y="118"/>
                  </a:lnTo>
                  <a:lnTo>
                    <a:pt x="250" y="118"/>
                  </a:lnTo>
                  <a:lnTo>
                    <a:pt x="253" y="118"/>
                  </a:lnTo>
                  <a:lnTo>
                    <a:pt x="255" y="122"/>
                  </a:lnTo>
                  <a:lnTo>
                    <a:pt x="258" y="127"/>
                  </a:lnTo>
                  <a:lnTo>
                    <a:pt x="261" y="129"/>
                  </a:lnTo>
                  <a:lnTo>
                    <a:pt x="261" y="130"/>
                  </a:lnTo>
                  <a:lnTo>
                    <a:pt x="261" y="130"/>
                  </a:lnTo>
                  <a:lnTo>
                    <a:pt x="261" y="131"/>
                  </a:lnTo>
                  <a:lnTo>
                    <a:pt x="261" y="131"/>
                  </a:lnTo>
                  <a:lnTo>
                    <a:pt x="263" y="132"/>
                  </a:lnTo>
                  <a:lnTo>
                    <a:pt x="266" y="133"/>
                  </a:lnTo>
                  <a:lnTo>
                    <a:pt x="268" y="133"/>
                  </a:lnTo>
                  <a:lnTo>
                    <a:pt x="269" y="133"/>
                  </a:lnTo>
                  <a:lnTo>
                    <a:pt x="271" y="132"/>
                  </a:lnTo>
                  <a:lnTo>
                    <a:pt x="272" y="131"/>
                  </a:lnTo>
                  <a:lnTo>
                    <a:pt x="272" y="130"/>
                  </a:lnTo>
                  <a:lnTo>
                    <a:pt x="275" y="129"/>
                  </a:lnTo>
                  <a:lnTo>
                    <a:pt x="276" y="127"/>
                  </a:lnTo>
                  <a:lnTo>
                    <a:pt x="277" y="124"/>
                  </a:lnTo>
                  <a:lnTo>
                    <a:pt x="279" y="120"/>
                  </a:lnTo>
                  <a:lnTo>
                    <a:pt x="280" y="117"/>
                  </a:lnTo>
                  <a:lnTo>
                    <a:pt x="281" y="116"/>
                  </a:lnTo>
                  <a:lnTo>
                    <a:pt x="281" y="106"/>
                  </a:lnTo>
                  <a:lnTo>
                    <a:pt x="281" y="101"/>
                  </a:lnTo>
                  <a:lnTo>
                    <a:pt x="281" y="101"/>
                  </a:lnTo>
                  <a:lnTo>
                    <a:pt x="280" y="100"/>
                  </a:lnTo>
                  <a:lnTo>
                    <a:pt x="279" y="99"/>
                  </a:lnTo>
                  <a:lnTo>
                    <a:pt x="279" y="98"/>
                  </a:lnTo>
                  <a:lnTo>
                    <a:pt x="274" y="100"/>
                  </a:lnTo>
                  <a:lnTo>
                    <a:pt x="273" y="101"/>
                  </a:lnTo>
                  <a:lnTo>
                    <a:pt x="267" y="100"/>
                  </a:lnTo>
                  <a:lnTo>
                    <a:pt x="268" y="88"/>
                  </a:lnTo>
                  <a:lnTo>
                    <a:pt x="269" y="84"/>
                  </a:lnTo>
                  <a:lnTo>
                    <a:pt x="269" y="83"/>
                  </a:lnTo>
                  <a:lnTo>
                    <a:pt x="270" y="81"/>
                  </a:lnTo>
                  <a:lnTo>
                    <a:pt x="272" y="80"/>
                  </a:lnTo>
                  <a:lnTo>
                    <a:pt x="274" y="77"/>
                  </a:lnTo>
                  <a:lnTo>
                    <a:pt x="276" y="76"/>
                  </a:lnTo>
                  <a:lnTo>
                    <a:pt x="280" y="74"/>
                  </a:lnTo>
                  <a:lnTo>
                    <a:pt x="283" y="75"/>
                  </a:lnTo>
                  <a:lnTo>
                    <a:pt x="287" y="77"/>
                  </a:lnTo>
                  <a:lnTo>
                    <a:pt x="288" y="79"/>
                  </a:lnTo>
                  <a:lnTo>
                    <a:pt x="290" y="82"/>
                  </a:lnTo>
                  <a:lnTo>
                    <a:pt x="293" y="85"/>
                  </a:lnTo>
                  <a:lnTo>
                    <a:pt x="296" y="88"/>
                  </a:lnTo>
                  <a:lnTo>
                    <a:pt x="306" y="92"/>
                  </a:lnTo>
                  <a:lnTo>
                    <a:pt x="307" y="92"/>
                  </a:lnTo>
                  <a:lnTo>
                    <a:pt x="308" y="92"/>
                  </a:lnTo>
                  <a:lnTo>
                    <a:pt x="309" y="92"/>
                  </a:lnTo>
                  <a:lnTo>
                    <a:pt x="312" y="92"/>
                  </a:lnTo>
                  <a:lnTo>
                    <a:pt x="315" y="93"/>
                  </a:lnTo>
                  <a:lnTo>
                    <a:pt x="320" y="96"/>
                  </a:lnTo>
                  <a:lnTo>
                    <a:pt x="320" y="96"/>
                  </a:lnTo>
                  <a:lnTo>
                    <a:pt x="321" y="97"/>
                  </a:lnTo>
                  <a:lnTo>
                    <a:pt x="321" y="99"/>
                  </a:lnTo>
                  <a:lnTo>
                    <a:pt x="321" y="100"/>
                  </a:lnTo>
                  <a:lnTo>
                    <a:pt x="320" y="100"/>
                  </a:lnTo>
                  <a:lnTo>
                    <a:pt x="319" y="101"/>
                  </a:lnTo>
                  <a:lnTo>
                    <a:pt x="320" y="102"/>
                  </a:lnTo>
                  <a:lnTo>
                    <a:pt x="324" y="107"/>
                  </a:lnTo>
                  <a:lnTo>
                    <a:pt x="324" y="108"/>
                  </a:lnTo>
                  <a:lnTo>
                    <a:pt x="324" y="108"/>
                  </a:lnTo>
                  <a:lnTo>
                    <a:pt x="323" y="109"/>
                  </a:lnTo>
                  <a:lnTo>
                    <a:pt x="323" y="110"/>
                  </a:lnTo>
                  <a:lnTo>
                    <a:pt x="324" y="111"/>
                  </a:lnTo>
                  <a:lnTo>
                    <a:pt x="329" y="111"/>
                  </a:lnTo>
                  <a:lnTo>
                    <a:pt x="329" y="111"/>
                  </a:lnTo>
                  <a:lnTo>
                    <a:pt x="336" y="104"/>
                  </a:lnTo>
                  <a:lnTo>
                    <a:pt x="336" y="102"/>
                  </a:lnTo>
                  <a:lnTo>
                    <a:pt x="334" y="92"/>
                  </a:lnTo>
                  <a:lnTo>
                    <a:pt x="337" y="79"/>
                  </a:lnTo>
                  <a:lnTo>
                    <a:pt x="337" y="79"/>
                  </a:lnTo>
                  <a:lnTo>
                    <a:pt x="333" y="78"/>
                  </a:lnTo>
                  <a:lnTo>
                    <a:pt x="318" y="77"/>
                  </a:lnTo>
                  <a:lnTo>
                    <a:pt x="315" y="77"/>
                  </a:lnTo>
                  <a:close/>
                  <a:moveTo>
                    <a:pt x="390" y="209"/>
                  </a:moveTo>
                  <a:lnTo>
                    <a:pt x="390" y="208"/>
                  </a:lnTo>
                  <a:lnTo>
                    <a:pt x="386" y="203"/>
                  </a:lnTo>
                  <a:lnTo>
                    <a:pt x="384" y="202"/>
                  </a:lnTo>
                  <a:lnTo>
                    <a:pt x="383" y="202"/>
                  </a:lnTo>
                  <a:lnTo>
                    <a:pt x="380" y="204"/>
                  </a:lnTo>
                  <a:lnTo>
                    <a:pt x="367" y="203"/>
                  </a:lnTo>
                  <a:lnTo>
                    <a:pt x="357" y="198"/>
                  </a:lnTo>
                  <a:lnTo>
                    <a:pt x="346" y="193"/>
                  </a:lnTo>
                  <a:lnTo>
                    <a:pt x="328" y="191"/>
                  </a:lnTo>
                  <a:lnTo>
                    <a:pt x="308" y="180"/>
                  </a:lnTo>
                  <a:lnTo>
                    <a:pt x="307" y="178"/>
                  </a:lnTo>
                  <a:lnTo>
                    <a:pt x="307" y="176"/>
                  </a:lnTo>
                  <a:lnTo>
                    <a:pt x="307" y="178"/>
                  </a:lnTo>
                  <a:lnTo>
                    <a:pt x="308" y="181"/>
                  </a:lnTo>
                  <a:lnTo>
                    <a:pt x="308" y="184"/>
                  </a:lnTo>
                  <a:lnTo>
                    <a:pt x="309" y="185"/>
                  </a:lnTo>
                  <a:lnTo>
                    <a:pt x="311" y="188"/>
                  </a:lnTo>
                  <a:lnTo>
                    <a:pt x="315" y="191"/>
                  </a:lnTo>
                  <a:lnTo>
                    <a:pt x="322" y="194"/>
                  </a:lnTo>
                  <a:lnTo>
                    <a:pt x="324" y="195"/>
                  </a:lnTo>
                  <a:lnTo>
                    <a:pt x="326" y="196"/>
                  </a:lnTo>
                  <a:lnTo>
                    <a:pt x="329" y="196"/>
                  </a:lnTo>
                  <a:lnTo>
                    <a:pt x="329" y="197"/>
                  </a:lnTo>
                  <a:lnTo>
                    <a:pt x="330" y="198"/>
                  </a:lnTo>
                  <a:lnTo>
                    <a:pt x="335" y="210"/>
                  </a:lnTo>
                  <a:lnTo>
                    <a:pt x="335" y="213"/>
                  </a:lnTo>
                  <a:lnTo>
                    <a:pt x="337" y="215"/>
                  </a:lnTo>
                  <a:lnTo>
                    <a:pt x="343" y="220"/>
                  </a:lnTo>
                  <a:lnTo>
                    <a:pt x="344" y="222"/>
                  </a:lnTo>
                  <a:lnTo>
                    <a:pt x="344" y="224"/>
                  </a:lnTo>
                  <a:lnTo>
                    <a:pt x="344" y="231"/>
                  </a:lnTo>
                  <a:lnTo>
                    <a:pt x="346" y="232"/>
                  </a:lnTo>
                  <a:lnTo>
                    <a:pt x="347" y="233"/>
                  </a:lnTo>
                  <a:lnTo>
                    <a:pt x="348" y="233"/>
                  </a:lnTo>
                  <a:lnTo>
                    <a:pt x="351" y="232"/>
                  </a:lnTo>
                  <a:lnTo>
                    <a:pt x="352" y="232"/>
                  </a:lnTo>
                  <a:lnTo>
                    <a:pt x="356" y="232"/>
                  </a:lnTo>
                  <a:lnTo>
                    <a:pt x="370" y="237"/>
                  </a:lnTo>
                  <a:lnTo>
                    <a:pt x="379" y="240"/>
                  </a:lnTo>
                  <a:lnTo>
                    <a:pt x="387" y="233"/>
                  </a:lnTo>
                  <a:lnTo>
                    <a:pt x="387" y="228"/>
                  </a:lnTo>
                  <a:lnTo>
                    <a:pt x="386" y="215"/>
                  </a:lnTo>
                  <a:lnTo>
                    <a:pt x="384" y="212"/>
                  </a:lnTo>
                  <a:lnTo>
                    <a:pt x="385" y="211"/>
                  </a:lnTo>
                  <a:lnTo>
                    <a:pt x="385" y="211"/>
                  </a:lnTo>
                  <a:lnTo>
                    <a:pt x="387" y="210"/>
                  </a:lnTo>
                  <a:lnTo>
                    <a:pt x="390" y="209"/>
                  </a:lnTo>
                  <a:close/>
                  <a:moveTo>
                    <a:pt x="208" y="29"/>
                  </a:moveTo>
                  <a:lnTo>
                    <a:pt x="206" y="26"/>
                  </a:lnTo>
                  <a:lnTo>
                    <a:pt x="205" y="26"/>
                  </a:lnTo>
                  <a:lnTo>
                    <a:pt x="205" y="25"/>
                  </a:lnTo>
                  <a:lnTo>
                    <a:pt x="207" y="25"/>
                  </a:lnTo>
                  <a:lnTo>
                    <a:pt x="208" y="24"/>
                  </a:lnTo>
                  <a:lnTo>
                    <a:pt x="211" y="24"/>
                  </a:lnTo>
                  <a:lnTo>
                    <a:pt x="213" y="24"/>
                  </a:lnTo>
                  <a:lnTo>
                    <a:pt x="215" y="24"/>
                  </a:lnTo>
                  <a:lnTo>
                    <a:pt x="220" y="25"/>
                  </a:lnTo>
                  <a:lnTo>
                    <a:pt x="222" y="25"/>
                  </a:lnTo>
                  <a:lnTo>
                    <a:pt x="222" y="26"/>
                  </a:lnTo>
                  <a:lnTo>
                    <a:pt x="225" y="28"/>
                  </a:lnTo>
                  <a:lnTo>
                    <a:pt x="225" y="29"/>
                  </a:lnTo>
                  <a:lnTo>
                    <a:pt x="225" y="30"/>
                  </a:lnTo>
                  <a:lnTo>
                    <a:pt x="221" y="28"/>
                  </a:lnTo>
                  <a:lnTo>
                    <a:pt x="211" y="25"/>
                  </a:lnTo>
                  <a:lnTo>
                    <a:pt x="210" y="25"/>
                  </a:lnTo>
                  <a:lnTo>
                    <a:pt x="210" y="25"/>
                  </a:lnTo>
                  <a:lnTo>
                    <a:pt x="209" y="27"/>
                  </a:lnTo>
                  <a:lnTo>
                    <a:pt x="208" y="29"/>
                  </a:lnTo>
                  <a:close/>
                  <a:moveTo>
                    <a:pt x="234" y="37"/>
                  </a:moveTo>
                  <a:lnTo>
                    <a:pt x="233" y="37"/>
                  </a:lnTo>
                  <a:lnTo>
                    <a:pt x="233" y="37"/>
                  </a:lnTo>
                  <a:lnTo>
                    <a:pt x="232" y="37"/>
                  </a:lnTo>
                  <a:lnTo>
                    <a:pt x="231" y="36"/>
                  </a:lnTo>
                  <a:lnTo>
                    <a:pt x="231" y="36"/>
                  </a:lnTo>
                  <a:lnTo>
                    <a:pt x="230" y="31"/>
                  </a:lnTo>
                  <a:lnTo>
                    <a:pt x="230" y="30"/>
                  </a:lnTo>
                  <a:lnTo>
                    <a:pt x="232" y="28"/>
                  </a:lnTo>
                  <a:lnTo>
                    <a:pt x="233" y="29"/>
                  </a:lnTo>
                  <a:lnTo>
                    <a:pt x="234" y="34"/>
                  </a:lnTo>
                  <a:lnTo>
                    <a:pt x="234" y="37"/>
                  </a:lnTo>
                  <a:lnTo>
                    <a:pt x="234" y="37"/>
                  </a:lnTo>
                  <a:close/>
                  <a:moveTo>
                    <a:pt x="178" y="34"/>
                  </a:moveTo>
                  <a:lnTo>
                    <a:pt x="176" y="34"/>
                  </a:lnTo>
                  <a:lnTo>
                    <a:pt x="175" y="34"/>
                  </a:lnTo>
                  <a:lnTo>
                    <a:pt x="175" y="33"/>
                  </a:lnTo>
                  <a:lnTo>
                    <a:pt x="175" y="31"/>
                  </a:lnTo>
                  <a:lnTo>
                    <a:pt x="176" y="30"/>
                  </a:lnTo>
                  <a:lnTo>
                    <a:pt x="178" y="28"/>
                  </a:lnTo>
                  <a:lnTo>
                    <a:pt x="179" y="28"/>
                  </a:lnTo>
                  <a:lnTo>
                    <a:pt x="179" y="27"/>
                  </a:lnTo>
                  <a:lnTo>
                    <a:pt x="181" y="27"/>
                  </a:lnTo>
                  <a:lnTo>
                    <a:pt x="183" y="26"/>
                  </a:lnTo>
                  <a:lnTo>
                    <a:pt x="188" y="27"/>
                  </a:lnTo>
                  <a:lnTo>
                    <a:pt x="194" y="27"/>
                  </a:lnTo>
                  <a:lnTo>
                    <a:pt x="195" y="28"/>
                  </a:lnTo>
                  <a:lnTo>
                    <a:pt x="199" y="28"/>
                  </a:lnTo>
                  <a:lnTo>
                    <a:pt x="200" y="29"/>
                  </a:lnTo>
                  <a:lnTo>
                    <a:pt x="200" y="30"/>
                  </a:lnTo>
                  <a:lnTo>
                    <a:pt x="200" y="30"/>
                  </a:lnTo>
                  <a:lnTo>
                    <a:pt x="190" y="31"/>
                  </a:lnTo>
                  <a:lnTo>
                    <a:pt x="180" y="31"/>
                  </a:lnTo>
                  <a:lnTo>
                    <a:pt x="178" y="34"/>
                  </a:lnTo>
                  <a:close/>
                  <a:moveTo>
                    <a:pt x="143" y="42"/>
                  </a:moveTo>
                  <a:lnTo>
                    <a:pt x="143" y="42"/>
                  </a:lnTo>
                  <a:lnTo>
                    <a:pt x="142" y="41"/>
                  </a:lnTo>
                  <a:lnTo>
                    <a:pt x="141" y="38"/>
                  </a:lnTo>
                  <a:lnTo>
                    <a:pt x="141" y="37"/>
                  </a:lnTo>
                  <a:lnTo>
                    <a:pt x="142" y="36"/>
                  </a:lnTo>
                  <a:lnTo>
                    <a:pt x="143" y="33"/>
                  </a:lnTo>
                  <a:lnTo>
                    <a:pt x="144" y="33"/>
                  </a:lnTo>
                  <a:lnTo>
                    <a:pt x="146" y="32"/>
                  </a:lnTo>
                  <a:lnTo>
                    <a:pt x="147" y="32"/>
                  </a:lnTo>
                  <a:lnTo>
                    <a:pt x="156" y="31"/>
                  </a:lnTo>
                  <a:lnTo>
                    <a:pt x="163" y="32"/>
                  </a:lnTo>
                  <a:lnTo>
                    <a:pt x="166" y="32"/>
                  </a:lnTo>
                  <a:lnTo>
                    <a:pt x="167" y="33"/>
                  </a:lnTo>
                  <a:lnTo>
                    <a:pt x="168" y="33"/>
                  </a:lnTo>
                  <a:lnTo>
                    <a:pt x="168" y="34"/>
                  </a:lnTo>
                  <a:lnTo>
                    <a:pt x="169" y="34"/>
                  </a:lnTo>
                  <a:lnTo>
                    <a:pt x="169" y="35"/>
                  </a:lnTo>
                  <a:lnTo>
                    <a:pt x="169" y="36"/>
                  </a:lnTo>
                  <a:lnTo>
                    <a:pt x="169" y="36"/>
                  </a:lnTo>
                  <a:lnTo>
                    <a:pt x="167" y="36"/>
                  </a:lnTo>
                  <a:lnTo>
                    <a:pt x="167" y="36"/>
                  </a:lnTo>
                  <a:lnTo>
                    <a:pt x="167" y="35"/>
                  </a:lnTo>
                  <a:lnTo>
                    <a:pt x="167" y="35"/>
                  </a:lnTo>
                  <a:lnTo>
                    <a:pt x="167" y="35"/>
                  </a:lnTo>
                  <a:lnTo>
                    <a:pt x="161" y="34"/>
                  </a:lnTo>
                  <a:lnTo>
                    <a:pt x="161" y="34"/>
                  </a:lnTo>
                  <a:lnTo>
                    <a:pt x="156" y="35"/>
                  </a:lnTo>
                  <a:lnTo>
                    <a:pt x="150" y="36"/>
                  </a:lnTo>
                  <a:lnTo>
                    <a:pt x="149" y="36"/>
                  </a:lnTo>
                  <a:lnTo>
                    <a:pt x="143" y="42"/>
                  </a:lnTo>
                  <a:close/>
                  <a:moveTo>
                    <a:pt x="137" y="42"/>
                  </a:moveTo>
                  <a:lnTo>
                    <a:pt x="133" y="42"/>
                  </a:lnTo>
                  <a:lnTo>
                    <a:pt x="129" y="41"/>
                  </a:lnTo>
                  <a:lnTo>
                    <a:pt x="125" y="41"/>
                  </a:lnTo>
                  <a:lnTo>
                    <a:pt x="124" y="40"/>
                  </a:lnTo>
                  <a:lnTo>
                    <a:pt x="124" y="39"/>
                  </a:lnTo>
                  <a:lnTo>
                    <a:pt x="125" y="39"/>
                  </a:lnTo>
                  <a:lnTo>
                    <a:pt x="129" y="37"/>
                  </a:lnTo>
                  <a:lnTo>
                    <a:pt x="129" y="37"/>
                  </a:lnTo>
                  <a:lnTo>
                    <a:pt x="130" y="37"/>
                  </a:lnTo>
                  <a:lnTo>
                    <a:pt x="136" y="38"/>
                  </a:lnTo>
                  <a:lnTo>
                    <a:pt x="136" y="38"/>
                  </a:lnTo>
                  <a:lnTo>
                    <a:pt x="137" y="41"/>
                  </a:lnTo>
                  <a:lnTo>
                    <a:pt x="137" y="42"/>
                  </a:lnTo>
                  <a:lnTo>
                    <a:pt x="137" y="42"/>
                  </a:lnTo>
                  <a:close/>
                  <a:moveTo>
                    <a:pt x="90" y="47"/>
                  </a:moveTo>
                  <a:lnTo>
                    <a:pt x="88" y="45"/>
                  </a:lnTo>
                  <a:lnTo>
                    <a:pt x="87" y="44"/>
                  </a:lnTo>
                  <a:lnTo>
                    <a:pt x="87" y="44"/>
                  </a:lnTo>
                  <a:lnTo>
                    <a:pt x="87" y="43"/>
                  </a:lnTo>
                  <a:lnTo>
                    <a:pt x="88" y="42"/>
                  </a:lnTo>
                  <a:lnTo>
                    <a:pt x="90" y="42"/>
                  </a:lnTo>
                  <a:lnTo>
                    <a:pt x="93" y="40"/>
                  </a:lnTo>
                  <a:lnTo>
                    <a:pt x="96" y="40"/>
                  </a:lnTo>
                  <a:lnTo>
                    <a:pt x="97" y="39"/>
                  </a:lnTo>
                  <a:lnTo>
                    <a:pt x="117" y="39"/>
                  </a:lnTo>
                  <a:lnTo>
                    <a:pt x="119" y="40"/>
                  </a:lnTo>
                  <a:lnTo>
                    <a:pt x="121" y="40"/>
                  </a:lnTo>
                  <a:lnTo>
                    <a:pt x="122" y="40"/>
                  </a:lnTo>
                  <a:lnTo>
                    <a:pt x="122" y="41"/>
                  </a:lnTo>
                  <a:lnTo>
                    <a:pt x="122" y="42"/>
                  </a:lnTo>
                  <a:lnTo>
                    <a:pt x="119" y="43"/>
                  </a:lnTo>
                  <a:lnTo>
                    <a:pt x="118" y="43"/>
                  </a:lnTo>
                  <a:lnTo>
                    <a:pt x="97" y="46"/>
                  </a:lnTo>
                  <a:lnTo>
                    <a:pt x="92" y="46"/>
                  </a:lnTo>
                  <a:lnTo>
                    <a:pt x="90" y="47"/>
                  </a:lnTo>
                  <a:close/>
                  <a:moveTo>
                    <a:pt x="47" y="53"/>
                  </a:moveTo>
                  <a:lnTo>
                    <a:pt x="46" y="53"/>
                  </a:lnTo>
                  <a:lnTo>
                    <a:pt x="46" y="53"/>
                  </a:lnTo>
                  <a:lnTo>
                    <a:pt x="45" y="53"/>
                  </a:lnTo>
                  <a:lnTo>
                    <a:pt x="43" y="52"/>
                  </a:lnTo>
                  <a:lnTo>
                    <a:pt x="43" y="52"/>
                  </a:lnTo>
                  <a:lnTo>
                    <a:pt x="43" y="51"/>
                  </a:lnTo>
                  <a:lnTo>
                    <a:pt x="44" y="51"/>
                  </a:lnTo>
                  <a:lnTo>
                    <a:pt x="50" y="50"/>
                  </a:lnTo>
                  <a:lnTo>
                    <a:pt x="68" y="49"/>
                  </a:lnTo>
                  <a:lnTo>
                    <a:pt x="77" y="49"/>
                  </a:lnTo>
                  <a:lnTo>
                    <a:pt x="79" y="49"/>
                  </a:lnTo>
                  <a:lnTo>
                    <a:pt x="80" y="50"/>
                  </a:lnTo>
                  <a:lnTo>
                    <a:pt x="80" y="50"/>
                  </a:lnTo>
                  <a:lnTo>
                    <a:pt x="80" y="50"/>
                  </a:lnTo>
                  <a:lnTo>
                    <a:pt x="79" y="51"/>
                  </a:lnTo>
                  <a:lnTo>
                    <a:pt x="79" y="51"/>
                  </a:lnTo>
                  <a:lnTo>
                    <a:pt x="79" y="51"/>
                  </a:lnTo>
                  <a:lnTo>
                    <a:pt x="75" y="50"/>
                  </a:lnTo>
                  <a:lnTo>
                    <a:pt x="73" y="50"/>
                  </a:lnTo>
                  <a:lnTo>
                    <a:pt x="72" y="50"/>
                  </a:lnTo>
                  <a:lnTo>
                    <a:pt x="62" y="51"/>
                  </a:lnTo>
                  <a:lnTo>
                    <a:pt x="49" y="53"/>
                  </a:lnTo>
                  <a:lnTo>
                    <a:pt x="47" y="53"/>
                  </a:lnTo>
                  <a:lnTo>
                    <a:pt x="47" y="53"/>
                  </a:lnTo>
                  <a:close/>
                  <a:moveTo>
                    <a:pt x="22" y="82"/>
                  </a:moveTo>
                  <a:lnTo>
                    <a:pt x="20" y="79"/>
                  </a:lnTo>
                  <a:lnTo>
                    <a:pt x="19" y="78"/>
                  </a:lnTo>
                  <a:lnTo>
                    <a:pt x="18" y="78"/>
                  </a:lnTo>
                  <a:lnTo>
                    <a:pt x="16" y="79"/>
                  </a:lnTo>
                  <a:lnTo>
                    <a:pt x="16" y="79"/>
                  </a:lnTo>
                  <a:lnTo>
                    <a:pt x="16" y="79"/>
                  </a:lnTo>
                  <a:lnTo>
                    <a:pt x="16" y="80"/>
                  </a:lnTo>
                  <a:lnTo>
                    <a:pt x="17" y="81"/>
                  </a:lnTo>
                  <a:lnTo>
                    <a:pt x="17" y="81"/>
                  </a:lnTo>
                  <a:lnTo>
                    <a:pt x="16" y="81"/>
                  </a:lnTo>
                  <a:lnTo>
                    <a:pt x="15" y="81"/>
                  </a:lnTo>
                  <a:lnTo>
                    <a:pt x="7" y="76"/>
                  </a:lnTo>
                  <a:lnTo>
                    <a:pt x="7" y="73"/>
                  </a:lnTo>
                  <a:lnTo>
                    <a:pt x="6" y="71"/>
                  </a:lnTo>
                  <a:lnTo>
                    <a:pt x="6" y="70"/>
                  </a:lnTo>
                  <a:lnTo>
                    <a:pt x="7" y="69"/>
                  </a:lnTo>
                  <a:lnTo>
                    <a:pt x="7" y="69"/>
                  </a:lnTo>
                  <a:lnTo>
                    <a:pt x="7" y="69"/>
                  </a:lnTo>
                  <a:lnTo>
                    <a:pt x="22" y="65"/>
                  </a:lnTo>
                  <a:lnTo>
                    <a:pt x="22" y="65"/>
                  </a:lnTo>
                  <a:lnTo>
                    <a:pt x="24" y="65"/>
                  </a:lnTo>
                  <a:lnTo>
                    <a:pt x="26" y="66"/>
                  </a:lnTo>
                  <a:lnTo>
                    <a:pt x="31" y="69"/>
                  </a:lnTo>
                  <a:lnTo>
                    <a:pt x="32" y="70"/>
                  </a:lnTo>
                  <a:lnTo>
                    <a:pt x="32" y="71"/>
                  </a:lnTo>
                  <a:lnTo>
                    <a:pt x="18" y="75"/>
                  </a:lnTo>
                  <a:lnTo>
                    <a:pt x="22" y="78"/>
                  </a:lnTo>
                  <a:lnTo>
                    <a:pt x="23" y="80"/>
                  </a:lnTo>
                  <a:lnTo>
                    <a:pt x="23" y="80"/>
                  </a:lnTo>
                  <a:lnTo>
                    <a:pt x="22" y="82"/>
                  </a:lnTo>
                  <a:lnTo>
                    <a:pt x="22" y="82"/>
                  </a:lnTo>
                  <a:close/>
                </a:path>
              </a:pathLst>
            </a:custGeom>
            <a:solidFill>
              <a:srgbClr val="003865">
                <a:lumMod val="90000"/>
                <a:lumOff val="10000"/>
              </a:srgbClr>
            </a:solidFill>
            <a:ln w="4763" cap="flat">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64" name="Freeform 13">
              <a:extLst>
                <a:ext uri="{FF2B5EF4-FFF2-40B4-BE49-F238E27FC236}">
                  <a16:creationId xmlns:a16="http://schemas.microsoft.com/office/drawing/2014/main" id="{D8C0640A-C24B-4E05-8DF6-75EC6EBD1845}"/>
                </a:ext>
              </a:extLst>
            </p:cNvPr>
            <p:cNvSpPr>
              <a:spLocks noEditPoints="1"/>
            </p:cNvSpPr>
            <p:nvPr/>
          </p:nvSpPr>
          <p:spPr bwMode="auto">
            <a:xfrm>
              <a:off x="8936044" y="1052283"/>
              <a:ext cx="1504465" cy="1032105"/>
            </a:xfrm>
            <a:custGeom>
              <a:avLst/>
              <a:gdLst>
                <a:gd name="T0" fmla="*/ 106 w 637"/>
                <a:gd name="T1" fmla="*/ 213 h 437"/>
                <a:gd name="T2" fmla="*/ 133 w 637"/>
                <a:gd name="T3" fmla="*/ 219 h 437"/>
                <a:gd name="T4" fmla="*/ 167 w 637"/>
                <a:gd name="T5" fmla="*/ 175 h 437"/>
                <a:gd name="T6" fmla="*/ 148 w 637"/>
                <a:gd name="T7" fmla="*/ 183 h 437"/>
                <a:gd name="T8" fmla="*/ 198 w 637"/>
                <a:gd name="T9" fmla="*/ 156 h 437"/>
                <a:gd name="T10" fmla="*/ 277 w 637"/>
                <a:gd name="T11" fmla="*/ 116 h 437"/>
                <a:gd name="T12" fmla="*/ 358 w 637"/>
                <a:gd name="T13" fmla="*/ 70 h 437"/>
                <a:gd name="T14" fmla="*/ 347 w 637"/>
                <a:gd name="T15" fmla="*/ 78 h 437"/>
                <a:gd name="T16" fmla="*/ 287 w 637"/>
                <a:gd name="T17" fmla="*/ 120 h 437"/>
                <a:gd name="T18" fmla="*/ 294 w 637"/>
                <a:gd name="T19" fmla="*/ 116 h 437"/>
                <a:gd name="T20" fmla="*/ 372 w 637"/>
                <a:gd name="T21" fmla="*/ 81 h 437"/>
                <a:gd name="T22" fmla="*/ 437 w 637"/>
                <a:gd name="T23" fmla="*/ 123 h 437"/>
                <a:gd name="T24" fmla="*/ 455 w 637"/>
                <a:gd name="T25" fmla="*/ 148 h 437"/>
                <a:gd name="T26" fmla="*/ 473 w 637"/>
                <a:gd name="T27" fmla="*/ 163 h 437"/>
                <a:gd name="T28" fmla="*/ 519 w 637"/>
                <a:gd name="T29" fmla="*/ 153 h 437"/>
                <a:gd name="T30" fmla="*/ 542 w 637"/>
                <a:gd name="T31" fmla="*/ 206 h 437"/>
                <a:gd name="T32" fmla="*/ 576 w 637"/>
                <a:gd name="T33" fmla="*/ 250 h 437"/>
                <a:gd name="T34" fmla="*/ 607 w 637"/>
                <a:gd name="T35" fmla="*/ 250 h 437"/>
                <a:gd name="T36" fmla="*/ 637 w 637"/>
                <a:gd name="T37" fmla="*/ 360 h 437"/>
                <a:gd name="T38" fmla="*/ 592 w 637"/>
                <a:gd name="T39" fmla="*/ 369 h 437"/>
                <a:gd name="T40" fmla="*/ 584 w 637"/>
                <a:gd name="T41" fmla="*/ 336 h 437"/>
                <a:gd name="T42" fmla="*/ 528 w 637"/>
                <a:gd name="T43" fmla="*/ 315 h 437"/>
                <a:gd name="T44" fmla="*/ 483 w 637"/>
                <a:gd name="T45" fmla="*/ 378 h 437"/>
                <a:gd name="T46" fmla="*/ 443 w 637"/>
                <a:gd name="T47" fmla="*/ 394 h 437"/>
                <a:gd name="T48" fmla="*/ 400 w 637"/>
                <a:gd name="T49" fmla="*/ 417 h 437"/>
                <a:gd name="T50" fmla="*/ 372 w 637"/>
                <a:gd name="T51" fmla="*/ 409 h 437"/>
                <a:gd name="T52" fmla="*/ 302 w 637"/>
                <a:gd name="T53" fmla="*/ 388 h 437"/>
                <a:gd name="T54" fmla="*/ 238 w 637"/>
                <a:gd name="T55" fmla="*/ 378 h 437"/>
                <a:gd name="T56" fmla="*/ 184 w 637"/>
                <a:gd name="T57" fmla="*/ 402 h 437"/>
                <a:gd name="T58" fmla="*/ 137 w 637"/>
                <a:gd name="T59" fmla="*/ 431 h 437"/>
                <a:gd name="T60" fmla="*/ 101 w 637"/>
                <a:gd name="T61" fmla="*/ 420 h 437"/>
                <a:gd name="T62" fmla="*/ 49 w 637"/>
                <a:gd name="T63" fmla="*/ 381 h 437"/>
                <a:gd name="T64" fmla="*/ 17 w 637"/>
                <a:gd name="T65" fmla="*/ 369 h 437"/>
                <a:gd name="T66" fmla="*/ 36 w 637"/>
                <a:gd name="T67" fmla="*/ 328 h 437"/>
                <a:gd name="T68" fmla="*/ 37 w 637"/>
                <a:gd name="T69" fmla="*/ 277 h 437"/>
                <a:gd name="T70" fmla="*/ 432 w 637"/>
                <a:gd name="T71" fmla="*/ 4 h 437"/>
                <a:gd name="T72" fmla="*/ 424 w 637"/>
                <a:gd name="T73" fmla="*/ 19 h 437"/>
                <a:gd name="T74" fmla="*/ 427 w 637"/>
                <a:gd name="T75" fmla="*/ 33 h 437"/>
                <a:gd name="T76" fmla="*/ 457 w 637"/>
                <a:gd name="T77" fmla="*/ 53 h 437"/>
                <a:gd name="T78" fmla="*/ 425 w 637"/>
                <a:gd name="T79" fmla="*/ 50 h 437"/>
                <a:gd name="T80" fmla="*/ 410 w 637"/>
                <a:gd name="T81" fmla="*/ 87 h 437"/>
                <a:gd name="T82" fmla="*/ 456 w 637"/>
                <a:gd name="T83" fmla="*/ 114 h 437"/>
                <a:gd name="T84" fmla="*/ 471 w 637"/>
                <a:gd name="T85" fmla="*/ 92 h 437"/>
                <a:gd name="T86" fmla="*/ 507 w 637"/>
                <a:gd name="T87" fmla="*/ 99 h 437"/>
                <a:gd name="T88" fmla="*/ 483 w 637"/>
                <a:gd name="T89" fmla="*/ 66 h 437"/>
                <a:gd name="T90" fmla="*/ 498 w 637"/>
                <a:gd name="T91" fmla="*/ 37 h 437"/>
                <a:gd name="T92" fmla="*/ 458 w 637"/>
                <a:gd name="T93" fmla="*/ 30 h 437"/>
                <a:gd name="T94" fmla="*/ 452 w 637"/>
                <a:gd name="T95" fmla="*/ 8 h 437"/>
                <a:gd name="T96" fmla="*/ 399 w 637"/>
                <a:gd name="T97" fmla="*/ 63 h 437"/>
                <a:gd name="T98" fmla="*/ 424 w 637"/>
                <a:gd name="T99" fmla="*/ 59 h 437"/>
                <a:gd name="T100" fmla="*/ 409 w 637"/>
                <a:gd name="T101" fmla="*/ 68 h 437"/>
                <a:gd name="T102" fmla="*/ 398 w 637"/>
                <a:gd name="T103" fmla="*/ 66 h 437"/>
                <a:gd name="T104" fmla="*/ 516 w 637"/>
                <a:gd name="T105" fmla="*/ 139 h 437"/>
                <a:gd name="T106" fmla="*/ 545 w 637"/>
                <a:gd name="T107" fmla="*/ 177 h 437"/>
                <a:gd name="T108" fmla="*/ 555 w 637"/>
                <a:gd name="T109" fmla="*/ 193 h 437"/>
                <a:gd name="T110" fmla="*/ 545 w 637"/>
                <a:gd name="T111" fmla="*/ 197 h 437"/>
                <a:gd name="T112" fmla="*/ 534 w 637"/>
                <a:gd name="T113" fmla="*/ 223 h 437"/>
                <a:gd name="T114" fmla="*/ 559 w 637"/>
                <a:gd name="T115" fmla="*/ 167 h 437"/>
                <a:gd name="T116" fmla="*/ 144 w 637"/>
                <a:gd name="T117" fmla="*/ 202 h 437"/>
                <a:gd name="T118" fmla="*/ 127 w 637"/>
                <a:gd name="T119" fmla="*/ 203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7" h="437">
                  <a:moveTo>
                    <a:pt x="49" y="209"/>
                  </a:moveTo>
                  <a:lnTo>
                    <a:pt x="62" y="202"/>
                  </a:lnTo>
                  <a:lnTo>
                    <a:pt x="69" y="196"/>
                  </a:lnTo>
                  <a:lnTo>
                    <a:pt x="73" y="196"/>
                  </a:lnTo>
                  <a:lnTo>
                    <a:pt x="73" y="196"/>
                  </a:lnTo>
                  <a:lnTo>
                    <a:pt x="80" y="194"/>
                  </a:lnTo>
                  <a:lnTo>
                    <a:pt x="81" y="193"/>
                  </a:lnTo>
                  <a:lnTo>
                    <a:pt x="94" y="193"/>
                  </a:lnTo>
                  <a:lnTo>
                    <a:pt x="95" y="193"/>
                  </a:lnTo>
                  <a:lnTo>
                    <a:pt x="97" y="195"/>
                  </a:lnTo>
                  <a:lnTo>
                    <a:pt x="105" y="205"/>
                  </a:lnTo>
                  <a:lnTo>
                    <a:pt x="105" y="209"/>
                  </a:lnTo>
                  <a:lnTo>
                    <a:pt x="105" y="211"/>
                  </a:lnTo>
                  <a:lnTo>
                    <a:pt x="106" y="213"/>
                  </a:lnTo>
                  <a:lnTo>
                    <a:pt x="108" y="215"/>
                  </a:lnTo>
                  <a:lnTo>
                    <a:pt x="109" y="215"/>
                  </a:lnTo>
                  <a:lnTo>
                    <a:pt x="111" y="216"/>
                  </a:lnTo>
                  <a:lnTo>
                    <a:pt x="112" y="215"/>
                  </a:lnTo>
                  <a:lnTo>
                    <a:pt x="112" y="215"/>
                  </a:lnTo>
                  <a:lnTo>
                    <a:pt x="116" y="213"/>
                  </a:lnTo>
                  <a:lnTo>
                    <a:pt x="117" y="212"/>
                  </a:lnTo>
                  <a:lnTo>
                    <a:pt x="118" y="212"/>
                  </a:lnTo>
                  <a:lnTo>
                    <a:pt x="122" y="211"/>
                  </a:lnTo>
                  <a:lnTo>
                    <a:pt x="128" y="214"/>
                  </a:lnTo>
                  <a:lnTo>
                    <a:pt x="132" y="215"/>
                  </a:lnTo>
                  <a:lnTo>
                    <a:pt x="132" y="218"/>
                  </a:lnTo>
                  <a:lnTo>
                    <a:pt x="132" y="218"/>
                  </a:lnTo>
                  <a:lnTo>
                    <a:pt x="133" y="219"/>
                  </a:lnTo>
                  <a:lnTo>
                    <a:pt x="137" y="222"/>
                  </a:lnTo>
                  <a:lnTo>
                    <a:pt x="139" y="222"/>
                  </a:lnTo>
                  <a:lnTo>
                    <a:pt x="144" y="215"/>
                  </a:lnTo>
                  <a:lnTo>
                    <a:pt x="144" y="213"/>
                  </a:lnTo>
                  <a:lnTo>
                    <a:pt x="146" y="198"/>
                  </a:lnTo>
                  <a:lnTo>
                    <a:pt x="148" y="193"/>
                  </a:lnTo>
                  <a:lnTo>
                    <a:pt x="148" y="193"/>
                  </a:lnTo>
                  <a:lnTo>
                    <a:pt x="150" y="192"/>
                  </a:lnTo>
                  <a:lnTo>
                    <a:pt x="155" y="190"/>
                  </a:lnTo>
                  <a:lnTo>
                    <a:pt x="157" y="189"/>
                  </a:lnTo>
                  <a:lnTo>
                    <a:pt x="158" y="188"/>
                  </a:lnTo>
                  <a:lnTo>
                    <a:pt x="159" y="187"/>
                  </a:lnTo>
                  <a:lnTo>
                    <a:pt x="159" y="186"/>
                  </a:lnTo>
                  <a:lnTo>
                    <a:pt x="167" y="175"/>
                  </a:lnTo>
                  <a:lnTo>
                    <a:pt x="167" y="172"/>
                  </a:lnTo>
                  <a:lnTo>
                    <a:pt x="167" y="171"/>
                  </a:lnTo>
                  <a:lnTo>
                    <a:pt x="166" y="168"/>
                  </a:lnTo>
                  <a:lnTo>
                    <a:pt x="165" y="168"/>
                  </a:lnTo>
                  <a:lnTo>
                    <a:pt x="164" y="168"/>
                  </a:lnTo>
                  <a:lnTo>
                    <a:pt x="163" y="168"/>
                  </a:lnTo>
                  <a:lnTo>
                    <a:pt x="160" y="172"/>
                  </a:lnTo>
                  <a:lnTo>
                    <a:pt x="158" y="174"/>
                  </a:lnTo>
                  <a:lnTo>
                    <a:pt x="156" y="177"/>
                  </a:lnTo>
                  <a:lnTo>
                    <a:pt x="154" y="180"/>
                  </a:lnTo>
                  <a:lnTo>
                    <a:pt x="149" y="185"/>
                  </a:lnTo>
                  <a:lnTo>
                    <a:pt x="149" y="186"/>
                  </a:lnTo>
                  <a:lnTo>
                    <a:pt x="149" y="185"/>
                  </a:lnTo>
                  <a:lnTo>
                    <a:pt x="148" y="183"/>
                  </a:lnTo>
                  <a:lnTo>
                    <a:pt x="148" y="181"/>
                  </a:lnTo>
                  <a:lnTo>
                    <a:pt x="149" y="180"/>
                  </a:lnTo>
                  <a:lnTo>
                    <a:pt x="151" y="177"/>
                  </a:lnTo>
                  <a:lnTo>
                    <a:pt x="155" y="171"/>
                  </a:lnTo>
                  <a:lnTo>
                    <a:pt x="176" y="154"/>
                  </a:lnTo>
                  <a:lnTo>
                    <a:pt x="176" y="154"/>
                  </a:lnTo>
                  <a:lnTo>
                    <a:pt x="178" y="154"/>
                  </a:lnTo>
                  <a:lnTo>
                    <a:pt x="180" y="154"/>
                  </a:lnTo>
                  <a:lnTo>
                    <a:pt x="189" y="154"/>
                  </a:lnTo>
                  <a:lnTo>
                    <a:pt x="189" y="154"/>
                  </a:lnTo>
                  <a:lnTo>
                    <a:pt x="191" y="155"/>
                  </a:lnTo>
                  <a:lnTo>
                    <a:pt x="193" y="155"/>
                  </a:lnTo>
                  <a:lnTo>
                    <a:pt x="195" y="155"/>
                  </a:lnTo>
                  <a:lnTo>
                    <a:pt x="198" y="156"/>
                  </a:lnTo>
                  <a:lnTo>
                    <a:pt x="201" y="156"/>
                  </a:lnTo>
                  <a:lnTo>
                    <a:pt x="204" y="156"/>
                  </a:lnTo>
                  <a:lnTo>
                    <a:pt x="205" y="155"/>
                  </a:lnTo>
                  <a:lnTo>
                    <a:pt x="209" y="155"/>
                  </a:lnTo>
                  <a:lnTo>
                    <a:pt x="228" y="147"/>
                  </a:lnTo>
                  <a:lnTo>
                    <a:pt x="239" y="148"/>
                  </a:lnTo>
                  <a:lnTo>
                    <a:pt x="247" y="150"/>
                  </a:lnTo>
                  <a:lnTo>
                    <a:pt x="251" y="141"/>
                  </a:lnTo>
                  <a:lnTo>
                    <a:pt x="256" y="131"/>
                  </a:lnTo>
                  <a:lnTo>
                    <a:pt x="257" y="129"/>
                  </a:lnTo>
                  <a:lnTo>
                    <a:pt x="260" y="127"/>
                  </a:lnTo>
                  <a:lnTo>
                    <a:pt x="264" y="124"/>
                  </a:lnTo>
                  <a:lnTo>
                    <a:pt x="274" y="118"/>
                  </a:lnTo>
                  <a:lnTo>
                    <a:pt x="277" y="116"/>
                  </a:lnTo>
                  <a:lnTo>
                    <a:pt x="278" y="116"/>
                  </a:lnTo>
                  <a:lnTo>
                    <a:pt x="280" y="114"/>
                  </a:lnTo>
                  <a:lnTo>
                    <a:pt x="281" y="113"/>
                  </a:lnTo>
                  <a:lnTo>
                    <a:pt x="283" y="111"/>
                  </a:lnTo>
                  <a:lnTo>
                    <a:pt x="284" y="109"/>
                  </a:lnTo>
                  <a:lnTo>
                    <a:pt x="296" y="88"/>
                  </a:lnTo>
                  <a:lnTo>
                    <a:pt x="303" y="73"/>
                  </a:lnTo>
                  <a:lnTo>
                    <a:pt x="309" y="63"/>
                  </a:lnTo>
                  <a:lnTo>
                    <a:pt x="314" y="67"/>
                  </a:lnTo>
                  <a:lnTo>
                    <a:pt x="316" y="68"/>
                  </a:lnTo>
                  <a:lnTo>
                    <a:pt x="317" y="69"/>
                  </a:lnTo>
                  <a:lnTo>
                    <a:pt x="329" y="70"/>
                  </a:lnTo>
                  <a:lnTo>
                    <a:pt x="338" y="71"/>
                  </a:lnTo>
                  <a:lnTo>
                    <a:pt x="358" y="70"/>
                  </a:lnTo>
                  <a:lnTo>
                    <a:pt x="369" y="69"/>
                  </a:lnTo>
                  <a:lnTo>
                    <a:pt x="373" y="69"/>
                  </a:lnTo>
                  <a:lnTo>
                    <a:pt x="378" y="69"/>
                  </a:lnTo>
                  <a:lnTo>
                    <a:pt x="382" y="69"/>
                  </a:lnTo>
                  <a:lnTo>
                    <a:pt x="382" y="69"/>
                  </a:lnTo>
                  <a:lnTo>
                    <a:pt x="382" y="70"/>
                  </a:lnTo>
                  <a:lnTo>
                    <a:pt x="382" y="70"/>
                  </a:lnTo>
                  <a:lnTo>
                    <a:pt x="382" y="71"/>
                  </a:lnTo>
                  <a:lnTo>
                    <a:pt x="375" y="75"/>
                  </a:lnTo>
                  <a:lnTo>
                    <a:pt x="374" y="75"/>
                  </a:lnTo>
                  <a:lnTo>
                    <a:pt x="369" y="77"/>
                  </a:lnTo>
                  <a:lnTo>
                    <a:pt x="358" y="78"/>
                  </a:lnTo>
                  <a:lnTo>
                    <a:pt x="349" y="78"/>
                  </a:lnTo>
                  <a:lnTo>
                    <a:pt x="347" y="78"/>
                  </a:lnTo>
                  <a:lnTo>
                    <a:pt x="346" y="78"/>
                  </a:lnTo>
                  <a:lnTo>
                    <a:pt x="346" y="78"/>
                  </a:lnTo>
                  <a:lnTo>
                    <a:pt x="344" y="75"/>
                  </a:lnTo>
                  <a:lnTo>
                    <a:pt x="344" y="74"/>
                  </a:lnTo>
                  <a:lnTo>
                    <a:pt x="343" y="73"/>
                  </a:lnTo>
                  <a:lnTo>
                    <a:pt x="343" y="73"/>
                  </a:lnTo>
                  <a:lnTo>
                    <a:pt x="339" y="74"/>
                  </a:lnTo>
                  <a:lnTo>
                    <a:pt x="330" y="75"/>
                  </a:lnTo>
                  <a:lnTo>
                    <a:pt x="322" y="81"/>
                  </a:lnTo>
                  <a:lnTo>
                    <a:pt x="298" y="90"/>
                  </a:lnTo>
                  <a:lnTo>
                    <a:pt x="294" y="91"/>
                  </a:lnTo>
                  <a:lnTo>
                    <a:pt x="287" y="109"/>
                  </a:lnTo>
                  <a:lnTo>
                    <a:pt x="287" y="113"/>
                  </a:lnTo>
                  <a:lnTo>
                    <a:pt x="287" y="120"/>
                  </a:lnTo>
                  <a:lnTo>
                    <a:pt x="287" y="120"/>
                  </a:lnTo>
                  <a:lnTo>
                    <a:pt x="293" y="124"/>
                  </a:lnTo>
                  <a:lnTo>
                    <a:pt x="295" y="126"/>
                  </a:lnTo>
                  <a:lnTo>
                    <a:pt x="299" y="126"/>
                  </a:lnTo>
                  <a:lnTo>
                    <a:pt x="301" y="125"/>
                  </a:lnTo>
                  <a:lnTo>
                    <a:pt x="302" y="125"/>
                  </a:lnTo>
                  <a:lnTo>
                    <a:pt x="302" y="124"/>
                  </a:lnTo>
                  <a:lnTo>
                    <a:pt x="301" y="123"/>
                  </a:lnTo>
                  <a:lnTo>
                    <a:pt x="301" y="123"/>
                  </a:lnTo>
                  <a:lnTo>
                    <a:pt x="298" y="123"/>
                  </a:lnTo>
                  <a:lnTo>
                    <a:pt x="296" y="123"/>
                  </a:lnTo>
                  <a:lnTo>
                    <a:pt x="295" y="122"/>
                  </a:lnTo>
                  <a:lnTo>
                    <a:pt x="294" y="119"/>
                  </a:lnTo>
                  <a:lnTo>
                    <a:pt x="294" y="116"/>
                  </a:lnTo>
                  <a:lnTo>
                    <a:pt x="295" y="114"/>
                  </a:lnTo>
                  <a:lnTo>
                    <a:pt x="304" y="104"/>
                  </a:lnTo>
                  <a:lnTo>
                    <a:pt x="316" y="95"/>
                  </a:lnTo>
                  <a:lnTo>
                    <a:pt x="333" y="88"/>
                  </a:lnTo>
                  <a:lnTo>
                    <a:pt x="346" y="90"/>
                  </a:lnTo>
                  <a:lnTo>
                    <a:pt x="359" y="96"/>
                  </a:lnTo>
                  <a:lnTo>
                    <a:pt x="365" y="94"/>
                  </a:lnTo>
                  <a:lnTo>
                    <a:pt x="366" y="94"/>
                  </a:lnTo>
                  <a:lnTo>
                    <a:pt x="369" y="91"/>
                  </a:lnTo>
                  <a:lnTo>
                    <a:pt x="369" y="91"/>
                  </a:lnTo>
                  <a:lnTo>
                    <a:pt x="370" y="89"/>
                  </a:lnTo>
                  <a:lnTo>
                    <a:pt x="370" y="88"/>
                  </a:lnTo>
                  <a:lnTo>
                    <a:pt x="370" y="85"/>
                  </a:lnTo>
                  <a:lnTo>
                    <a:pt x="372" y="81"/>
                  </a:lnTo>
                  <a:lnTo>
                    <a:pt x="373" y="81"/>
                  </a:lnTo>
                  <a:lnTo>
                    <a:pt x="376" y="78"/>
                  </a:lnTo>
                  <a:lnTo>
                    <a:pt x="376" y="78"/>
                  </a:lnTo>
                  <a:lnTo>
                    <a:pt x="387" y="74"/>
                  </a:lnTo>
                  <a:lnTo>
                    <a:pt x="393" y="74"/>
                  </a:lnTo>
                  <a:lnTo>
                    <a:pt x="404" y="90"/>
                  </a:lnTo>
                  <a:lnTo>
                    <a:pt x="402" y="95"/>
                  </a:lnTo>
                  <a:lnTo>
                    <a:pt x="402" y="97"/>
                  </a:lnTo>
                  <a:lnTo>
                    <a:pt x="407" y="112"/>
                  </a:lnTo>
                  <a:lnTo>
                    <a:pt x="414" y="119"/>
                  </a:lnTo>
                  <a:lnTo>
                    <a:pt x="419" y="116"/>
                  </a:lnTo>
                  <a:lnTo>
                    <a:pt x="420" y="116"/>
                  </a:lnTo>
                  <a:lnTo>
                    <a:pt x="421" y="116"/>
                  </a:lnTo>
                  <a:lnTo>
                    <a:pt x="437" y="123"/>
                  </a:lnTo>
                  <a:lnTo>
                    <a:pt x="438" y="124"/>
                  </a:lnTo>
                  <a:lnTo>
                    <a:pt x="439" y="126"/>
                  </a:lnTo>
                  <a:lnTo>
                    <a:pt x="444" y="135"/>
                  </a:lnTo>
                  <a:lnTo>
                    <a:pt x="444" y="136"/>
                  </a:lnTo>
                  <a:lnTo>
                    <a:pt x="444" y="137"/>
                  </a:lnTo>
                  <a:lnTo>
                    <a:pt x="445" y="137"/>
                  </a:lnTo>
                  <a:lnTo>
                    <a:pt x="446" y="137"/>
                  </a:lnTo>
                  <a:lnTo>
                    <a:pt x="447" y="139"/>
                  </a:lnTo>
                  <a:lnTo>
                    <a:pt x="452" y="139"/>
                  </a:lnTo>
                  <a:lnTo>
                    <a:pt x="459" y="141"/>
                  </a:lnTo>
                  <a:lnTo>
                    <a:pt x="459" y="142"/>
                  </a:lnTo>
                  <a:lnTo>
                    <a:pt x="454" y="145"/>
                  </a:lnTo>
                  <a:lnTo>
                    <a:pt x="455" y="147"/>
                  </a:lnTo>
                  <a:lnTo>
                    <a:pt x="455" y="148"/>
                  </a:lnTo>
                  <a:lnTo>
                    <a:pt x="455" y="148"/>
                  </a:lnTo>
                  <a:lnTo>
                    <a:pt x="457" y="147"/>
                  </a:lnTo>
                  <a:lnTo>
                    <a:pt x="458" y="146"/>
                  </a:lnTo>
                  <a:lnTo>
                    <a:pt x="459" y="146"/>
                  </a:lnTo>
                  <a:lnTo>
                    <a:pt x="462" y="148"/>
                  </a:lnTo>
                  <a:lnTo>
                    <a:pt x="462" y="148"/>
                  </a:lnTo>
                  <a:lnTo>
                    <a:pt x="462" y="149"/>
                  </a:lnTo>
                  <a:lnTo>
                    <a:pt x="464" y="153"/>
                  </a:lnTo>
                  <a:lnTo>
                    <a:pt x="464" y="155"/>
                  </a:lnTo>
                  <a:lnTo>
                    <a:pt x="464" y="156"/>
                  </a:lnTo>
                  <a:lnTo>
                    <a:pt x="467" y="161"/>
                  </a:lnTo>
                  <a:lnTo>
                    <a:pt x="469" y="161"/>
                  </a:lnTo>
                  <a:lnTo>
                    <a:pt x="469" y="162"/>
                  </a:lnTo>
                  <a:lnTo>
                    <a:pt x="473" y="163"/>
                  </a:lnTo>
                  <a:lnTo>
                    <a:pt x="474" y="163"/>
                  </a:lnTo>
                  <a:lnTo>
                    <a:pt x="475" y="162"/>
                  </a:lnTo>
                  <a:lnTo>
                    <a:pt x="475" y="162"/>
                  </a:lnTo>
                  <a:lnTo>
                    <a:pt x="474" y="161"/>
                  </a:lnTo>
                  <a:lnTo>
                    <a:pt x="473" y="160"/>
                  </a:lnTo>
                  <a:lnTo>
                    <a:pt x="472" y="158"/>
                  </a:lnTo>
                  <a:lnTo>
                    <a:pt x="470" y="154"/>
                  </a:lnTo>
                  <a:lnTo>
                    <a:pt x="470" y="154"/>
                  </a:lnTo>
                  <a:lnTo>
                    <a:pt x="473" y="152"/>
                  </a:lnTo>
                  <a:lnTo>
                    <a:pt x="473" y="152"/>
                  </a:lnTo>
                  <a:lnTo>
                    <a:pt x="498" y="143"/>
                  </a:lnTo>
                  <a:lnTo>
                    <a:pt x="507" y="141"/>
                  </a:lnTo>
                  <a:lnTo>
                    <a:pt x="518" y="151"/>
                  </a:lnTo>
                  <a:lnTo>
                    <a:pt x="519" y="153"/>
                  </a:lnTo>
                  <a:lnTo>
                    <a:pt x="521" y="155"/>
                  </a:lnTo>
                  <a:lnTo>
                    <a:pt x="522" y="157"/>
                  </a:lnTo>
                  <a:lnTo>
                    <a:pt x="522" y="158"/>
                  </a:lnTo>
                  <a:lnTo>
                    <a:pt x="522" y="169"/>
                  </a:lnTo>
                  <a:lnTo>
                    <a:pt x="530" y="187"/>
                  </a:lnTo>
                  <a:lnTo>
                    <a:pt x="541" y="198"/>
                  </a:lnTo>
                  <a:lnTo>
                    <a:pt x="544" y="200"/>
                  </a:lnTo>
                  <a:lnTo>
                    <a:pt x="544" y="203"/>
                  </a:lnTo>
                  <a:lnTo>
                    <a:pt x="545" y="203"/>
                  </a:lnTo>
                  <a:lnTo>
                    <a:pt x="544" y="204"/>
                  </a:lnTo>
                  <a:lnTo>
                    <a:pt x="544" y="206"/>
                  </a:lnTo>
                  <a:lnTo>
                    <a:pt x="543" y="206"/>
                  </a:lnTo>
                  <a:lnTo>
                    <a:pt x="543" y="206"/>
                  </a:lnTo>
                  <a:lnTo>
                    <a:pt x="542" y="206"/>
                  </a:lnTo>
                  <a:lnTo>
                    <a:pt x="541" y="206"/>
                  </a:lnTo>
                  <a:lnTo>
                    <a:pt x="540" y="207"/>
                  </a:lnTo>
                  <a:lnTo>
                    <a:pt x="539" y="208"/>
                  </a:lnTo>
                  <a:lnTo>
                    <a:pt x="537" y="210"/>
                  </a:lnTo>
                  <a:lnTo>
                    <a:pt x="532" y="215"/>
                  </a:lnTo>
                  <a:lnTo>
                    <a:pt x="528" y="222"/>
                  </a:lnTo>
                  <a:lnTo>
                    <a:pt x="528" y="222"/>
                  </a:lnTo>
                  <a:lnTo>
                    <a:pt x="530" y="225"/>
                  </a:lnTo>
                  <a:lnTo>
                    <a:pt x="530" y="226"/>
                  </a:lnTo>
                  <a:lnTo>
                    <a:pt x="546" y="235"/>
                  </a:lnTo>
                  <a:lnTo>
                    <a:pt x="552" y="239"/>
                  </a:lnTo>
                  <a:lnTo>
                    <a:pt x="556" y="243"/>
                  </a:lnTo>
                  <a:lnTo>
                    <a:pt x="557" y="244"/>
                  </a:lnTo>
                  <a:lnTo>
                    <a:pt x="576" y="250"/>
                  </a:lnTo>
                  <a:lnTo>
                    <a:pt x="579" y="251"/>
                  </a:lnTo>
                  <a:lnTo>
                    <a:pt x="582" y="251"/>
                  </a:lnTo>
                  <a:lnTo>
                    <a:pt x="591" y="252"/>
                  </a:lnTo>
                  <a:lnTo>
                    <a:pt x="592" y="252"/>
                  </a:lnTo>
                  <a:lnTo>
                    <a:pt x="593" y="251"/>
                  </a:lnTo>
                  <a:lnTo>
                    <a:pt x="595" y="249"/>
                  </a:lnTo>
                  <a:lnTo>
                    <a:pt x="598" y="247"/>
                  </a:lnTo>
                  <a:lnTo>
                    <a:pt x="599" y="244"/>
                  </a:lnTo>
                  <a:lnTo>
                    <a:pt x="599" y="244"/>
                  </a:lnTo>
                  <a:lnTo>
                    <a:pt x="601" y="244"/>
                  </a:lnTo>
                  <a:lnTo>
                    <a:pt x="602" y="244"/>
                  </a:lnTo>
                  <a:lnTo>
                    <a:pt x="603" y="245"/>
                  </a:lnTo>
                  <a:lnTo>
                    <a:pt x="605" y="247"/>
                  </a:lnTo>
                  <a:lnTo>
                    <a:pt x="607" y="250"/>
                  </a:lnTo>
                  <a:lnTo>
                    <a:pt x="609" y="265"/>
                  </a:lnTo>
                  <a:lnTo>
                    <a:pt x="615" y="282"/>
                  </a:lnTo>
                  <a:lnTo>
                    <a:pt x="616" y="292"/>
                  </a:lnTo>
                  <a:lnTo>
                    <a:pt x="615" y="299"/>
                  </a:lnTo>
                  <a:lnTo>
                    <a:pt x="615" y="300"/>
                  </a:lnTo>
                  <a:lnTo>
                    <a:pt x="616" y="302"/>
                  </a:lnTo>
                  <a:lnTo>
                    <a:pt x="617" y="308"/>
                  </a:lnTo>
                  <a:lnTo>
                    <a:pt x="619" y="313"/>
                  </a:lnTo>
                  <a:lnTo>
                    <a:pt x="620" y="314"/>
                  </a:lnTo>
                  <a:lnTo>
                    <a:pt x="624" y="320"/>
                  </a:lnTo>
                  <a:lnTo>
                    <a:pt x="626" y="325"/>
                  </a:lnTo>
                  <a:lnTo>
                    <a:pt x="629" y="339"/>
                  </a:lnTo>
                  <a:lnTo>
                    <a:pt x="636" y="358"/>
                  </a:lnTo>
                  <a:lnTo>
                    <a:pt x="637" y="360"/>
                  </a:lnTo>
                  <a:lnTo>
                    <a:pt x="635" y="359"/>
                  </a:lnTo>
                  <a:lnTo>
                    <a:pt x="634" y="359"/>
                  </a:lnTo>
                  <a:lnTo>
                    <a:pt x="621" y="366"/>
                  </a:lnTo>
                  <a:lnTo>
                    <a:pt x="620" y="368"/>
                  </a:lnTo>
                  <a:lnTo>
                    <a:pt x="619" y="372"/>
                  </a:lnTo>
                  <a:lnTo>
                    <a:pt x="613" y="380"/>
                  </a:lnTo>
                  <a:lnTo>
                    <a:pt x="611" y="381"/>
                  </a:lnTo>
                  <a:lnTo>
                    <a:pt x="605" y="381"/>
                  </a:lnTo>
                  <a:lnTo>
                    <a:pt x="588" y="381"/>
                  </a:lnTo>
                  <a:lnTo>
                    <a:pt x="585" y="381"/>
                  </a:lnTo>
                  <a:lnTo>
                    <a:pt x="586" y="378"/>
                  </a:lnTo>
                  <a:lnTo>
                    <a:pt x="586" y="376"/>
                  </a:lnTo>
                  <a:lnTo>
                    <a:pt x="587" y="374"/>
                  </a:lnTo>
                  <a:lnTo>
                    <a:pt x="592" y="369"/>
                  </a:lnTo>
                  <a:lnTo>
                    <a:pt x="594" y="368"/>
                  </a:lnTo>
                  <a:lnTo>
                    <a:pt x="597" y="365"/>
                  </a:lnTo>
                  <a:lnTo>
                    <a:pt x="599" y="361"/>
                  </a:lnTo>
                  <a:lnTo>
                    <a:pt x="602" y="359"/>
                  </a:lnTo>
                  <a:lnTo>
                    <a:pt x="605" y="354"/>
                  </a:lnTo>
                  <a:lnTo>
                    <a:pt x="605" y="352"/>
                  </a:lnTo>
                  <a:lnTo>
                    <a:pt x="606" y="350"/>
                  </a:lnTo>
                  <a:lnTo>
                    <a:pt x="607" y="345"/>
                  </a:lnTo>
                  <a:lnTo>
                    <a:pt x="608" y="343"/>
                  </a:lnTo>
                  <a:lnTo>
                    <a:pt x="607" y="336"/>
                  </a:lnTo>
                  <a:lnTo>
                    <a:pt x="605" y="334"/>
                  </a:lnTo>
                  <a:lnTo>
                    <a:pt x="604" y="333"/>
                  </a:lnTo>
                  <a:lnTo>
                    <a:pt x="587" y="332"/>
                  </a:lnTo>
                  <a:lnTo>
                    <a:pt x="584" y="336"/>
                  </a:lnTo>
                  <a:lnTo>
                    <a:pt x="574" y="336"/>
                  </a:lnTo>
                  <a:lnTo>
                    <a:pt x="566" y="335"/>
                  </a:lnTo>
                  <a:lnTo>
                    <a:pt x="558" y="337"/>
                  </a:lnTo>
                  <a:lnTo>
                    <a:pt x="556" y="337"/>
                  </a:lnTo>
                  <a:lnTo>
                    <a:pt x="552" y="335"/>
                  </a:lnTo>
                  <a:lnTo>
                    <a:pt x="548" y="327"/>
                  </a:lnTo>
                  <a:lnTo>
                    <a:pt x="544" y="318"/>
                  </a:lnTo>
                  <a:lnTo>
                    <a:pt x="531" y="303"/>
                  </a:lnTo>
                  <a:lnTo>
                    <a:pt x="530" y="303"/>
                  </a:lnTo>
                  <a:lnTo>
                    <a:pt x="529" y="305"/>
                  </a:lnTo>
                  <a:lnTo>
                    <a:pt x="529" y="306"/>
                  </a:lnTo>
                  <a:lnTo>
                    <a:pt x="528" y="311"/>
                  </a:lnTo>
                  <a:lnTo>
                    <a:pt x="528" y="311"/>
                  </a:lnTo>
                  <a:lnTo>
                    <a:pt x="528" y="315"/>
                  </a:lnTo>
                  <a:lnTo>
                    <a:pt x="532" y="319"/>
                  </a:lnTo>
                  <a:lnTo>
                    <a:pt x="525" y="325"/>
                  </a:lnTo>
                  <a:lnTo>
                    <a:pt x="517" y="326"/>
                  </a:lnTo>
                  <a:lnTo>
                    <a:pt x="512" y="330"/>
                  </a:lnTo>
                  <a:lnTo>
                    <a:pt x="510" y="332"/>
                  </a:lnTo>
                  <a:lnTo>
                    <a:pt x="492" y="348"/>
                  </a:lnTo>
                  <a:lnTo>
                    <a:pt x="491" y="350"/>
                  </a:lnTo>
                  <a:lnTo>
                    <a:pt x="488" y="357"/>
                  </a:lnTo>
                  <a:lnTo>
                    <a:pt x="487" y="362"/>
                  </a:lnTo>
                  <a:lnTo>
                    <a:pt x="487" y="365"/>
                  </a:lnTo>
                  <a:lnTo>
                    <a:pt x="488" y="369"/>
                  </a:lnTo>
                  <a:lnTo>
                    <a:pt x="488" y="370"/>
                  </a:lnTo>
                  <a:lnTo>
                    <a:pt x="488" y="370"/>
                  </a:lnTo>
                  <a:lnTo>
                    <a:pt x="483" y="378"/>
                  </a:lnTo>
                  <a:lnTo>
                    <a:pt x="469" y="391"/>
                  </a:lnTo>
                  <a:lnTo>
                    <a:pt x="468" y="392"/>
                  </a:lnTo>
                  <a:lnTo>
                    <a:pt x="467" y="391"/>
                  </a:lnTo>
                  <a:lnTo>
                    <a:pt x="464" y="388"/>
                  </a:lnTo>
                  <a:lnTo>
                    <a:pt x="463" y="385"/>
                  </a:lnTo>
                  <a:lnTo>
                    <a:pt x="463" y="385"/>
                  </a:lnTo>
                  <a:lnTo>
                    <a:pt x="462" y="383"/>
                  </a:lnTo>
                  <a:lnTo>
                    <a:pt x="462" y="382"/>
                  </a:lnTo>
                  <a:lnTo>
                    <a:pt x="452" y="382"/>
                  </a:lnTo>
                  <a:lnTo>
                    <a:pt x="449" y="384"/>
                  </a:lnTo>
                  <a:lnTo>
                    <a:pt x="444" y="388"/>
                  </a:lnTo>
                  <a:lnTo>
                    <a:pt x="444" y="389"/>
                  </a:lnTo>
                  <a:lnTo>
                    <a:pt x="443" y="391"/>
                  </a:lnTo>
                  <a:lnTo>
                    <a:pt x="443" y="394"/>
                  </a:lnTo>
                  <a:lnTo>
                    <a:pt x="443" y="396"/>
                  </a:lnTo>
                  <a:lnTo>
                    <a:pt x="442" y="397"/>
                  </a:lnTo>
                  <a:lnTo>
                    <a:pt x="441" y="400"/>
                  </a:lnTo>
                  <a:lnTo>
                    <a:pt x="437" y="400"/>
                  </a:lnTo>
                  <a:lnTo>
                    <a:pt x="437" y="399"/>
                  </a:lnTo>
                  <a:lnTo>
                    <a:pt x="434" y="394"/>
                  </a:lnTo>
                  <a:lnTo>
                    <a:pt x="434" y="393"/>
                  </a:lnTo>
                  <a:lnTo>
                    <a:pt x="433" y="391"/>
                  </a:lnTo>
                  <a:lnTo>
                    <a:pt x="427" y="391"/>
                  </a:lnTo>
                  <a:lnTo>
                    <a:pt x="427" y="392"/>
                  </a:lnTo>
                  <a:lnTo>
                    <a:pt x="421" y="394"/>
                  </a:lnTo>
                  <a:lnTo>
                    <a:pt x="419" y="396"/>
                  </a:lnTo>
                  <a:lnTo>
                    <a:pt x="401" y="416"/>
                  </a:lnTo>
                  <a:lnTo>
                    <a:pt x="400" y="417"/>
                  </a:lnTo>
                  <a:lnTo>
                    <a:pt x="399" y="417"/>
                  </a:lnTo>
                  <a:lnTo>
                    <a:pt x="394" y="414"/>
                  </a:lnTo>
                  <a:lnTo>
                    <a:pt x="394" y="413"/>
                  </a:lnTo>
                  <a:lnTo>
                    <a:pt x="393" y="413"/>
                  </a:lnTo>
                  <a:lnTo>
                    <a:pt x="394" y="413"/>
                  </a:lnTo>
                  <a:lnTo>
                    <a:pt x="397" y="410"/>
                  </a:lnTo>
                  <a:lnTo>
                    <a:pt x="399" y="409"/>
                  </a:lnTo>
                  <a:lnTo>
                    <a:pt x="399" y="409"/>
                  </a:lnTo>
                  <a:lnTo>
                    <a:pt x="398" y="407"/>
                  </a:lnTo>
                  <a:lnTo>
                    <a:pt x="398" y="407"/>
                  </a:lnTo>
                  <a:lnTo>
                    <a:pt x="397" y="407"/>
                  </a:lnTo>
                  <a:lnTo>
                    <a:pt x="377" y="407"/>
                  </a:lnTo>
                  <a:lnTo>
                    <a:pt x="372" y="409"/>
                  </a:lnTo>
                  <a:lnTo>
                    <a:pt x="372" y="409"/>
                  </a:lnTo>
                  <a:lnTo>
                    <a:pt x="372" y="409"/>
                  </a:lnTo>
                  <a:lnTo>
                    <a:pt x="369" y="410"/>
                  </a:lnTo>
                  <a:lnTo>
                    <a:pt x="366" y="411"/>
                  </a:lnTo>
                  <a:lnTo>
                    <a:pt x="363" y="411"/>
                  </a:lnTo>
                  <a:lnTo>
                    <a:pt x="362" y="409"/>
                  </a:lnTo>
                  <a:lnTo>
                    <a:pt x="355" y="402"/>
                  </a:lnTo>
                  <a:lnTo>
                    <a:pt x="346" y="394"/>
                  </a:lnTo>
                  <a:lnTo>
                    <a:pt x="344" y="394"/>
                  </a:lnTo>
                  <a:lnTo>
                    <a:pt x="323" y="391"/>
                  </a:lnTo>
                  <a:lnTo>
                    <a:pt x="319" y="393"/>
                  </a:lnTo>
                  <a:lnTo>
                    <a:pt x="319" y="394"/>
                  </a:lnTo>
                  <a:lnTo>
                    <a:pt x="318" y="394"/>
                  </a:lnTo>
                  <a:lnTo>
                    <a:pt x="309" y="396"/>
                  </a:lnTo>
                  <a:lnTo>
                    <a:pt x="302" y="388"/>
                  </a:lnTo>
                  <a:lnTo>
                    <a:pt x="301" y="385"/>
                  </a:lnTo>
                  <a:lnTo>
                    <a:pt x="298" y="382"/>
                  </a:lnTo>
                  <a:lnTo>
                    <a:pt x="294" y="380"/>
                  </a:lnTo>
                  <a:lnTo>
                    <a:pt x="291" y="378"/>
                  </a:lnTo>
                  <a:lnTo>
                    <a:pt x="290" y="378"/>
                  </a:lnTo>
                  <a:lnTo>
                    <a:pt x="288" y="378"/>
                  </a:lnTo>
                  <a:lnTo>
                    <a:pt x="283" y="375"/>
                  </a:lnTo>
                  <a:lnTo>
                    <a:pt x="273" y="368"/>
                  </a:lnTo>
                  <a:lnTo>
                    <a:pt x="272" y="368"/>
                  </a:lnTo>
                  <a:lnTo>
                    <a:pt x="257" y="371"/>
                  </a:lnTo>
                  <a:lnTo>
                    <a:pt x="252" y="372"/>
                  </a:lnTo>
                  <a:lnTo>
                    <a:pt x="248" y="372"/>
                  </a:lnTo>
                  <a:lnTo>
                    <a:pt x="244" y="371"/>
                  </a:lnTo>
                  <a:lnTo>
                    <a:pt x="238" y="378"/>
                  </a:lnTo>
                  <a:lnTo>
                    <a:pt x="238" y="384"/>
                  </a:lnTo>
                  <a:lnTo>
                    <a:pt x="237" y="385"/>
                  </a:lnTo>
                  <a:lnTo>
                    <a:pt x="227" y="392"/>
                  </a:lnTo>
                  <a:lnTo>
                    <a:pt x="226" y="393"/>
                  </a:lnTo>
                  <a:lnTo>
                    <a:pt x="212" y="397"/>
                  </a:lnTo>
                  <a:lnTo>
                    <a:pt x="204" y="398"/>
                  </a:lnTo>
                  <a:lnTo>
                    <a:pt x="207" y="403"/>
                  </a:lnTo>
                  <a:lnTo>
                    <a:pt x="208" y="404"/>
                  </a:lnTo>
                  <a:lnTo>
                    <a:pt x="207" y="404"/>
                  </a:lnTo>
                  <a:lnTo>
                    <a:pt x="207" y="405"/>
                  </a:lnTo>
                  <a:lnTo>
                    <a:pt x="191" y="408"/>
                  </a:lnTo>
                  <a:lnTo>
                    <a:pt x="190" y="408"/>
                  </a:lnTo>
                  <a:lnTo>
                    <a:pt x="188" y="404"/>
                  </a:lnTo>
                  <a:lnTo>
                    <a:pt x="184" y="402"/>
                  </a:lnTo>
                  <a:lnTo>
                    <a:pt x="180" y="402"/>
                  </a:lnTo>
                  <a:lnTo>
                    <a:pt x="173" y="402"/>
                  </a:lnTo>
                  <a:lnTo>
                    <a:pt x="172" y="403"/>
                  </a:lnTo>
                  <a:lnTo>
                    <a:pt x="161" y="412"/>
                  </a:lnTo>
                  <a:lnTo>
                    <a:pt x="163" y="423"/>
                  </a:lnTo>
                  <a:lnTo>
                    <a:pt x="162" y="430"/>
                  </a:lnTo>
                  <a:lnTo>
                    <a:pt x="160" y="433"/>
                  </a:lnTo>
                  <a:lnTo>
                    <a:pt x="158" y="434"/>
                  </a:lnTo>
                  <a:lnTo>
                    <a:pt x="154" y="434"/>
                  </a:lnTo>
                  <a:lnTo>
                    <a:pt x="149" y="433"/>
                  </a:lnTo>
                  <a:lnTo>
                    <a:pt x="148" y="433"/>
                  </a:lnTo>
                  <a:lnTo>
                    <a:pt x="148" y="432"/>
                  </a:lnTo>
                  <a:lnTo>
                    <a:pt x="145" y="430"/>
                  </a:lnTo>
                  <a:lnTo>
                    <a:pt x="137" y="431"/>
                  </a:lnTo>
                  <a:lnTo>
                    <a:pt x="129" y="437"/>
                  </a:lnTo>
                  <a:lnTo>
                    <a:pt x="113" y="436"/>
                  </a:lnTo>
                  <a:lnTo>
                    <a:pt x="113" y="435"/>
                  </a:lnTo>
                  <a:lnTo>
                    <a:pt x="112" y="434"/>
                  </a:lnTo>
                  <a:lnTo>
                    <a:pt x="110" y="432"/>
                  </a:lnTo>
                  <a:lnTo>
                    <a:pt x="108" y="431"/>
                  </a:lnTo>
                  <a:lnTo>
                    <a:pt x="107" y="429"/>
                  </a:lnTo>
                  <a:lnTo>
                    <a:pt x="97" y="426"/>
                  </a:lnTo>
                  <a:lnTo>
                    <a:pt x="98" y="426"/>
                  </a:lnTo>
                  <a:lnTo>
                    <a:pt x="100" y="424"/>
                  </a:lnTo>
                  <a:lnTo>
                    <a:pt x="100" y="423"/>
                  </a:lnTo>
                  <a:lnTo>
                    <a:pt x="101" y="421"/>
                  </a:lnTo>
                  <a:lnTo>
                    <a:pt x="101" y="420"/>
                  </a:lnTo>
                  <a:lnTo>
                    <a:pt x="101" y="420"/>
                  </a:lnTo>
                  <a:lnTo>
                    <a:pt x="98" y="418"/>
                  </a:lnTo>
                  <a:lnTo>
                    <a:pt x="97" y="418"/>
                  </a:lnTo>
                  <a:lnTo>
                    <a:pt x="94" y="418"/>
                  </a:lnTo>
                  <a:lnTo>
                    <a:pt x="91" y="417"/>
                  </a:lnTo>
                  <a:lnTo>
                    <a:pt x="83" y="411"/>
                  </a:lnTo>
                  <a:lnTo>
                    <a:pt x="82" y="410"/>
                  </a:lnTo>
                  <a:lnTo>
                    <a:pt x="79" y="405"/>
                  </a:lnTo>
                  <a:lnTo>
                    <a:pt x="73" y="394"/>
                  </a:lnTo>
                  <a:lnTo>
                    <a:pt x="66" y="379"/>
                  </a:lnTo>
                  <a:lnTo>
                    <a:pt x="61" y="378"/>
                  </a:lnTo>
                  <a:lnTo>
                    <a:pt x="54" y="376"/>
                  </a:lnTo>
                  <a:lnTo>
                    <a:pt x="50" y="378"/>
                  </a:lnTo>
                  <a:lnTo>
                    <a:pt x="49" y="381"/>
                  </a:lnTo>
                  <a:lnTo>
                    <a:pt x="49" y="381"/>
                  </a:lnTo>
                  <a:lnTo>
                    <a:pt x="49" y="381"/>
                  </a:lnTo>
                  <a:lnTo>
                    <a:pt x="46" y="384"/>
                  </a:lnTo>
                  <a:lnTo>
                    <a:pt x="43" y="385"/>
                  </a:lnTo>
                  <a:lnTo>
                    <a:pt x="41" y="387"/>
                  </a:lnTo>
                  <a:lnTo>
                    <a:pt x="33" y="385"/>
                  </a:lnTo>
                  <a:lnTo>
                    <a:pt x="32" y="383"/>
                  </a:lnTo>
                  <a:lnTo>
                    <a:pt x="29" y="381"/>
                  </a:lnTo>
                  <a:lnTo>
                    <a:pt x="28" y="379"/>
                  </a:lnTo>
                  <a:lnTo>
                    <a:pt x="26" y="378"/>
                  </a:lnTo>
                  <a:lnTo>
                    <a:pt x="23" y="373"/>
                  </a:lnTo>
                  <a:lnTo>
                    <a:pt x="21" y="372"/>
                  </a:lnTo>
                  <a:lnTo>
                    <a:pt x="19" y="370"/>
                  </a:lnTo>
                  <a:lnTo>
                    <a:pt x="18" y="369"/>
                  </a:lnTo>
                  <a:lnTo>
                    <a:pt x="17" y="369"/>
                  </a:lnTo>
                  <a:lnTo>
                    <a:pt x="7" y="369"/>
                  </a:lnTo>
                  <a:lnTo>
                    <a:pt x="4" y="369"/>
                  </a:lnTo>
                  <a:lnTo>
                    <a:pt x="2" y="370"/>
                  </a:lnTo>
                  <a:lnTo>
                    <a:pt x="0" y="371"/>
                  </a:lnTo>
                  <a:lnTo>
                    <a:pt x="5" y="350"/>
                  </a:lnTo>
                  <a:lnTo>
                    <a:pt x="7" y="346"/>
                  </a:lnTo>
                  <a:lnTo>
                    <a:pt x="9" y="345"/>
                  </a:lnTo>
                  <a:lnTo>
                    <a:pt x="11" y="345"/>
                  </a:lnTo>
                  <a:lnTo>
                    <a:pt x="12" y="346"/>
                  </a:lnTo>
                  <a:lnTo>
                    <a:pt x="16" y="346"/>
                  </a:lnTo>
                  <a:lnTo>
                    <a:pt x="26" y="339"/>
                  </a:lnTo>
                  <a:lnTo>
                    <a:pt x="27" y="338"/>
                  </a:lnTo>
                  <a:lnTo>
                    <a:pt x="30" y="335"/>
                  </a:lnTo>
                  <a:lnTo>
                    <a:pt x="36" y="328"/>
                  </a:lnTo>
                  <a:lnTo>
                    <a:pt x="54" y="305"/>
                  </a:lnTo>
                  <a:lnTo>
                    <a:pt x="55" y="298"/>
                  </a:lnTo>
                  <a:lnTo>
                    <a:pt x="58" y="294"/>
                  </a:lnTo>
                  <a:lnTo>
                    <a:pt x="57" y="284"/>
                  </a:lnTo>
                  <a:lnTo>
                    <a:pt x="53" y="280"/>
                  </a:lnTo>
                  <a:lnTo>
                    <a:pt x="51" y="279"/>
                  </a:lnTo>
                  <a:lnTo>
                    <a:pt x="48" y="278"/>
                  </a:lnTo>
                  <a:lnTo>
                    <a:pt x="48" y="278"/>
                  </a:lnTo>
                  <a:lnTo>
                    <a:pt x="47" y="279"/>
                  </a:lnTo>
                  <a:lnTo>
                    <a:pt x="47" y="279"/>
                  </a:lnTo>
                  <a:lnTo>
                    <a:pt x="45" y="279"/>
                  </a:lnTo>
                  <a:lnTo>
                    <a:pt x="42" y="279"/>
                  </a:lnTo>
                  <a:lnTo>
                    <a:pt x="41" y="279"/>
                  </a:lnTo>
                  <a:lnTo>
                    <a:pt x="37" y="277"/>
                  </a:lnTo>
                  <a:lnTo>
                    <a:pt x="27" y="267"/>
                  </a:lnTo>
                  <a:lnTo>
                    <a:pt x="28" y="259"/>
                  </a:lnTo>
                  <a:lnTo>
                    <a:pt x="29" y="255"/>
                  </a:lnTo>
                  <a:lnTo>
                    <a:pt x="29" y="254"/>
                  </a:lnTo>
                  <a:lnTo>
                    <a:pt x="27" y="251"/>
                  </a:lnTo>
                  <a:lnTo>
                    <a:pt x="27" y="250"/>
                  </a:lnTo>
                  <a:lnTo>
                    <a:pt x="24" y="244"/>
                  </a:lnTo>
                  <a:lnTo>
                    <a:pt x="24" y="238"/>
                  </a:lnTo>
                  <a:lnTo>
                    <a:pt x="28" y="233"/>
                  </a:lnTo>
                  <a:lnTo>
                    <a:pt x="42" y="223"/>
                  </a:lnTo>
                  <a:lnTo>
                    <a:pt x="49" y="224"/>
                  </a:lnTo>
                  <a:lnTo>
                    <a:pt x="52" y="218"/>
                  </a:lnTo>
                  <a:lnTo>
                    <a:pt x="49" y="209"/>
                  </a:lnTo>
                  <a:close/>
                  <a:moveTo>
                    <a:pt x="432" y="4"/>
                  </a:moveTo>
                  <a:lnTo>
                    <a:pt x="430" y="5"/>
                  </a:lnTo>
                  <a:lnTo>
                    <a:pt x="426" y="8"/>
                  </a:lnTo>
                  <a:lnTo>
                    <a:pt x="423" y="13"/>
                  </a:lnTo>
                  <a:lnTo>
                    <a:pt x="422" y="14"/>
                  </a:lnTo>
                  <a:lnTo>
                    <a:pt x="414" y="33"/>
                  </a:lnTo>
                  <a:lnTo>
                    <a:pt x="413" y="33"/>
                  </a:lnTo>
                  <a:lnTo>
                    <a:pt x="413" y="36"/>
                  </a:lnTo>
                  <a:lnTo>
                    <a:pt x="413" y="37"/>
                  </a:lnTo>
                  <a:lnTo>
                    <a:pt x="415" y="36"/>
                  </a:lnTo>
                  <a:lnTo>
                    <a:pt x="416" y="35"/>
                  </a:lnTo>
                  <a:lnTo>
                    <a:pt x="423" y="27"/>
                  </a:lnTo>
                  <a:lnTo>
                    <a:pt x="426" y="23"/>
                  </a:lnTo>
                  <a:lnTo>
                    <a:pt x="425" y="21"/>
                  </a:lnTo>
                  <a:lnTo>
                    <a:pt x="424" y="19"/>
                  </a:lnTo>
                  <a:lnTo>
                    <a:pt x="424" y="19"/>
                  </a:lnTo>
                  <a:lnTo>
                    <a:pt x="424" y="18"/>
                  </a:lnTo>
                  <a:lnTo>
                    <a:pt x="429" y="12"/>
                  </a:lnTo>
                  <a:lnTo>
                    <a:pt x="432" y="11"/>
                  </a:lnTo>
                  <a:lnTo>
                    <a:pt x="432" y="11"/>
                  </a:lnTo>
                  <a:lnTo>
                    <a:pt x="433" y="13"/>
                  </a:lnTo>
                  <a:lnTo>
                    <a:pt x="433" y="16"/>
                  </a:lnTo>
                  <a:lnTo>
                    <a:pt x="433" y="17"/>
                  </a:lnTo>
                  <a:lnTo>
                    <a:pt x="433" y="18"/>
                  </a:lnTo>
                  <a:lnTo>
                    <a:pt x="432" y="21"/>
                  </a:lnTo>
                  <a:lnTo>
                    <a:pt x="430" y="24"/>
                  </a:lnTo>
                  <a:lnTo>
                    <a:pt x="429" y="26"/>
                  </a:lnTo>
                  <a:lnTo>
                    <a:pt x="428" y="27"/>
                  </a:lnTo>
                  <a:lnTo>
                    <a:pt x="427" y="33"/>
                  </a:lnTo>
                  <a:lnTo>
                    <a:pt x="427" y="35"/>
                  </a:lnTo>
                  <a:lnTo>
                    <a:pt x="435" y="32"/>
                  </a:lnTo>
                  <a:lnTo>
                    <a:pt x="441" y="28"/>
                  </a:lnTo>
                  <a:lnTo>
                    <a:pt x="459" y="36"/>
                  </a:lnTo>
                  <a:lnTo>
                    <a:pt x="459" y="36"/>
                  </a:lnTo>
                  <a:lnTo>
                    <a:pt x="460" y="36"/>
                  </a:lnTo>
                  <a:lnTo>
                    <a:pt x="465" y="36"/>
                  </a:lnTo>
                  <a:lnTo>
                    <a:pt x="470" y="33"/>
                  </a:lnTo>
                  <a:lnTo>
                    <a:pt x="470" y="47"/>
                  </a:lnTo>
                  <a:lnTo>
                    <a:pt x="470" y="55"/>
                  </a:lnTo>
                  <a:lnTo>
                    <a:pt x="469" y="55"/>
                  </a:lnTo>
                  <a:lnTo>
                    <a:pt x="469" y="55"/>
                  </a:lnTo>
                  <a:lnTo>
                    <a:pt x="464" y="55"/>
                  </a:lnTo>
                  <a:lnTo>
                    <a:pt x="457" y="53"/>
                  </a:lnTo>
                  <a:lnTo>
                    <a:pt x="455" y="52"/>
                  </a:lnTo>
                  <a:lnTo>
                    <a:pt x="444" y="46"/>
                  </a:lnTo>
                  <a:lnTo>
                    <a:pt x="444" y="45"/>
                  </a:lnTo>
                  <a:lnTo>
                    <a:pt x="444" y="44"/>
                  </a:lnTo>
                  <a:lnTo>
                    <a:pt x="444" y="36"/>
                  </a:lnTo>
                  <a:lnTo>
                    <a:pt x="436" y="37"/>
                  </a:lnTo>
                  <a:lnTo>
                    <a:pt x="426" y="37"/>
                  </a:lnTo>
                  <a:lnTo>
                    <a:pt x="423" y="37"/>
                  </a:lnTo>
                  <a:lnTo>
                    <a:pt x="415" y="40"/>
                  </a:lnTo>
                  <a:lnTo>
                    <a:pt x="412" y="41"/>
                  </a:lnTo>
                  <a:lnTo>
                    <a:pt x="414" y="48"/>
                  </a:lnTo>
                  <a:lnTo>
                    <a:pt x="416" y="50"/>
                  </a:lnTo>
                  <a:lnTo>
                    <a:pt x="421" y="50"/>
                  </a:lnTo>
                  <a:lnTo>
                    <a:pt x="425" y="50"/>
                  </a:lnTo>
                  <a:lnTo>
                    <a:pt x="432" y="56"/>
                  </a:lnTo>
                  <a:lnTo>
                    <a:pt x="430" y="61"/>
                  </a:lnTo>
                  <a:lnTo>
                    <a:pt x="429" y="61"/>
                  </a:lnTo>
                  <a:lnTo>
                    <a:pt x="423" y="63"/>
                  </a:lnTo>
                  <a:lnTo>
                    <a:pt x="419" y="64"/>
                  </a:lnTo>
                  <a:lnTo>
                    <a:pt x="416" y="65"/>
                  </a:lnTo>
                  <a:lnTo>
                    <a:pt x="413" y="72"/>
                  </a:lnTo>
                  <a:lnTo>
                    <a:pt x="413" y="73"/>
                  </a:lnTo>
                  <a:lnTo>
                    <a:pt x="413" y="73"/>
                  </a:lnTo>
                  <a:lnTo>
                    <a:pt x="414" y="74"/>
                  </a:lnTo>
                  <a:lnTo>
                    <a:pt x="429" y="77"/>
                  </a:lnTo>
                  <a:lnTo>
                    <a:pt x="430" y="77"/>
                  </a:lnTo>
                  <a:lnTo>
                    <a:pt x="426" y="79"/>
                  </a:lnTo>
                  <a:lnTo>
                    <a:pt x="410" y="87"/>
                  </a:lnTo>
                  <a:lnTo>
                    <a:pt x="410" y="88"/>
                  </a:lnTo>
                  <a:lnTo>
                    <a:pt x="409" y="89"/>
                  </a:lnTo>
                  <a:lnTo>
                    <a:pt x="409" y="95"/>
                  </a:lnTo>
                  <a:lnTo>
                    <a:pt x="409" y="98"/>
                  </a:lnTo>
                  <a:lnTo>
                    <a:pt x="413" y="111"/>
                  </a:lnTo>
                  <a:lnTo>
                    <a:pt x="413" y="112"/>
                  </a:lnTo>
                  <a:lnTo>
                    <a:pt x="455" y="126"/>
                  </a:lnTo>
                  <a:lnTo>
                    <a:pt x="459" y="123"/>
                  </a:lnTo>
                  <a:lnTo>
                    <a:pt x="459" y="122"/>
                  </a:lnTo>
                  <a:lnTo>
                    <a:pt x="460" y="122"/>
                  </a:lnTo>
                  <a:lnTo>
                    <a:pt x="460" y="121"/>
                  </a:lnTo>
                  <a:lnTo>
                    <a:pt x="460" y="120"/>
                  </a:lnTo>
                  <a:lnTo>
                    <a:pt x="459" y="117"/>
                  </a:lnTo>
                  <a:lnTo>
                    <a:pt x="456" y="114"/>
                  </a:lnTo>
                  <a:lnTo>
                    <a:pt x="456" y="114"/>
                  </a:lnTo>
                  <a:lnTo>
                    <a:pt x="455" y="114"/>
                  </a:lnTo>
                  <a:lnTo>
                    <a:pt x="454" y="115"/>
                  </a:lnTo>
                  <a:lnTo>
                    <a:pt x="454" y="115"/>
                  </a:lnTo>
                  <a:lnTo>
                    <a:pt x="454" y="116"/>
                  </a:lnTo>
                  <a:lnTo>
                    <a:pt x="454" y="116"/>
                  </a:lnTo>
                  <a:lnTo>
                    <a:pt x="452" y="118"/>
                  </a:lnTo>
                  <a:lnTo>
                    <a:pt x="450" y="119"/>
                  </a:lnTo>
                  <a:lnTo>
                    <a:pt x="449" y="119"/>
                  </a:lnTo>
                  <a:lnTo>
                    <a:pt x="448" y="118"/>
                  </a:lnTo>
                  <a:lnTo>
                    <a:pt x="448" y="114"/>
                  </a:lnTo>
                  <a:lnTo>
                    <a:pt x="459" y="103"/>
                  </a:lnTo>
                  <a:lnTo>
                    <a:pt x="468" y="94"/>
                  </a:lnTo>
                  <a:lnTo>
                    <a:pt x="471" y="92"/>
                  </a:lnTo>
                  <a:lnTo>
                    <a:pt x="472" y="92"/>
                  </a:lnTo>
                  <a:lnTo>
                    <a:pt x="499" y="89"/>
                  </a:lnTo>
                  <a:lnTo>
                    <a:pt x="501" y="89"/>
                  </a:lnTo>
                  <a:lnTo>
                    <a:pt x="504" y="95"/>
                  </a:lnTo>
                  <a:lnTo>
                    <a:pt x="505" y="95"/>
                  </a:lnTo>
                  <a:lnTo>
                    <a:pt x="505" y="97"/>
                  </a:lnTo>
                  <a:lnTo>
                    <a:pt x="504" y="97"/>
                  </a:lnTo>
                  <a:lnTo>
                    <a:pt x="504" y="98"/>
                  </a:lnTo>
                  <a:lnTo>
                    <a:pt x="502" y="100"/>
                  </a:lnTo>
                  <a:lnTo>
                    <a:pt x="502" y="100"/>
                  </a:lnTo>
                  <a:lnTo>
                    <a:pt x="498" y="101"/>
                  </a:lnTo>
                  <a:lnTo>
                    <a:pt x="498" y="105"/>
                  </a:lnTo>
                  <a:lnTo>
                    <a:pt x="505" y="104"/>
                  </a:lnTo>
                  <a:lnTo>
                    <a:pt x="507" y="99"/>
                  </a:lnTo>
                  <a:lnTo>
                    <a:pt x="510" y="92"/>
                  </a:lnTo>
                  <a:lnTo>
                    <a:pt x="509" y="88"/>
                  </a:lnTo>
                  <a:lnTo>
                    <a:pt x="504" y="81"/>
                  </a:lnTo>
                  <a:lnTo>
                    <a:pt x="500" y="78"/>
                  </a:lnTo>
                  <a:lnTo>
                    <a:pt x="497" y="75"/>
                  </a:lnTo>
                  <a:lnTo>
                    <a:pt x="496" y="75"/>
                  </a:lnTo>
                  <a:lnTo>
                    <a:pt x="496" y="76"/>
                  </a:lnTo>
                  <a:lnTo>
                    <a:pt x="494" y="76"/>
                  </a:lnTo>
                  <a:lnTo>
                    <a:pt x="491" y="76"/>
                  </a:lnTo>
                  <a:lnTo>
                    <a:pt x="490" y="76"/>
                  </a:lnTo>
                  <a:lnTo>
                    <a:pt x="489" y="76"/>
                  </a:lnTo>
                  <a:lnTo>
                    <a:pt x="488" y="75"/>
                  </a:lnTo>
                  <a:lnTo>
                    <a:pt x="485" y="72"/>
                  </a:lnTo>
                  <a:lnTo>
                    <a:pt x="483" y="66"/>
                  </a:lnTo>
                  <a:lnTo>
                    <a:pt x="482" y="65"/>
                  </a:lnTo>
                  <a:lnTo>
                    <a:pt x="481" y="62"/>
                  </a:lnTo>
                  <a:lnTo>
                    <a:pt x="480" y="58"/>
                  </a:lnTo>
                  <a:lnTo>
                    <a:pt x="481" y="56"/>
                  </a:lnTo>
                  <a:lnTo>
                    <a:pt x="481" y="55"/>
                  </a:lnTo>
                  <a:lnTo>
                    <a:pt x="482" y="55"/>
                  </a:lnTo>
                  <a:lnTo>
                    <a:pt x="482" y="54"/>
                  </a:lnTo>
                  <a:lnTo>
                    <a:pt x="487" y="49"/>
                  </a:lnTo>
                  <a:lnTo>
                    <a:pt x="492" y="45"/>
                  </a:lnTo>
                  <a:lnTo>
                    <a:pt x="494" y="44"/>
                  </a:lnTo>
                  <a:lnTo>
                    <a:pt x="494" y="44"/>
                  </a:lnTo>
                  <a:lnTo>
                    <a:pt x="496" y="43"/>
                  </a:lnTo>
                  <a:lnTo>
                    <a:pt x="498" y="40"/>
                  </a:lnTo>
                  <a:lnTo>
                    <a:pt x="498" y="37"/>
                  </a:lnTo>
                  <a:lnTo>
                    <a:pt x="497" y="31"/>
                  </a:lnTo>
                  <a:lnTo>
                    <a:pt x="496" y="30"/>
                  </a:lnTo>
                  <a:lnTo>
                    <a:pt x="494" y="28"/>
                  </a:lnTo>
                  <a:lnTo>
                    <a:pt x="491" y="26"/>
                  </a:lnTo>
                  <a:lnTo>
                    <a:pt x="490" y="26"/>
                  </a:lnTo>
                  <a:lnTo>
                    <a:pt x="488" y="26"/>
                  </a:lnTo>
                  <a:lnTo>
                    <a:pt x="484" y="26"/>
                  </a:lnTo>
                  <a:lnTo>
                    <a:pt x="483" y="26"/>
                  </a:lnTo>
                  <a:lnTo>
                    <a:pt x="476" y="27"/>
                  </a:lnTo>
                  <a:lnTo>
                    <a:pt x="476" y="28"/>
                  </a:lnTo>
                  <a:lnTo>
                    <a:pt x="469" y="30"/>
                  </a:lnTo>
                  <a:lnTo>
                    <a:pt x="462" y="31"/>
                  </a:lnTo>
                  <a:lnTo>
                    <a:pt x="460" y="30"/>
                  </a:lnTo>
                  <a:lnTo>
                    <a:pt x="458" y="30"/>
                  </a:lnTo>
                  <a:lnTo>
                    <a:pt x="456" y="30"/>
                  </a:lnTo>
                  <a:lnTo>
                    <a:pt x="455" y="29"/>
                  </a:lnTo>
                  <a:lnTo>
                    <a:pt x="455" y="28"/>
                  </a:lnTo>
                  <a:lnTo>
                    <a:pt x="452" y="26"/>
                  </a:lnTo>
                  <a:lnTo>
                    <a:pt x="450" y="24"/>
                  </a:lnTo>
                  <a:lnTo>
                    <a:pt x="448" y="21"/>
                  </a:lnTo>
                  <a:lnTo>
                    <a:pt x="448" y="17"/>
                  </a:lnTo>
                  <a:lnTo>
                    <a:pt x="447" y="14"/>
                  </a:lnTo>
                  <a:lnTo>
                    <a:pt x="447" y="14"/>
                  </a:lnTo>
                  <a:lnTo>
                    <a:pt x="448" y="11"/>
                  </a:lnTo>
                  <a:lnTo>
                    <a:pt x="449" y="10"/>
                  </a:lnTo>
                  <a:lnTo>
                    <a:pt x="449" y="9"/>
                  </a:lnTo>
                  <a:lnTo>
                    <a:pt x="451" y="8"/>
                  </a:lnTo>
                  <a:lnTo>
                    <a:pt x="452" y="8"/>
                  </a:lnTo>
                  <a:lnTo>
                    <a:pt x="453" y="8"/>
                  </a:lnTo>
                  <a:lnTo>
                    <a:pt x="454" y="8"/>
                  </a:lnTo>
                  <a:lnTo>
                    <a:pt x="455" y="7"/>
                  </a:lnTo>
                  <a:lnTo>
                    <a:pt x="455" y="5"/>
                  </a:lnTo>
                  <a:lnTo>
                    <a:pt x="457" y="2"/>
                  </a:lnTo>
                  <a:lnTo>
                    <a:pt x="457" y="2"/>
                  </a:lnTo>
                  <a:lnTo>
                    <a:pt x="455" y="1"/>
                  </a:lnTo>
                  <a:lnTo>
                    <a:pt x="455" y="0"/>
                  </a:lnTo>
                  <a:lnTo>
                    <a:pt x="447" y="1"/>
                  </a:lnTo>
                  <a:lnTo>
                    <a:pt x="434" y="4"/>
                  </a:lnTo>
                  <a:lnTo>
                    <a:pt x="432" y="4"/>
                  </a:lnTo>
                  <a:close/>
                  <a:moveTo>
                    <a:pt x="398" y="62"/>
                  </a:moveTo>
                  <a:lnTo>
                    <a:pt x="398" y="63"/>
                  </a:lnTo>
                  <a:lnTo>
                    <a:pt x="399" y="63"/>
                  </a:lnTo>
                  <a:lnTo>
                    <a:pt x="399" y="63"/>
                  </a:lnTo>
                  <a:lnTo>
                    <a:pt x="400" y="61"/>
                  </a:lnTo>
                  <a:lnTo>
                    <a:pt x="403" y="45"/>
                  </a:lnTo>
                  <a:lnTo>
                    <a:pt x="405" y="34"/>
                  </a:lnTo>
                  <a:lnTo>
                    <a:pt x="412" y="31"/>
                  </a:lnTo>
                  <a:lnTo>
                    <a:pt x="403" y="29"/>
                  </a:lnTo>
                  <a:lnTo>
                    <a:pt x="398" y="56"/>
                  </a:lnTo>
                  <a:lnTo>
                    <a:pt x="398" y="59"/>
                  </a:lnTo>
                  <a:lnTo>
                    <a:pt x="398" y="60"/>
                  </a:lnTo>
                  <a:lnTo>
                    <a:pt x="398" y="62"/>
                  </a:lnTo>
                  <a:lnTo>
                    <a:pt x="398" y="62"/>
                  </a:lnTo>
                  <a:close/>
                  <a:moveTo>
                    <a:pt x="412" y="67"/>
                  </a:moveTo>
                  <a:lnTo>
                    <a:pt x="423" y="60"/>
                  </a:lnTo>
                  <a:lnTo>
                    <a:pt x="424" y="59"/>
                  </a:lnTo>
                  <a:lnTo>
                    <a:pt x="425" y="59"/>
                  </a:lnTo>
                  <a:lnTo>
                    <a:pt x="424" y="56"/>
                  </a:lnTo>
                  <a:lnTo>
                    <a:pt x="423" y="56"/>
                  </a:lnTo>
                  <a:lnTo>
                    <a:pt x="419" y="54"/>
                  </a:lnTo>
                  <a:lnTo>
                    <a:pt x="419" y="54"/>
                  </a:lnTo>
                  <a:lnTo>
                    <a:pt x="417" y="53"/>
                  </a:lnTo>
                  <a:lnTo>
                    <a:pt x="416" y="54"/>
                  </a:lnTo>
                  <a:lnTo>
                    <a:pt x="414" y="56"/>
                  </a:lnTo>
                  <a:lnTo>
                    <a:pt x="412" y="58"/>
                  </a:lnTo>
                  <a:lnTo>
                    <a:pt x="411" y="59"/>
                  </a:lnTo>
                  <a:lnTo>
                    <a:pt x="408" y="65"/>
                  </a:lnTo>
                  <a:lnTo>
                    <a:pt x="408" y="68"/>
                  </a:lnTo>
                  <a:lnTo>
                    <a:pt x="409" y="68"/>
                  </a:lnTo>
                  <a:lnTo>
                    <a:pt x="409" y="68"/>
                  </a:lnTo>
                  <a:lnTo>
                    <a:pt x="412" y="67"/>
                  </a:lnTo>
                  <a:close/>
                  <a:moveTo>
                    <a:pt x="386" y="69"/>
                  </a:moveTo>
                  <a:lnTo>
                    <a:pt x="385" y="69"/>
                  </a:lnTo>
                  <a:lnTo>
                    <a:pt x="384" y="69"/>
                  </a:lnTo>
                  <a:lnTo>
                    <a:pt x="384" y="69"/>
                  </a:lnTo>
                  <a:lnTo>
                    <a:pt x="384" y="70"/>
                  </a:lnTo>
                  <a:lnTo>
                    <a:pt x="384" y="70"/>
                  </a:lnTo>
                  <a:lnTo>
                    <a:pt x="384" y="70"/>
                  </a:lnTo>
                  <a:lnTo>
                    <a:pt x="384" y="71"/>
                  </a:lnTo>
                  <a:lnTo>
                    <a:pt x="384" y="72"/>
                  </a:lnTo>
                  <a:lnTo>
                    <a:pt x="387" y="72"/>
                  </a:lnTo>
                  <a:lnTo>
                    <a:pt x="395" y="69"/>
                  </a:lnTo>
                  <a:lnTo>
                    <a:pt x="397" y="67"/>
                  </a:lnTo>
                  <a:lnTo>
                    <a:pt x="398" y="66"/>
                  </a:lnTo>
                  <a:lnTo>
                    <a:pt x="397" y="65"/>
                  </a:lnTo>
                  <a:lnTo>
                    <a:pt x="396" y="65"/>
                  </a:lnTo>
                  <a:lnTo>
                    <a:pt x="388" y="68"/>
                  </a:lnTo>
                  <a:lnTo>
                    <a:pt x="387" y="69"/>
                  </a:lnTo>
                  <a:lnTo>
                    <a:pt x="386" y="70"/>
                  </a:lnTo>
                  <a:lnTo>
                    <a:pt x="386" y="69"/>
                  </a:lnTo>
                  <a:close/>
                  <a:moveTo>
                    <a:pt x="525" y="138"/>
                  </a:moveTo>
                  <a:lnTo>
                    <a:pt x="523" y="136"/>
                  </a:lnTo>
                  <a:lnTo>
                    <a:pt x="523" y="136"/>
                  </a:lnTo>
                  <a:lnTo>
                    <a:pt x="521" y="136"/>
                  </a:lnTo>
                  <a:lnTo>
                    <a:pt x="520" y="136"/>
                  </a:lnTo>
                  <a:lnTo>
                    <a:pt x="519" y="136"/>
                  </a:lnTo>
                  <a:lnTo>
                    <a:pt x="516" y="137"/>
                  </a:lnTo>
                  <a:lnTo>
                    <a:pt x="516" y="139"/>
                  </a:lnTo>
                  <a:lnTo>
                    <a:pt x="515" y="139"/>
                  </a:lnTo>
                  <a:lnTo>
                    <a:pt x="515" y="140"/>
                  </a:lnTo>
                  <a:lnTo>
                    <a:pt x="515" y="143"/>
                  </a:lnTo>
                  <a:lnTo>
                    <a:pt x="516" y="146"/>
                  </a:lnTo>
                  <a:lnTo>
                    <a:pt x="516" y="147"/>
                  </a:lnTo>
                  <a:lnTo>
                    <a:pt x="522" y="153"/>
                  </a:lnTo>
                  <a:lnTo>
                    <a:pt x="522" y="153"/>
                  </a:lnTo>
                  <a:lnTo>
                    <a:pt x="523" y="167"/>
                  </a:lnTo>
                  <a:lnTo>
                    <a:pt x="534" y="182"/>
                  </a:lnTo>
                  <a:lnTo>
                    <a:pt x="534" y="182"/>
                  </a:lnTo>
                  <a:lnTo>
                    <a:pt x="534" y="183"/>
                  </a:lnTo>
                  <a:lnTo>
                    <a:pt x="535" y="183"/>
                  </a:lnTo>
                  <a:lnTo>
                    <a:pt x="545" y="177"/>
                  </a:lnTo>
                  <a:lnTo>
                    <a:pt x="545" y="177"/>
                  </a:lnTo>
                  <a:lnTo>
                    <a:pt x="546" y="174"/>
                  </a:lnTo>
                  <a:lnTo>
                    <a:pt x="546" y="174"/>
                  </a:lnTo>
                  <a:lnTo>
                    <a:pt x="543" y="169"/>
                  </a:lnTo>
                  <a:lnTo>
                    <a:pt x="542" y="165"/>
                  </a:lnTo>
                  <a:lnTo>
                    <a:pt x="542" y="164"/>
                  </a:lnTo>
                  <a:lnTo>
                    <a:pt x="542" y="164"/>
                  </a:lnTo>
                  <a:lnTo>
                    <a:pt x="552" y="165"/>
                  </a:lnTo>
                  <a:lnTo>
                    <a:pt x="555" y="169"/>
                  </a:lnTo>
                  <a:lnTo>
                    <a:pt x="563" y="177"/>
                  </a:lnTo>
                  <a:lnTo>
                    <a:pt x="564" y="177"/>
                  </a:lnTo>
                  <a:lnTo>
                    <a:pt x="564" y="179"/>
                  </a:lnTo>
                  <a:lnTo>
                    <a:pt x="566" y="182"/>
                  </a:lnTo>
                  <a:lnTo>
                    <a:pt x="565" y="195"/>
                  </a:lnTo>
                  <a:lnTo>
                    <a:pt x="555" y="193"/>
                  </a:lnTo>
                  <a:lnTo>
                    <a:pt x="553" y="190"/>
                  </a:lnTo>
                  <a:lnTo>
                    <a:pt x="552" y="184"/>
                  </a:lnTo>
                  <a:lnTo>
                    <a:pt x="552" y="184"/>
                  </a:lnTo>
                  <a:lnTo>
                    <a:pt x="550" y="184"/>
                  </a:lnTo>
                  <a:lnTo>
                    <a:pt x="548" y="184"/>
                  </a:lnTo>
                  <a:lnTo>
                    <a:pt x="543" y="184"/>
                  </a:lnTo>
                  <a:lnTo>
                    <a:pt x="542" y="184"/>
                  </a:lnTo>
                  <a:lnTo>
                    <a:pt x="542" y="185"/>
                  </a:lnTo>
                  <a:lnTo>
                    <a:pt x="541" y="187"/>
                  </a:lnTo>
                  <a:lnTo>
                    <a:pt x="541" y="190"/>
                  </a:lnTo>
                  <a:lnTo>
                    <a:pt x="541" y="191"/>
                  </a:lnTo>
                  <a:lnTo>
                    <a:pt x="541" y="192"/>
                  </a:lnTo>
                  <a:lnTo>
                    <a:pt x="542" y="193"/>
                  </a:lnTo>
                  <a:lnTo>
                    <a:pt x="545" y="197"/>
                  </a:lnTo>
                  <a:lnTo>
                    <a:pt x="546" y="199"/>
                  </a:lnTo>
                  <a:lnTo>
                    <a:pt x="548" y="205"/>
                  </a:lnTo>
                  <a:lnTo>
                    <a:pt x="548" y="206"/>
                  </a:lnTo>
                  <a:lnTo>
                    <a:pt x="548" y="209"/>
                  </a:lnTo>
                  <a:lnTo>
                    <a:pt x="547" y="212"/>
                  </a:lnTo>
                  <a:lnTo>
                    <a:pt x="546" y="212"/>
                  </a:lnTo>
                  <a:lnTo>
                    <a:pt x="543" y="214"/>
                  </a:lnTo>
                  <a:lnTo>
                    <a:pt x="540" y="215"/>
                  </a:lnTo>
                  <a:lnTo>
                    <a:pt x="536" y="217"/>
                  </a:lnTo>
                  <a:lnTo>
                    <a:pt x="535" y="218"/>
                  </a:lnTo>
                  <a:lnTo>
                    <a:pt x="534" y="218"/>
                  </a:lnTo>
                  <a:lnTo>
                    <a:pt x="534" y="218"/>
                  </a:lnTo>
                  <a:lnTo>
                    <a:pt x="531" y="222"/>
                  </a:lnTo>
                  <a:lnTo>
                    <a:pt x="534" y="223"/>
                  </a:lnTo>
                  <a:lnTo>
                    <a:pt x="537" y="225"/>
                  </a:lnTo>
                  <a:lnTo>
                    <a:pt x="541" y="225"/>
                  </a:lnTo>
                  <a:lnTo>
                    <a:pt x="543" y="225"/>
                  </a:lnTo>
                  <a:lnTo>
                    <a:pt x="550" y="224"/>
                  </a:lnTo>
                  <a:lnTo>
                    <a:pt x="558" y="222"/>
                  </a:lnTo>
                  <a:lnTo>
                    <a:pt x="559" y="222"/>
                  </a:lnTo>
                  <a:lnTo>
                    <a:pt x="569" y="216"/>
                  </a:lnTo>
                  <a:lnTo>
                    <a:pt x="590" y="214"/>
                  </a:lnTo>
                  <a:lnTo>
                    <a:pt x="591" y="214"/>
                  </a:lnTo>
                  <a:lnTo>
                    <a:pt x="591" y="214"/>
                  </a:lnTo>
                  <a:lnTo>
                    <a:pt x="595" y="199"/>
                  </a:lnTo>
                  <a:lnTo>
                    <a:pt x="584" y="190"/>
                  </a:lnTo>
                  <a:lnTo>
                    <a:pt x="573" y="180"/>
                  </a:lnTo>
                  <a:lnTo>
                    <a:pt x="559" y="167"/>
                  </a:lnTo>
                  <a:lnTo>
                    <a:pt x="556" y="165"/>
                  </a:lnTo>
                  <a:lnTo>
                    <a:pt x="552" y="163"/>
                  </a:lnTo>
                  <a:lnTo>
                    <a:pt x="551" y="162"/>
                  </a:lnTo>
                  <a:lnTo>
                    <a:pt x="550" y="162"/>
                  </a:lnTo>
                  <a:lnTo>
                    <a:pt x="548" y="162"/>
                  </a:lnTo>
                  <a:lnTo>
                    <a:pt x="544" y="161"/>
                  </a:lnTo>
                  <a:lnTo>
                    <a:pt x="540" y="158"/>
                  </a:lnTo>
                  <a:lnTo>
                    <a:pt x="538" y="158"/>
                  </a:lnTo>
                  <a:lnTo>
                    <a:pt x="535" y="155"/>
                  </a:lnTo>
                  <a:lnTo>
                    <a:pt x="532" y="152"/>
                  </a:lnTo>
                  <a:lnTo>
                    <a:pt x="530" y="149"/>
                  </a:lnTo>
                  <a:lnTo>
                    <a:pt x="530" y="148"/>
                  </a:lnTo>
                  <a:lnTo>
                    <a:pt x="525" y="138"/>
                  </a:lnTo>
                  <a:close/>
                  <a:moveTo>
                    <a:pt x="144" y="202"/>
                  </a:moveTo>
                  <a:lnTo>
                    <a:pt x="146" y="196"/>
                  </a:lnTo>
                  <a:lnTo>
                    <a:pt x="147" y="193"/>
                  </a:lnTo>
                  <a:lnTo>
                    <a:pt x="147" y="191"/>
                  </a:lnTo>
                  <a:lnTo>
                    <a:pt x="146" y="190"/>
                  </a:lnTo>
                  <a:lnTo>
                    <a:pt x="145" y="190"/>
                  </a:lnTo>
                  <a:lnTo>
                    <a:pt x="143" y="190"/>
                  </a:lnTo>
                  <a:lnTo>
                    <a:pt x="140" y="190"/>
                  </a:lnTo>
                  <a:lnTo>
                    <a:pt x="139" y="190"/>
                  </a:lnTo>
                  <a:lnTo>
                    <a:pt x="138" y="191"/>
                  </a:lnTo>
                  <a:lnTo>
                    <a:pt x="131" y="194"/>
                  </a:lnTo>
                  <a:lnTo>
                    <a:pt x="127" y="197"/>
                  </a:lnTo>
                  <a:lnTo>
                    <a:pt x="126" y="199"/>
                  </a:lnTo>
                  <a:lnTo>
                    <a:pt x="127" y="202"/>
                  </a:lnTo>
                  <a:lnTo>
                    <a:pt x="127" y="203"/>
                  </a:lnTo>
                  <a:lnTo>
                    <a:pt x="128" y="205"/>
                  </a:lnTo>
                  <a:lnTo>
                    <a:pt x="129" y="206"/>
                  </a:lnTo>
                  <a:lnTo>
                    <a:pt x="130" y="206"/>
                  </a:lnTo>
                  <a:lnTo>
                    <a:pt x="130" y="206"/>
                  </a:lnTo>
                  <a:lnTo>
                    <a:pt x="141" y="208"/>
                  </a:lnTo>
                  <a:lnTo>
                    <a:pt x="144" y="202"/>
                  </a:lnTo>
                  <a:close/>
                </a:path>
              </a:pathLst>
            </a:custGeom>
            <a:solidFill>
              <a:srgbClr val="003865">
                <a:lumMod val="90000"/>
                <a:lumOff val="10000"/>
              </a:srgbClr>
            </a:solidFill>
            <a:ln w="4763" cap="flat">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65" name="Freeform 14">
              <a:extLst>
                <a:ext uri="{FF2B5EF4-FFF2-40B4-BE49-F238E27FC236}">
                  <a16:creationId xmlns:a16="http://schemas.microsoft.com/office/drawing/2014/main" id="{BD8FFEE7-324A-4E61-9920-1CB9BC428B16}"/>
                </a:ext>
              </a:extLst>
            </p:cNvPr>
            <p:cNvSpPr>
              <a:spLocks/>
            </p:cNvSpPr>
            <p:nvPr/>
          </p:nvSpPr>
          <p:spPr bwMode="auto">
            <a:xfrm>
              <a:off x="8595946" y="1689968"/>
              <a:ext cx="226732" cy="219647"/>
            </a:xfrm>
            <a:custGeom>
              <a:avLst/>
              <a:gdLst>
                <a:gd name="T0" fmla="*/ 1 w 96"/>
                <a:gd name="T1" fmla="*/ 43 h 93"/>
                <a:gd name="T2" fmla="*/ 3 w 96"/>
                <a:gd name="T3" fmla="*/ 36 h 93"/>
                <a:gd name="T4" fmla="*/ 6 w 96"/>
                <a:gd name="T5" fmla="*/ 30 h 93"/>
                <a:gd name="T6" fmla="*/ 6 w 96"/>
                <a:gd name="T7" fmla="*/ 32 h 93"/>
                <a:gd name="T8" fmla="*/ 11 w 96"/>
                <a:gd name="T9" fmla="*/ 38 h 93"/>
                <a:gd name="T10" fmla="*/ 16 w 96"/>
                <a:gd name="T11" fmla="*/ 41 h 93"/>
                <a:gd name="T12" fmla="*/ 27 w 96"/>
                <a:gd name="T13" fmla="*/ 29 h 93"/>
                <a:gd name="T14" fmla="*/ 29 w 96"/>
                <a:gd name="T15" fmla="*/ 26 h 93"/>
                <a:gd name="T16" fmla="*/ 29 w 96"/>
                <a:gd name="T17" fmla="*/ 23 h 93"/>
                <a:gd name="T18" fmla="*/ 36 w 96"/>
                <a:gd name="T19" fmla="*/ 23 h 93"/>
                <a:gd name="T20" fmla="*/ 39 w 96"/>
                <a:gd name="T21" fmla="*/ 24 h 93"/>
                <a:gd name="T22" fmla="*/ 42 w 96"/>
                <a:gd name="T23" fmla="*/ 25 h 93"/>
                <a:gd name="T24" fmla="*/ 58 w 96"/>
                <a:gd name="T25" fmla="*/ 9 h 93"/>
                <a:gd name="T26" fmla="*/ 60 w 96"/>
                <a:gd name="T27" fmla="*/ 5 h 93"/>
                <a:gd name="T28" fmla="*/ 73 w 96"/>
                <a:gd name="T29" fmla="*/ 0 h 93"/>
                <a:gd name="T30" fmla="*/ 77 w 96"/>
                <a:gd name="T31" fmla="*/ 2 h 93"/>
                <a:gd name="T32" fmla="*/ 75 w 96"/>
                <a:gd name="T33" fmla="*/ 8 h 93"/>
                <a:gd name="T34" fmla="*/ 77 w 96"/>
                <a:gd name="T35" fmla="*/ 22 h 93"/>
                <a:gd name="T36" fmla="*/ 81 w 96"/>
                <a:gd name="T37" fmla="*/ 30 h 93"/>
                <a:gd name="T38" fmla="*/ 77 w 96"/>
                <a:gd name="T39" fmla="*/ 38 h 93"/>
                <a:gd name="T40" fmla="*/ 70 w 96"/>
                <a:gd name="T41" fmla="*/ 44 h 93"/>
                <a:gd name="T42" fmla="*/ 70 w 96"/>
                <a:gd name="T43" fmla="*/ 52 h 93"/>
                <a:gd name="T44" fmla="*/ 72 w 96"/>
                <a:gd name="T45" fmla="*/ 59 h 93"/>
                <a:gd name="T46" fmla="*/ 83 w 96"/>
                <a:gd name="T47" fmla="*/ 66 h 93"/>
                <a:gd name="T48" fmla="*/ 84 w 96"/>
                <a:gd name="T49" fmla="*/ 67 h 93"/>
                <a:gd name="T50" fmla="*/ 95 w 96"/>
                <a:gd name="T51" fmla="*/ 80 h 93"/>
                <a:gd name="T52" fmla="*/ 95 w 96"/>
                <a:gd name="T53" fmla="*/ 83 h 93"/>
                <a:gd name="T54" fmla="*/ 89 w 96"/>
                <a:gd name="T55" fmla="*/ 86 h 93"/>
                <a:gd name="T56" fmla="*/ 88 w 96"/>
                <a:gd name="T57" fmla="*/ 87 h 93"/>
                <a:gd name="T58" fmla="*/ 85 w 96"/>
                <a:gd name="T59" fmla="*/ 92 h 93"/>
                <a:gd name="T60" fmla="*/ 84 w 96"/>
                <a:gd name="T61" fmla="*/ 93 h 93"/>
                <a:gd name="T62" fmla="*/ 74 w 96"/>
                <a:gd name="T63" fmla="*/ 93 h 93"/>
                <a:gd name="T64" fmla="*/ 72 w 96"/>
                <a:gd name="T65" fmla="*/ 92 h 93"/>
                <a:gd name="T66" fmla="*/ 60 w 96"/>
                <a:gd name="T67" fmla="*/ 80 h 93"/>
                <a:gd name="T68" fmla="*/ 58 w 96"/>
                <a:gd name="T69" fmla="*/ 77 h 93"/>
                <a:gd name="T70" fmla="*/ 52 w 96"/>
                <a:gd name="T71" fmla="*/ 76 h 93"/>
                <a:gd name="T72" fmla="*/ 49 w 96"/>
                <a:gd name="T73" fmla="*/ 83 h 93"/>
                <a:gd name="T74" fmla="*/ 41 w 96"/>
                <a:gd name="T75" fmla="*/ 88 h 93"/>
                <a:gd name="T76" fmla="*/ 31 w 96"/>
                <a:gd name="T77" fmla="*/ 80 h 93"/>
                <a:gd name="T78" fmla="*/ 28 w 96"/>
                <a:gd name="T79" fmla="*/ 76 h 93"/>
                <a:gd name="T80" fmla="*/ 24 w 96"/>
                <a:gd name="T81" fmla="*/ 80 h 93"/>
                <a:gd name="T82" fmla="*/ 20 w 96"/>
                <a:gd name="T83" fmla="*/ 83 h 93"/>
                <a:gd name="T84" fmla="*/ 11 w 96"/>
                <a:gd name="T85" fmla="*/ 71 h 93"/>
                <a:gd name="T86" fmla="*/ 6 w 96"/>
                <a:gd name="T87" fmla="*/ 64 h 93"/>
                <a:gd name="T88" fmla="*/ 7 w 96"/>
                <a:gd name="T89" fmla="*/ 5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6" h="93">
                  <a:moveTo>
                    <a:pt x="0" y="49"/>
                  </a:moveTo>
                  <a:lnTo>
                    <a:pt x="1" y="43"/>
                  </a:lnTo>
                  <a:lnTo>
                    <a:pt x="2" y="39"/>
                  </a:lnTo>
                  <a:lnTo>
                    <a:pt x="3" y="36"/>
                  </a:lnTo>
                  <a:lnTo>
                    <a:pt x="5" y="31"/>
                  </a:lnTo>
                  <a:lnTo>
                    <a:pt x="6" y="30"/>
                  </a:lnTo>
                  <a:lnTo>
                    <a:pt x="6" y="30"/>
                  </a:lnTo>
                  <a:lnTo>
                    <a:pt x="6" y="32"/>
                  </a:lnTo>
                  <a:lnTo>
                    <a:pt x="6" y="33"/>
                  </a:lnTo>
                  <a:lnTo>
                    <a:pt x="11" y="38"/>
                  </a:lnTo>
                  <a:lnTo>
                    <a:pt x="14" y="41"/>
                  </a:lnTo>
                  <a:lnTo>
                    <a:pt x="16" y="41"/>
                  </a:lnTo>
                  <a:lnTo>
                    <a:pt x="17" y="41"/>
                  </a:lnTo>
                  <a:lnTo>
                    <a:pt x="27" y="29"/>
                  </a:lnTo>
                  <a:lnTo>
                    <a:pt x="28" y="28"/>
                  </a:lnTo>
                  <a:lnTo>
                    <a:pt x="29" y="26"/>
                  </a:lnTo>
                  <a:lnTo>
                    <a:pt x="29" y="25"/>
                  </a:lnTo>
                  <a:lnTo>
                    <a:pt x="29" y="23"/>
                  </a:lnTo>
                  <a:lnTo>
                    <a:pt x="32" y="23"/>
                  </a:lnTo>
                  <a:lnTo>
                    <a:pt x="36" y="23"/>
                  </a:lnTo>
                  <a:lnTo>
                    <a:pt x="36" y="24"/>
                  </a:lnTo>
                  <a:lnTo>
                    <a:pt x="39" y="24"/>
                  </a:lnTo>
                  <a:lnTo>
                    <a:pt x="40" y="25"/>
                  </a:lnTo>
                  <a:lnTo>
                    <a:pt x="42" y="25"/>
                  </a:lnTo>
                  <a:lnTo>
                    <a:pt x="56" y="15"/>
                  </a:lnTo>
                  <a:lnTo>
                    <a:pt x="58" y="9"/>
                  </a:lnTo>
                  <a:lnTo>
                    <a:pt x="56" y="8"/>
                  </a:lnTo>
                  <a:lnTo>
                    <a:pt x="60" y="5"/>
                  </a:lnTo>
                  <a:lnTo>
                    <a:pt x="72" y="0"/>
                  </a:lnTo>
                  <a:lnTo>
                    <a:pt x="73" y="0"/>
                  </a:lnTo>
                  <a:lnTo>
                    <a:pt x="74" y="0"/>
                  </a:lnTo>
                  <a:lnTo>
                    <a:pt x="77" y="2"/>
                  </a:lnTo>
                  <a:lnTo>
                    <a:pt x="77" y="4"/>
                  </a:lnTo>
                  <a:lnTo>
                    <a:pt x="75" y="8"/>
                  </a:lnTo>
                  <a:lnTo>
                    <a:pt x="75" y="20"/>
                  </a:lnTo>
                  <a:lnTo>
                    <a:pt x="77" y="22"/>
                  </a:lnTo>
                  <a:lnTo>
                    <a:pt x="81" y="28"/>
                  </a:lnTo>
                  <a:lnTo>
                    <a:pt x="81" y="30"/>
                  </a:lnTo>
                  <a:lnTo>
                    <a:pt x="81" y="31"/>
                  </a:lnTo>
                  <a:lnTo>
                    <a:pt x="77" y="38"/>
                  </a:lnTo>
                  <a:lnTo>
                    <a:pt x="72" y="42"/>
                  </a:lnTo>
                  <a:lnTo>
                    <a:pt x="70" y="44"/>
                  </a:lnTo>
                  <a:lnTo>
                    <a:pt x="70" y="47"/>
                  </a:lnTo>
                  <a:lnTo>
                    <a:pt x="70" y="52"/>
                  </a:lnTo>
                  <a:lnTo>
                    <a:pt x="72" y="59"/>
                  </a:lnTo>
                  <a:lnTo>
                    <a:pt x="72" y="59"/>
                  </a:lnTo>
                  <a:lnTo>
                    <a:pt x="82" y="66"/>
                  </a:lnTo>
                  <a:lnTo>
                    <a:pt x="83" y="66"/>
                  </a:lnTo>
                  <a:lnTo>
                    <a:pt x="85" y="66"/>
                  </a:lnTo>
                  <a:lnTo>
                    <a:pt x="84" y="67"/>
                  </a:lnTo>
                  <a:lnTo>
                    <a:pt x="85" y="70"/>
                  </a:lnTo>
                  <a:lnTo>
                    <a:pt x="95" y="80"/>
                  </a:lnTo>
                  <a:lnTo>
                    <a:pt x="96" y="83"/>
                  </a:lnTo>
                  <a:lnTo>
                    <a:pt x="95" y="83"/>
                  </a:lnTo>
                  <a:lnTo>
                    <a:pt x="95" y="83"/>
                  </a:lnTo>
                  <a:lnTo>
                    <a:pt x="89" y="86"/>
                  </a:lnTo>
                  <a:lnTo>
                    <a:pt x="88" y="87"/>
                  </a:lnTo>
                  <a:lnTo>
                    <a:pt x="88" y="87"/>
                  </a:lnTo>
                  <a:lnTo>
                    <a:pt x="87" y="88"/>
                  </a:lnTo>
                  <a:lnTo>
                    <a:pt x="85" y="92"/>
                  </a:lnTo>
                  <a:lnTo>
                    <a:pt x="85" y="92"/>
                  </a:lnTo>
                  <a:lnTo>
                    <a:pt x="84" y="93"/>
                  </a:lnTo>
                  <a:lnTo>
                    <a:pt x="83" y="93"/>
                  </a:lnTo>
                  <a:lnTo>
                    <a:pt x="74" y="93"/>
                  </a:lnTo>
                  <a:lnTo>
                    <a:pt x="74" y="92"/>
                  </a:lnTo>
                  <a:lnTo>
                    <a:pt x="72" y="92"/>
                  </a:lnTo>
                  <a:lnTo>
                    <a:pt x="65" y="86"/>
                  </a:lnTo>
                  <a:lnTo>
                    <a:pt x="60" y="80"/>
                  </a:lnTo>
                  <a:lnTo>
                    <a:pt x="60" y="79"/>
                  </a:lnTo>
                  <a:lnTo>
                    <a:pt x="58" y="77"/>
                  </a:lnTo>
                  <a:lnTo>
                    <a:pt x="53" y="75"/>
                  </a:lnTo>
                  <a:lnTo>
                    <a:pt x="52" y="76"/>
                  </a:lnTo>
                  <a:lnTo>
                    <a:pt x="50" y="80"/>
                  </a:lnTo>
                  <a:lnTo>
                    <a:pt x="49" y="83"/>
                  </a:lnTo>
                  <a:lnTo>
                    <a:pt x="42" y="88"/>
                  </a:lnTo>
                  <a:lnTo>
                    <a:pt x="41" y="88"/>
                  </a:lnTo>
                  <a:lnTo>
                    <a:pt x="37" y="84"/>
                  </a:lnTo>
                  <a:lnTo>
                    <a:pt x="31" y="80"/>
                  </a:lnTo>
                  <a:lnTo>
                    <a:pt x="29" y="76"/>
                  </a:lnTo>
                  <a:lnTo>
                    <a:pt x="28" y="76"/>
                  </a:lnTo>
                  <a:lnTo>
                    <a:pt x="27" y="76"/>
                  </a:lnTo>
                  <a:lnTo>
                    <a:pt x="24" y="80"/>
                  </a:lnTo>
                  <a:lnTo>
                    <a:pt x="21" y="82"/>
                  </a:lnTo>
                  <a:lnTo>
                    <a:pt x="20" y="83"/>
                  </a:lnTo>
                  <a:lnTo>
                    <a:pt x="12" y="73"/>
                  </a:lnTo>
                  <a:lnTo>
                    <a:pt x="11" y="71"/>
                  </a:lnTo>
                  <a:lnTo>
                    <a:pt x="9" y="66"/>
                  </a:lnTo>
                  <a:lnTo>
                    <a:pt x="6" y="64"/>
                  </a:lnTo>
                  <a:lnTo>
                    <a:pt x="7" y="57"/>
                  </a:lnTo>
                  <a:lnTo>
                    <a:pt x="7" y="50"/>
                  </a:lnTo>
                  <a:lnTo>
                    <a:pt x="0" y="49"/>
                  </a:lnTo>
                  <a:close/>
                </a:path>
              </a:pathLst>
            </a:custGeom>
            <a:solidFill>
              <a:srgbClr val="003865">
                <a:lumMod val="25000"/>
                <a:lumOff val="75000"/>
              </a:srgbClr>
            </a:solidFill>
            <a:ln w="4763" cap="flat">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66" name="Freeform 16">
              <a:extLst>
                <a:ext uri="{FF2B5EF4-FFF2-40B4-BE49-F238E27FC236}">
                  <a16:creationId xmlns:a16="http://schemas.microsoft.com/office/drawing/2014/main" id="{C88F63C5-9377-4EDD-A269-F22225BC3292}"/>
                </a:ext>
              </a:extLst>
            </p:cNvPr>
            <p:cNvSpPr>
              <a:spLocks noEditPoints="1"/>
            </p:cNvSpPr>
            <p:nvPr/>
          </p:nvSpPr>
          <p:spPr bwMode="auto">
            <a:xfrm>
              <a:off x="9202929" y="1767906"/>
              <a:ext cx="1445420" cy="1409994"/>
            </a:xfrm>
            <a:custGeom>
              <a:avLst/>
              <a:gdLst>
                <a:gd name="T0" fmla="*/ 520 w 612"/>
                <a:gd name="T1" fmla="*/ 91 h 597"/>
                <a:gd name="T2" fmla="*/ 520 w 612"/>
                <a:gd name="T3" fmla="*/ 124 h 597"/>
                <a:gd name="T4" fmla="*/ 485 w 612"/>
                <a:gd name="T5" fmla="*/ 159 h 597"/>
                <a:gd name="T6" fmla="*/ 483 w 612"/>
                <a:gd name="T7" fmla="*/ 193 h 597"/>
                <a:gd name="T8" fmla="*/ 536 w 612"/>
                <a:gd name="T9" fmla="*/ 228 h 597"/>
                <a:gd name="T10" fmla="*/ 560 w 612"/>
                <a:gd name="T11" fmla="*/ 246 h 597"/>
                <a:gd name="T12" fmla="*/ 570 w 612"/>
                <a:gd name="T13" fmla="*/ 291 h 597"/>
                <a:gd name="T14" fmla="*/ 564 w 612"/>
                <a:gd name="T15" fmla="*/ 314 h 597"/>
                <a:gd name="T16" fmla="*/ 589 w 612"/>
                <a:gd name="T17" fmla="*/ 344 h 597"/>
                <a:gd name="T18" fmla="*/ 589 w 612"/>
                <a:gd name="T19" fmla="*/ 374 h 597"/>
                <a:gd name="T20" fmla="*/ 599 w 612"/>
                <a:gd name="T21" fmla="*/ 388 h 597"/>
                <a:gd name="T22" fmla="*/ 599 w 612"/>
                <a:gd name="T23" fmla="*/ 415 h 597"/>
                <a:gd name="T24" fmla="*/ 581 w 612"/>
                <a:gd name="T25" fmla="*/ 467 h 597"/>
                <a:gd name="T26" fmla="*/ 609 w 612"/>
                <a:gd name="T27" fmla="*/ 501 h 597"/>
                <a:gd name="T28" fmla="*/ 599 w 612"/>
                <a:gd name="T29" fmla="*/ 535 h 597"/>
                <a:gd name="T30" fmla="*/ 560 w 612"/>
                <a:gd name="T31" fmla="*/ 537 h 597"/>
                <a:gd name="T32" fmla="*/ 506 w 612"/>
                <a:gd name="T33" fmla="*/ 543 h 597"/>
                <a:gd name="T34" fmla="*/ 446 w 612"/>
                <a:gd name="T35" fmla="*/ 596 h 597"/>
                <a:gd name="T36" fmla="*/ 406 w 612"/>
                <a:gd name="T37" fmla="*/ 593 h 597"/>
                <a:gd name="T38" fmla="*/ 354 w 612"/>
                <a:gd name="T39" fmla="*/ 591 h 597"/>
                <a:gd name="T40" fmla="*/ 336 w 612"/>
                <a:gd name="T41" fmla="*/ 538 h 597"/>
                <a:gd name="T42" fmla="*/ 338 w 612"/>
                <a:gd name="T43" fmla="*/ 504 h 597"/>
                <a:gd name="T44" fmla="*/ 331 w 612"/>
                <a:gd name="T45" fmla="*/ 464 h 597"/>
                <a:gd name="T46" fmla="*/ 311 w 612"/>
                <a:gd name="T47" fmla="*/ 463 h 597"/>
                <a:gd name="T48" fmla="*/ 254 w 612"/>
                <a:gd name="T49" fmla="*/ 431 h 597"/>
                <a:gd name="T50" fmla="*/ 192 w 612"/>
                <a:gd name="T51" fmla="*/ 420 h 597"/>
                <a:gd name="T52" fmla="*/ 178 w 612"/>
                <a:gd name="T53" fmla="*/ 347 h 597"/>
                <a:gd name="T54" fmla="*/ 182 w 612"/>
                <a:gd name="T55" fmla="*/ 299 h 597"/>
                <a:gd name="T56" fmla="*/ 152 w 612"/>
                <a:gd name="T57" fmla="*/ 289 h 597"/>
                <a:gd name="T58" fmla="*/ 160 w 612"/>
                <a:gd name="T59" fmla="*/ 239 h 597"/>
                <a:gd name="T60" fmla="*/ 159 w 612"/>
                <a:gd name="T61" fmla="*/ 197 h 597"/>
                <a:gd name="T62" fmla="*/ 121 w 612"/>
                <a:gd name="T63" fmla="*/ 197 h 597"/>
                <a:gd name="T64" fmla="*/ 99 w 612"/>
                <a:gd name="T65" fmla="*/ 181 h 597"/>
                <a:gd name="T66" fmla="*/ 81 w 612"/>
                <a:gd name="T67" fmla="*/ 168 h 597"/>
                <a:gd name="T68" fmla="*/ 61 w 612"/>
                <a:gd name="T69" fmla="*/ 161 h 597"/>
                <a:gd name="T70" fmla="*/ 60 w 612"/>
                <a:gd name="T71" fmla="*/ 153 h 597"/>
                <a:gd name="T72" fmla="*/ 32 w 612"/>
                <a:gd name="T73" fmla="*/ 144 h 597"/>
                <a:gd name="T74" fmla="*/ 12 w 612"/>
                <a:gd name="T75" fmla="*/ 150 h 597"/>
                <a:gd name="T76" fmla="*/ 35 w 612"/>
                <a:gd name="T77" fmla="*/ 130 h 597"/>
                <a:gd name="T78" fmla="*/ 67 w 612"/>
                <a:gd name="T79" fmla="*/ 98 h 597"/>
                <a:gd name="T80" fmla="*/ 99 w 612"/>
                <a:gd name="T81" fmla="*/ 94 h 597"/>
                <a:gd name="T82" fmla="*/ 159 w 612"/>
                <a:gd name="T83" fmla="*/ 65 h 597"/>
                <a:gd name="T84" fmla="*/ 196 w 612"/>
                <a:gd name="T85" fmla="*/ 92 h 597"/>
                <a:gd name="T86" fmla="*/ 253 w 612"/>
                <a:gd name="T87" fmla="*/ 108 h 597"/>
                <a:gd name="T88" fmla="*/ 286 w 612"/>
                <a:gd name="T89" fmla="*/ 106 h 597"/>
                <a:gd name="T90" fmla="*/ 308 w 612"/>
                <a:gd name="T91" fmla="*/ 91 h 597"/>
                <a:gd name="T92" fmla="*/ 330 w 612"/>
                <a:gd name="T93" fmla="*/ 93 h 597"/>
                <a:gd name="T94" fmla="*/ 350 w 612"/>
                <a:gd name="T95" fmla="*/ 82 h 597"/>
                <a:gd name="T96" fmla="*/ 374 w 612"/>
                <a:gd name="T97" fmla="*/ 58 h 597"/>
                <a:gd name="T98" fmla="*/ 415 w 612"/>
                <a:gd name="T99" fmla="*/ 8 h 597"/>
                <a:gd name="T100" fmla="*/ 444 w 612"/>
                <a:gd name="T101" fmla="*/ 34 h 597"/>
                <a:gd name="T102" fmla="*/ 493 w 612"/>
                <a:gd name="T103" fmla="*/ 47 h 597"/>
                <a:gd name="T104" fmla="*/ 473 w 612"/>
                <a:gd name="T105" fmla="*/ 75 h 597"/>
                <a:gd name="T106" fmla="*/ 522 w 612"/>
                <a:gd name="T107" fmla="*/ 56 h 597"/>
                <a:gd name="T108" fmla="*/ 349 w 612"/>
                <a:gd name="T109" fmla="*/ 256 h 597"/>
                <a:gd name="T110" fmla="*/ 331 w 612"/>
                <a:gd name="T111" fmla="*/ 267 h 597"/>
                <a:gd name="T112" fmla="*/ 326 w 612"/>
                <a:gd name="T113" fmla="*/ 289 h 597"/>
                <a:gd name="T114" fmla="*/ 313 w 612"/>
                <a:gd name="T115" fmla="*/ 315 h 597"/>
                <a:gd name="T116" fmla="*/ 337 w 612"/>
                <a:gd name="T117" fmla="*/ 313 h 597"/>
                <a:gd name="T118" fmla="*/ 374 w 612"/>
                <a:gd name="T119" fmla="*/ 312 h 597"/>
                <a:gd name="T120" fmla="*/ 418 w 612"/>
                <a:gd name="T121" fmla="*/ 320 h 597"/>
                <a:gd name="T122" fmla="*/ 407 w 612"/>
                <a:gd name="T123" fmla="*/ 294 h 597"/>
                <a:gd name="T124" fmla="*/ 367 w 612"/>
                <a:gd name="T125" fmla="*/ 253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2" h="597">
                  <a:moveTo>
                    <a:pt x="524" y="56"/>
                  </a:moveTo>
                  <a:lnTo>
                    <a:pt x="523" y="62"/>
                  </a:lnTo>
                  <a:lnTo>
                    <a:pt x="526" y="71"/>
                  </a:lnTo>
                  <a:lnTo>
                    <a:pt x="528" y="71"/>
                  </a:lnTo>
                  <a:lnTo>
                    <a:pt x="530" y="71"/>
                  </a:lnTo>
                  <a:lnTo>
                    <a:pt x="531" y="73"/>
                  </a:lnTo>
                  <a:lnTo>
                    <a:pt x="531" y="75"/>
                  </a:lnTo>
                  <a:lnTo>
                    <a:pt x="528" y="81"/>
                  </a:lnTo>
                  <a:lnTo>
                    <a:pt x="521" y="90"/>
                  </a:lnTo>
                  <a:lnTo>
                    <a:pt x="520" y="91"/>
                  </a:lnTo>
                  <a:lnTo>
                    <a:pt x="520" y="91"/>
                  </a:lnTo>
                  <a:lnTo>
                    <a:pt x="519" y="97"/>
                  </a:lnTo>
                  <a:lnTo>
                    <a:pt x="518" y="100"/>
                  </a:lnTo>
                  <a:lnTo>
                    <a:pt x="518" y="100"/>
                  </a:lnTo>
                  <a:lnTo>
                    <a:pt x="519" y="103"/>
                  </a:lnTo>
                  <a:lnTo>
                    <a:pt x="520" y="104"/>
                  </a:lnTo>
                  <a:lnTo>
                    <a:pt x="522" y="107"/>
                  </a:lnTo>
                  <a:lnTo>
                    <a:pt x="521" y="114"/>
                  </a:lnTo>
                  <a:lnTo>
                    <a:pt x="521" y="116"/>
                  </a:lnTo>
                  <a:lnTo>
                    <a:pt x="520" y="124"/>
                  </a:lnTo>
                  <a:lnTo>
                    <a:pt x="518" y="130"/>
                  </a:lnTo>
                  <a:lnTo>
                    <a:pt x="517" y="133"/>
                  </a:lnTo>
                  <a:lnTo>
                    <a:pt x="516" y="133"/>
                  </a:lnTo>
                  <a:lnTo>
                    <a:pt x="507" y="142"/>
                  </a:lnTo>
                  <a:lnTo>
                    <a:pt x="503" y="146"/>
                  </a:lnTo>
                  <a:lnTo>
                    <a:pt x="499" y="149"/>
                  </a:lnTo>
                  <a:lnTo>
                    <a:pt x="496" y="151"/>
                  </a:lnTo>
                  <a:lnTo>
                    <a:pt x="494" y="152"/>
                  </a:lnTo>
                  <a:lnTo>
                    <a:pt x="489" y="155"/>
                  </a:lnTo>
                  <a:lnTo>
                    <a:pt x="485" y="159"/>
                  </a:lnTo>
                  <a:lnTo>
                    <a:pt x="484" y="162"/>
                  </a:lnTo>
                  <a:lnTo>
                    <a:pt x="484" y="162"/>
                  </a:lnTo>
                  <a:lnTo>
                    <a:pt x="485" y="166"/>
                  </a:lnTo>
                  <a:lnTo>
                    <a:pt x="488" y="177"/>
                  </a:lnTo>
                  <a:lnTo>
                    <a:pt x="489" y="178"/>
                  </a:lnTo>
                  <a:lnTo>
                    <a:pt x="489" y="182"/>
                  </a:lnTo>
                  <a:lnTo>
                    <a:pt x="486" y="185"/>
                  </a:lnTo>
                  <a:lnTo>
                    <a:pt x="484" y="188"/>
                  </a:lnTo>
                  <a:lnTo>
                    <a:pt x="483" y="191"/>
                  </a:lnTo>
                  <a:lnTo>
                    <a:pt x="483" y="193"/>
                  </a:lnTo>
                  <a:lnTo>
                    <a:pt x="483" y="193"/>
                  </a:lnTo>
                  <a:lnTo>
                    <a:pt x="484" y="195"/>
                  </a:lnTo>
                  <a:lnTo>
                    <a:pt x="485" y="195"/>
                  </a:lnTo>
                  <a:lnTo>
                    <a:pt x="486" y="197"/>
                  </a:lnTo>
                  <a:lnTo>
                    <a:pt x="492" y="197"/>
                  </a:lnTo>
                  <a:lnTo>
                    <a:pt x="502" y="200"/>
                  </a:lnTo>
                  <a:lnTo>
                    <a:pt x="523" y="214"/>
                  </a:lnTo>
                  <a:lnTo>
                    <a:pt x="527" y="218"/>
                  </a:lnTo>
                  <a:lnTo>
                    <a:pt x="531" y="222"/>
                  </a:lnTo>
                  <a:lnTo>
                    <a:pt x="536" y="228"/>
                  </a:lnTo>
                  <a:lnTo>
                    <a:pt x="536" y="229"/>
                  </a:lnTo>
                  <a:lnTo>
                    <a:pt x="537" y="229"/>
                  </a:lnTo>
                  <a:lnTo>
                    <a:pt x="537" y="232"/>
                  </a:lnTo>
                  <a:lnTo>
                    <a:pt x="543" y="237"/>
                  </a:lnTo>
                  <a:lnTo>
                    <a:pt x="546" y="238"/>
                  </a:lnTo>
                  <a:lnTo>
                    <a:pt x="550" y="241"/>
                  </a:lnTo>
                  <a:lnTo>
                    <a:pt x="553" y="242"/>
                  </a:lnTo>
                  <a:lnTo>
                    <a:pt x="556" y="245"/>
                  </a:lnTo>
                  <a:lnTo>
                    <a:pt x="559" y="245"/>
                  </a:lnTo>
                  <a:lnTo>
                    <a:pt x="560" y="246"/>
                  </a:lnTo>
                  <a:lnTo>
                    <a:pt x="561" y="246"/>
                  </a:lnTo>
                  <a:lnTo>
                    <a:pt x="562" y="247"/>
                  </a:lnTo>
                  <a:lnTo>
                    <a:pt x="567" y="250"/>
                  </a:lnTo>
                  <a:lnTo>
                    <a:pt x="568" y="251"/>
                  </a:lnTo>
                  <a:lnTo>
                    <a:pt x="574" y="259"/>
                  </a:lnTo>
                  <a:lnTo>
                    <a:pt x="574" y="260"/>
                  </a:lnTo>
                  <a:lnTo>
                    <a:pt x="575" y="280"/>
                  </a:lnTo>
                  <a:lnTo>
                    <a:pt x="575" y="282"/>
                  </a:lnTo>
                  <a:lnTo>
                    <a:pt x="574" y="283"/>
                  </a:lnTo>
                  <a:lnTo>
                    <a:pt x="570" y="291"/>
                  </a:lnTo>
                  <a:lnTo>
                    <a:pt x="568" y="293"/>
                  </a:lnTo>
                  <a:lnTo>
                    <a:pt x="564" y="296"/>
                  </a:lnTo>
                  <a:lnTo>
                    <a:pt x="563" y="297"/>
                  </a:lnTo>
                  <a:lnTo>
                    <a:pt x="562" y="298"/>
                  </a:lnTo>
                  <a:lnTo>
                    <a:pt x="561" y="299"/>
                  </a:lnTo>
                  <a:lnTo>
                    <a:pt x="561" y="300"/>
                  </a:lnTo>
                  <a:lnTo>
                    <a:pt x="560" y="306"/>
                  </a:lnTo>
                  <a:lnTo>
                    <a:pt x="560" y="308"/>
                  </a:lnTo>
                  <a:lnTo>
                    <a:pt x="563" y="313"/>
                  </a:lnTo>
                  <a:lnTo>
                    <a:pt x="564" y="314"/>
                  </a:lnTo>
                  <a:lnTo>
                    <a:pt x="564" y="321"/>
                  </a:lnTo>
                  <a:lnTo>
                    <a:pt x="568" y="336"/>
                  </a:lnTo>
                  <a:lnTo>
                    <a:pt x="569" y="337"/>
                  </a:lnTo>
                  <a:lnTo>
                    <a:pt x="569" y="337"/>
                  </a:lnTo>
                  <a:lnTo>
                    <a:pt x="571" y="340"/>
                  </a:lnTo>
                  <a:lnTo>
                    <a:pt x="572" y="340"/>
                  </a:lnTo>
                  <a:lnTo>
                    <a:pt x="574" y="341"/>
                  </a:lnTo>
                  <a:lnTo>
                    <a:pt x="575" y="341"/>
                  </a:lnTo>
                  <a:lnTo>
                    <a:pt x="576" y="341"/>
                  </a:lnTo>
                  <a:lnTo>
                    <a:pt x="589" y="344"/>
                  </a:lnTo>
                  <a:lnTo>
                    <a:pt x="589" y="344"/>
                  </a:lnTo>
                  <a:lnTo>
                    <a:pt x="590" y="345"/>
                  </a:lnTo>
                  <a:lnTo>
                    <a:pt x="591" y="346"/>
                  </a:lnTo>
                  <a:lnTo>
                    <a:pt x="593" y="350"/>
                  </a:lnTo>
                  <a:lnTo>
                    <a:pt x="594" y="350"/>
                  </a:lnTo>
                  <a:lnTo>
                    <a:pt x="594" y="350"/>
                  </a:lnTo>
                  <a:lnTo>
                    <a:pt x="593" y="368"/>
                  </a:lnTo>
                  <a:lnTo>
                    <a:pt x="593" y="369"/>
                  </a:lnTo>
                  <a:lnTo>
                    <a:pt x="592" y="371"/>
                  </a:lnTo>
                  <a:lnTo>
                    <a:pt x="589" y="374"/>
                  </a:lnTo>
                  <a:lnTo>
                    <a:pt x="589" y="375"/>
                  </a:lnTo>
                  <a:lnTo>
                    <a:pt x="589" y="375"/>
                  </a:lnTo>
                  <a:lnTo>
                    <a:pt x="590" y="382"/>
                  </a:lnTo>
                  <a:lnTo>
                    <a:pt x="591" y="385"/>
                  </a:lnTo>
                  <a:lnTo>
                    <a:pt x="592" y="385"/>
                  </a:lnTo>
                  <a:lnTo>
                    <a:pt x="593" y="387"/>
                  </a:lnTo>
                  <a:lnTo>
                    <a:pt x="594" y="388"/>
                  </a:lnTo>
                  <a:lnTo>
                    <a:pt x="596" y="388"/>
                  </a:lnTo>
                  <a:lnTo>
                    <a:pt x="597" y="388"/>
                  </a:lnTo>
                  <a:lnTo>
                    <a:pt x="599" y="388"/>
                  </a:lnTo>
                  <a:lnTo>
                    <a:pt x="600" y="390"/>
                  </a:lnTo>
                  <a:lnTo>
                    <a:pt x="601" y="391"/>
                  </a:lnTo>
                  <a:lnTo>
                    <a:pt x="604" y="395"/>
                  </a:lnTo>
                  <a:lnTo>
                    <a:pt x="604" y="396"/>
                  </a:lnTo>
                  <a:lnTo>
                    <a:pt x="603" y="404"/>
                  </a:lnTo>
                  <a:lnTo>
                    <a:pt x="603" y="405"/>
                  </a:lnTo>
                  <a:lnTo>
                    <a:pt x="602" y="407"/>
                  </a:lnTo>
                  <a:lnTo>
                    <a:pt x="598" y="413"/>
                  </a:lnTo>
                  <a:lnTo>
                    <a:pt x="598" y="414"/>
                  </a:lnTo>
                  <a:lnTo>
                    <a:pt x="599" y="415"/>
                  </a:lnTo>
                  <a:lnTo>
                    <a:pt x="599" y="431"/>
                  </a:lnTo>
                  <a:lnTo>
                    <a:pt x="596" y="439"/>
                  </a:lnTo>
                  <a:lnTo>
                    <a:pt x="588" y="450"/>
                  </a:lnTo>
                  <a:lnTo>
                    <a:pt x="585" y="453"/>
                  </a:lnTo>
                  <a:lnTo>
                    <a:pt x="580" y="458"/>
                  </a:lnTo>
                  <a:lnTo>
                    <a:pt x="579" y="458"/>
                  </a:lnTo>
                  <a:lnTo>
                    <a:pt x="579" y="459"/>
                  </a:lnTo>
                  <a:lnTo>
                    <a:pt x="579" y="462"/>
                  </a:lnTo>
                  <a:lnTo>
                    <a:pt x="579" y="463"/>
                  </a:lnTo>
                  <a:lnTo>
                    <a:pt x="581" y="467"/>
                  </a:lnTo>
                  <a:lnTo>
                    <a:pt x="582" y="468"/>
                  </a:lnTo>
                  <a:lnTo>
                    <a:pt x="582" y="468"/>
                  </a:lnTo>
                  <a:lnTo>
                    <a:pt x="585" y="468"/>
                  </a:lnTo>
                  <a:lnTo>
                    <a:pt x="593" y="485"/>
                  </a:lnTo>
                  <a:lnTo>
                    <a:pt x="595" y="488"/>
                  </a:lnTo>
                  <a:lnTo>
                    <a:pt x="599" y="493"/>
                  </a:lnTo>
                  <a:lnTo>
                    <a:pt x="605" y="497"/>
                  </a:lnTo>
                  <a:lnTo>
                    <a:pt x="606" y="498"/>
                  </a:lnTo>
                  <a:lnTo>
                    <a:pt x="607" y="500"/>
                  </a:lnTo>
                  <a:lnTo>
                    <a:pt x="609" y="501"/>
                  </a:lnTo>
                  <a:lnTo>
                    <a:pt x="611" y="505"/>
                  </a:lnTo>
                  <a:lnTo>
                    <a:pt x="612" y="516"/>
                  </a:lnTo>
                  <a:lnTo>
                    <a:pt x="610" y="523"/>
                  </a:lnTo>
                  <a:lnTo>
                    <a:pt x="608" y="527"/>
                  </a:lnTo>
                  <a:lnTo>
                    <a:pt x="605" y="525"/>
                  </a:lnTo>
                  <a:lnTo>
                    <a:pt x="603" y="526"/>
                  </a:lnTo>
                  <a:lnTo>
                    <a:pt x="601" y="533"/>
                  </a:lnTo>
                  <a:lnTo>
                    <a:pt x="601" y="534"/>
                  </a:lnTo>
                  <a:lnTo>
                    <a:pt x="600" y="534"/>
                  </a:lnTo>
                  <a:lnTo>
                    <a:pt x="599" y="535"/>
                  </a:lnTo>
                  <a:lnTo>
                    <a:pt x="599" y="535"/>
                  </a:lnTo>
                  <a:lnTo>
                    <a:pt x="590" y="537"/>
                  </a:lnTo>
                  <a:lnTo>
                    <a:pt x="589" y="536"/>
                  </a:lnTo>
                  <a:lnTo>
                    <a:pt x="587" y="536"/>
                  </a:lnTo>
                  <a:lnTo>
                    <a:pt x="587" y="535"/>
                  </a:lnTo>
                  <a:lnTo>
                    <a:pt x="585" y="534"/>
                  </a:lnTo>
                  <a:lnTo>
                    <a:pt x="585" y="532"/>
                  </a:lnTo>
                  <a:lnTo>
                    <a:pt x="579" y="529"/>
                  </a:lnTo>
                  <a:lnTo>
                    <a:pt x="560" y="536"/>
                  </a:lnTo>
                  <a:lnTo>
                    <a:pt x="560" y="537"/>
                  </a:lnTo>
                  <a:lnTo>
                    <a:pt x="559" y="538"/>
                  </a:lnTo>
                  <a:lnTo>
                    <a:pt x="559" y="538"/>
                  </a:lnTo>
                  <a:lnTo>
                    <a:pt x="560" y="540"/>
                  </a:lnTo>
                  <a:lnTo>
                    <a:pt x="559" y="540"/>
                  </a:lnTo>
                  <a:lnTo>
                    <a:pt x="549" y="541"/>
                  </a:lnTo>
                  <a:lnTo>
                    <a:pt x="538" y="548"/>
                  </a:lnTo>
                  <a:lnTo>
                    <a:pt x="529" y="545"/>
                  </a:lnTo>
                  <a:lnTo>
                    <a:pt x="518" y="543"/>
                  </a:lnTo>
                  <a:lnTo>
                    <a:pt x="510" y="544"/>
                  </a:lnTo>
                  <a:lnTo>
                    <a:pt x="506" y="543"/>
                  </a:lnTo>
                  <a:lnTo>
                    <a:pt x="506" y="543"/>
                  </a:lnTo>
                  <a:lnTo>
                    <a:pt x="499" y="551"/>
                  </a:lnTo>
                  <a:lnTo>
                    <a:pt x="496" y="563"/>
                  </a:lnTo>
                  <a:lnTo>
                    <a:pt x="492" y="578"/>
                  </a:lnTo>
                  <a:lnTo>
                    <a:pt x="485" y="587"/>
                  </a:lnTo>
                  <a:lnTo>
                    <a:pt x="464" y="591"/>
                  </a:lnTo>
                  <a:lnTo>
                    <a:pt x="464" y="591"/>
                  </a:lnTo>
                  <a:lnTo>
                    <a:pt x="456" y="591"/>
                  </a:lnTo>
                  <a:lnTo>
                    <a:pt x="452" y="593"/>
                  </a:lnTo>
                  <a:lnTo>
                    <a:pt x="446" y="596"/>
                  </a:lnTo>
                  <a:lnTo>
                    <a:pt x="444" y="597"/>
                  </a:lnTo>
                  <a:lnTo>
                    <a:pt x="435" y="596"/>
                  </a:lnTo>
                  <a:lnTo>
                    <a:pt x="434" y="596"/>
                  </a:lnTo>
                  <a:lnTo>
                    <a:pt x="431" y="594"/>
                  </a:lnTo>
                  <a:lnTo>
                    <a:pt x="431" y="593"/>
                  </a:lnTo>
                  <a:lnTo>
                    <a:pt x="429" y="595"/>
                  </a:lnTo>
                  <a:lnTo>
                    <a:pt x="421" y="595"/>
                  </a:lnTo>
                  <a:lnTo>
                    <a:pt x="415" y="596"/>
                  </a:lnTo>
                  <a:lnTo>
                    <a:pt x="414" y="596"/>
                  </a:lnTo>
                  <a:lnTo>
                    <a:pt x="406" y="593"/>
                  </a:lnTo>
                  <a:lnTo>
                    <a:pt x="392" y="585"/>
                  </a:lnTo>
                  <a:lnTo>
                    <a:pt x="387" y="580"/>
                  </a:lnTo>
                  <a:lnTo>
                    <a:pt x="381" y="575"/>
                  </a:lnTo>
                  <a:lnTo>
                    <a:pt x="379" y="573"/>
                  </a:lnTo>
                  <a:lnTo>
                    <a:pt x="367" y="580"/>
                  </a:lnTo>
                  <a:lnTo>
                    <a:pt x="360" y="586"/>
                  </a:lnTo>
                  <a:lnTo>
                    <a:pt x="360" y="586"/>
                  </a:lnTo>
                  <a:lnTo>
                    <a:pt x="360" y="589"/>
                  </a:lnTo>
                  <a:lnTo>
                    <a:pt x="356" y="591"/>
                  </a:lnTo>
                  <a:lnTo>
                    <a:pt x="354" y="591"/>
                  </a:lnTo>
                  <a:lnTo>
                    <a:pt x="348" y="591"/>
                  </a:lnTo>
                  <a:lnTo>
                    <a:pt x="347" y="590"/>
                  </a:lnTo>
                  <a:lnTo>
                    <a:pt x="346" y="588"/>
                  </a:lnTo>
                  <a:lnTo>
                    <a:pt x="342" y="583"/>
                  </a:lnTo>
                  <a:lnTo>
                    <a:pt x="345" y="573"/>
                  </a:lnTo>
                  <a:lnTo>
                    <a:pt x="345" y="560"/>
                  </a:lnTo>
                  <a:lnTo>
                    <a:pt x="345" y="558"/>
                  </a:lnTo>
                  <a:lnTo>
                    <a:pt x="344" y="556"/>
                  </a:lnTo>
                  <a:lnTo>
                    <a:pt x="341" y="549"/>
                  </a:lnTo>
                  <a:lnTo>
                    <a:pt x="336" y="538"/>
                  </a:lnTo>
                  <a:lnTo>
                    <a:pt x="335" y="536"/>
                  </a:lnTo>
                  <a:lnTo>
                    <a:pt x="328" y="532"/>
                  </a:lnTo>
                  <a:lnTo>
                    <a:pt x="327" y="533"/>
                  </a:lnTo>
                  <a:lnTo>
                    <a:pt x="326" y="534"/>
                  </a:lnTo>
                  <a:lnTo>
                    <a:pt x="324" y="535"/>
                  </a:lnTo>
                  <a:lnTo>
                    <a:pt x="323" y="535"/>
                  </a:lnTo>
                  <a:lnTo>
                    <a:pt x="316" y="524"/>
                  </a:lnTo>
                  <a:lnTo>
                    <a:pt x="334" y="513"/>
                  </a:lnTo>
                  <a:lnTo>
                    <a:pt x="335" y="511"/>
                  </a:lnTo>
                  <a:lnTo>
                    <a:pt x="338" y="504"/>
                  </a:lnTo>
                  <a:lnTo>
                    <a:pt x="338" y="504"/>
                  </a:lnTo>
                  <a:lnTo>
                    <a:pt x="338" y="503"/>
                  </a:lnTo>
                  <a:lnTo>
                    <a:pt x="338" y="500"/>
                  </a:lnTo>
                  <a:lnTo>
                    <a:pt x="337" y="500"/>
                  </a:lnTo>
                  <a:lnTo>
                    <a:pt x="335" y="499"/>
                  </a:lnTo>
                  <a:lnTo>
                    <a:pt x="326" y="468"/>
                  </a:lnTo>
                  <a:lnTo>
                    <a:pt x="326" y="467"/>
                  </a:lnTo>
                  <a:lnTo>
                    <a:pt x="326" y="466"/>
                  </a:lnTo>
                  <a:lnTo>
                    <a:pt x="331" y="465"/>
                  </a:lnTo>
                  <a:lnTo>
                    <a:pt x="331" y="464"/>
                  </a:lnTo>
                  <a:lnTo>
                    <a:pt x="331" y="462"/>
                  </a:lnTo>
                  <a:lnTo>
                    <a:pt x="328" y="461"/>
                  </a:lnTo>
                  <a:lnTo>
                    <a:pt x="328" y="460"/>
                  </a:lnTo>
                  <a:lnTo>
                    <a:pt x="325" y="460"/>
                  </a:lnTo>
                  <a:lnTo>
                    <a:pt x="325" y="462"/>
                  </a:lnTo>
                  <a:lnTo>
                    <a:pt x="324" y="462"/>
                  </a:lnTo>
                  <a:lnTo>
                    <a:pt x="319" y="464"/>
                  </a:lnTo>
                  <a:lnTo>
                    <a:pt x="312" y="464"/>
                  </a:lnTo>
                  <a:lnTo>
                    <a:pt x="312" y="464"/>
                  </a:lnTo>
                  <a:lnTo>
                    <a:pt x="311" y="463"/>
                  </a:lnTo>
                  <a:lnTo>
                    <a:pt x="303" y="455"/>
                  </a:lnTo>
                  <a:lnTo>
                    <a:pt x="289" y="448"/>
                  </a:lnTo>
                  <a:lnTo>
                    <a:pt x="287" y="449"/>
                  </a:lnTo>
                  <a:lnTo>
                    <a:pt x="285" y="449"/>
                  </a:lnTo>
                  <a:lnTo>
                    <a:pt x="278" y="447"/>
                  </a:lnTo>
                  <a:lnTo>
                    <a:pt x="265" y="439"/>
                  </a:lnTo>
                  <a:lnTo>
                    <a:pt x="264" y="436"/>
                  </a:lnTo>
                  <a:lnTo>
                    <a:pt x="263" y="436"/>
                  </a:lnTo>
                  <a:lnTo>
                    <a:pt x="258" y="433"/>
                  </a:lnTo>
                  <a:lnTo>
                    <a:pt x="254" y="431"/>
                  </a:lnTo>
                  <a:lnTo>
                    <a:pt x="252" y="430"/>
                  </a:lnTo>
                  <a:lnTo>
                    <a:pt x="246" y="427"/>
                  </a:lnTo>
                  <a:lnTo>
                    <a:pt x="244" y="427"/>
                  </a:lnTo>
                  <a:lnTo>
                    <a:pt x="243" y="429"/>
                  </a:lnTo>
                  <a:lnTo>
                    <a:pt x="242" y="433"/>
                  </a:lnTo>
                  <a:lnTo>
                    <a:pt x="238" y="436"/>
                  </a:lnTo>
                  <a:lnTo>
                    <a:pt x="235" y="436"/>
                  </a:lnTo>
                  <a:lnTo>
                    <a:pt x="224" y="435"/>
                  </a:lnTo>
                  <a:lnTo>
                    <a:pt x="205" y="427"/>
                  </a:lnTo>
                  <a:lnTo>
                    <a:pt x="192" y="420"/>
                  </a:lnTo>
                  <a:lnTo>
                    <a:pt x="188" y="415"/>
                  </a:lnTo>
                  <a:lnTo>
                    <a:pt x="181" y="406"/>
                  </a:lnTo>
                  <a:lnTo>
                    <a:pt x="175" y="397"/>
                  </a:lnTo>
                  <a:lnTo>
                    <a:pt x="167" y="387"/>
                  </a:lnTo>
                  <a:lnTo>
                    <a:pt x="172" y="376"/>
                  </a:lnTo>
                  <a:lnTo>
                    <a:pt x="171" y="366"/>
                  </a:lnTo>
                  <a:lnTo>
                    <a:pt x="172" y="359"/>
                  </a:lnTo>
                  <a:lnTo>
                    <a:pt x="173" y="358"/>
                  </a:lnTo>
                  <a:lnTo>
                    <a:pt x="174" y="353"/>
                  </a:lnTo>
                  <a:lnTo>
                    <a:pt x="178" y="347"/>
                  </a:lnTo>
                  <a:lnTo>
                    <a:pt x="178" y="346"/>
                  </a:lnTo>
                  <a:lnTo>
                    <a:pt x="178" y="346"/>
                  </a:lnTo>
                  <a:lnTo>
                    <a:pt x="181" y="339"/>
                  </a:lnTo>
                  <a:lnTo>
                    <a:pt x="180" y="330"/>
                  </a:lnTo>
                  <a:lnTo>
                    <a:pt x="178" y="322"/>
                  </a:lnTo>
                  <a:lnTo>
                    <a:pt x="178" y="318"/>
                  </a:lnTo>
                  <a:lnTo>
                    <a:pt x="181" y="312"/>
                  </a:lnTo>
                  <a:lnTo>
                    <a:pt x="182" y="310"/>
                  </a:lnTo>
                  <a:lnTo>
                    <a:pt x="183" y="307"/>
                  </a:lnTo>
                  <a:lnTo>
                    <a:pt x="182" y="299"/>
                  </a:lnTo>
                  <a:lnTo>
                    <a:pt x="167" y="293"/>
                  </a:lnTo>
                  <a:lnTo>
                    <a:pt x="167" y="296"/>
                  </a:lnTo>
                  <a:lnTo>
                    <a:pt x="167" y="296"/>
                  </a:lnTo>
                  <a:lnTo>
                    <a:pt x="166" y="298"/>
                  </a:lnTo>
                  <a:lnTo>
                    <a:pt x="163" y="299"/>
                  </a:lnTo>
                  <a:lnTo>
                    <a:pt x="160" y="299"/>
                  </a:lnTo>
                  <a:lnTo>
                    <a:pt x="157" y="296"/>
                  </a:lnTo>
                  <a:lnTo>
                    <a:pt x="152" y="291"/>
                  </a:lnTo>
                  <a:lnTo>
                    <a:pt x="152" y="290"/>
                  </a:lnTo>
                  <a:lnTo>
                    <a:pt x="152" y="289"/>
                  </a:lnTo>
                  <a:lnTo>
                    <a:pt x="156" y="270"/>
                  </a:lnTo>
                  <a:lnTo>
                    <a:pt x="159" y="265"/>
                  </a:lnTo>
                  <a:lnTo>
                    <a:pt x="160" y="266"/>
                  </a:lnTo>
                  <a:lnTo>
                    <a:pt x="161" y="266"/>
                  </a:lnTo>
                  <a:lnTo>
                    <a:pt x="166" y="263"/>
                  </a:lnTo>
                  <a:lnTo>
                    <a:pt x="167" y="253"/>
                  </a:lnTo>
                  <a:lnTo>
                    <a:pt x="167" y="251"/>
                  </a:lnTo>
                  <a:lnTo>
                    <a:pt x="166" y="249"/>
                  </a:lnTo>
                  <a:lnTo>
                    <a:pt x="163" y="245"/>
                  </a:lnTo>
                  <a:lnTo>
                    <a:pt x="160" y="239"/>
                  </a:lnTo>
                  <a:lnTo>
                    <a:pt x="160" y="238"/>
                  </a:lnTo>
                  <a:lnTo>
                    <a:pt x="160" y="227"/>
                  </a:lnTo>
                  <a:lnTo>
                    <a:pt x="162" y="224"/>
                  </a:lnTo>
                  <a:lnTo>
                    <a:pt x="163" y="220"/>
                  </a:lnTo>
                  <a:lnTo>
                    <a:pt x="167" y="219"/>
                  </a:lnTo>
                  <a:lnTo>
                    <a:pt x="168" y="213"/>
                  </a:lnTo>
                  <a:lnTo>
                    <a:pt x="164" y="200"/>
                  </a:lnTo>
                  <a:lnTo>
                    <a:pt x="164" y="200"/>
                  </a:lnTo>
                  <a:lnTo>
                    <a:pt x="163" y="199"/>
                  </a:lnTo>
                  <a:lnTo>
                    <a:pt x="159" y="197"/>
                  </a:lnTo>
                  <a:lnTo>
                    <a:pt x="154" y="199"/>
                  </a:lnTo>
                  <a:lnTo>
                    <a:pt x="152" y="200"/>
                  </a:lnTo>
                  <a:lnTo>
                    <a:pt x="148" y="202"/>
                  </a:lnTo>
                  <a:lnTo>
                    <a:pt x="146" y="197"/>
                  </a:lnTo>
                  <a:lnTo>
                    <a:pt x="146" y="194"/>
                  </a:lnTo>
                  <a:lnTo>
                    <a:pt x="146" y="193"/>
                  </a:lnTo>
                  <a:lnTo>
                    <a:pt x="146" y="193"/>
                  </a:lnTo>
                  <a:lnTo>
                    <a:pt x="144" y="194"/>
                  </a:lnTo>
                  <a:lnTo>
                    <a:pt x="122" y="197"/>
                  </a:lnTo>
                  <a:lnTo>
                    <a:pt x="121" y="197"/>
                  </a:lnTo>
                  <a:lnTo>
                    <a:pt x="107" y="192"/>
                  </a:lnTo>
                  <a:lnTo>
                    <a:pt x="97" y="188"/>
                  </a:lnTo>
                  <a:lnTo>
                    <a:pt x="96" y="188"/>
                  </a:lnTo>
                  <a:lnTo>
                    <a:pt x="96" y="187"/>
                  </a:lnTo>
                  <a:lnTo>
                    <a:pt x="95" y="186"/>
                  </a:lnTo>
                  <a:lnTo>
                    <a:pt x="95" y="185"/>
                  </a:lnTo>
                  <a:lnTo>
                    <a:pt x="95" y="184"/>
                  </a:lnTo>
                  <a:lnTo>
                    <a:pt x="96" y="183"/>
                  </a:lnTo>
                  <a:lnTo>
                    <a:pt x="97" y="182"/>
                  </a:lnTo>
                  <a:lnTo>
                    <a:pt x="99" y="181"/>
                  </a:lnTo>
                  <a:lnTo>
                    <a:pt x="99" y="180"/>
                  </a:lnTo>
                  <a:lnTo>
                    <a:pt x="99" y="179"/>
                  </a:lnTo>
                  <a:lnTo>
                    <a:pt x="99" y="178"/>
                  </a:lnTo>
                  <a:lnTo>
                    <a:pt x="99" y="178"/>
                  </a:lnTo>
                  <a:lnTo>
                    <a:pt x="99" y="177"/>
                  </a:lnTo>
                  <a:lnTo>
                    <a:pt x="98" y="177"/>
                  </a:lnTo>
                  <a:lnTo>
                    <a:pt x="84" y="168"/>
                  </a:lnTo>
                  <a:lnTo>
                    <a:pt x="84" y="168"/>
                  </a:lnTo>
                  <a:lnTo>
                    <a:pt x="82" y="168"/>
                  </a:lnTo>
                  <a:lnTo>
                    <a:pt x="81" y="168"/>
                  </a:lnTo>
                  <a:lnTo>
                    <a:pt x="80" y="167"/>
                  </a:lnTo>
                  <a:lnTo>
                    <a:pt x="79" y="167"/>
                  </a:lnTo>
                  <a:lnTo>
                    <a:pt x="77" y="168"/>
                  </a:lnTo>
                  <a:lnTo>
                    <a:pt x="74" y="170"/>
                  </a:lnTo>
                  <a:lnTo>
                    <a:pt x="74" y="171"/>
                  </a:lnTo>
                  <a:lnTo>
                    <a:pt x="72" y="170"/>
                  </a:lnTo>
                  <a:lnTo>
                    <a:pt x="72" y="170"/>
                  </a:lnTo>
                  <a:lnTo>
                    <a:pt x="62" y="162"/>
                  </a:lnTo>
                  <a:lnTo>
                    <a:pt x="61" y="162"/>
                  </a:lnTo>
                  <a:lnTo>
                    <a:pt x="61" y="161"/>
                  </a:lnTo>
                  <a:lnTo>
                    <a:pt x="61" y="160"/>
                  </a:lnTo>
                  <a:lnTo>
                    <a:pt x="61" y="159"/>
                  </a:lnTo>
                  <a:lnTo>
                    <a:pt x="63" y="156"/>
                  </a:lnTo>
                  <a:lnTo>
                    <a:pt x="63" y="155"/>
                  </a:lnTo>
                  <a:lnTo>
                    <a:pt x="63" y="155"/>
                  </a:lnTo>
                  <a:lnTo>
                    <a:pt x="63" y="154"/>
                  </a:lnTo>
                  <a:lnTo>
                    <a:pt x="63" y="154"/>
                  </a:lnTo>
                  <a:lnTo>
                    <a:pt x="63" y="153"/>
                  </a:lnTo>
                  <a:lnTo>
                    <a:pt x="62" y="153"/>
                  </a:lnTo>
                  <a:lnTo>
                    <a:pt x="60" y="153"/>
                  </a:lnTo>
                  <a:lnTo>
                    <a:pt x="60" y="153"/>
                  </a:lnTo>
                  <a:lnTo>
                    <a:pt x="56" y="155"/>
                  </a:lnTo>
                  <a:lnTo>
                    <a:pt x="54" y="155"/>
                  </a:lnTo>
                  <a:lnTo>
                    <a:pt x="42" y="152"/>
                  </a:lnTo>
                  <a:lnTo>
                    <a:pt x="41" y="152"/>
                  </a:lnTo>
                  <a:lnTo>
                    <a:pt x="39" y="150"/>
                  </a:lnTo>
                  <a:lnTo>
                    <a:pt x="36" y="147"/>
                  </a:lnTo>
                  <a:lnTo>
                    <a:pt x="34" y="145"/>
                  </a:lnTo>
                  <a:lnTo>
                    <a:pt x="33" y="144"/>
                  </a:lnTo>
                  <a:lnTo>
                    <a:pt x="32" y="144"/>
                  </a:lnTo>
                  <a:lnTo>
                    <a:pt x="31" y="143"/>
                  </a:lnTo>
                  <a:lnTo>
                    <a:pt x="30" y="144"/>
                  </a:lnTo>
                  <a:lnTo>
                    <a:pt x="24" y="146"/>
                  </a:lnTo>
                  <a:lnTo>
                    <a:pt x="23" y="146"/>
                  </a:lnTo>
                  <a:lnTo>
                    <a:pt x="22" y="146"/>
                  </a:lnTo>
                  <a:lnTo>
                    <a:pt x="20" y="148"/>
                  </a:lnTo>
                  <a:lnTo>
                    <a:pt x="15" y="150"/>
                  </a:lnTo>
                  <a:lnTo>
                    <a:pt x="13" y="150"/>
                  </a:lnTo>
                  <a:lnTo>
                    <a:pt x="13" y="150"/>
                  </a:lnTo>
                  <a:lnTo>
                    <a:pt x="12" y="150"/>
                  </a:lnTo>
                  <a:lnTo>
                    <a:pt x="4" y="142"/>
                  </a:lnTo>
                  <a:lnTo>
                    <a:pt x="1" y="138"/>
                  </a:lnTo>
                  <a:lnTo>
                    <a:pt x="1" y="138"/>
                  </a:lnTo>
                  <a:lnTo>
                    <a:pt x="1" y="136"/>
                  </a:lnTo>
                  <a:lnTo>
                    <a:pt x="0" y="133"/>
                  </a:lnTo>
                  <a:lnTo>
                    <a:pt x="16" y="134"/>
                  </a:lnTo>
                  <a:lnTo>
                    <a:pt x="24" y="128"/>
                  </a:lnTo>
                  <a:lnTo>
                    <a:pt x="32" y="127"/>
                  </a:lnTo>
                  <a:lnTo>
                    <a:pt x="35" y="129"/>
                  </a:lnTo>
                  <a:lnTo>
                    <a:pt x="35" y="130"/>
                  </a:lnTo>
                  <a:lnTo>
                    <a:pt x="36" y="130"/>
                  </a:lnTo>
                  <a:lnTo>
                    <a:pt x="41" y="131"/>
                  </a:lnTo>
                  <a:lnTo>
                    <a:pt x="45" y="131"/>
                  </a:lnTo>
                  <a:lnTo>
                    <a:pt x="47" y="130"/>
                  </a:lnTo>
                  <a:lnTo>
                    <a:pt x="49" y="126"/>
                  </a:lnTo>
                  <a:lnTo>
                    <a:pt x="50" y="120"/>
                  </a:lnTo>
                  <a:lnTo>
                    <a:pt x="48" y="109"/>
                  </a:lnTo>
                  <a:lnTo>
                    <a:pt x="59" y="100"/>
                  </a:lnTo>
                  <a:lnTo>
                    <a:pt x="60" y="98"/>
                  </a:lnTo>
                  <a:lnTo>
                    <a:pt x="67" y="98"/>
                  </a:lnTo>
                  <a:lnTo>
                    <a:pt x="71" y="99"/>
                  </a:lnTo>
                  <a:lnTo>
                    <a:pt x="75" y="101"/>
                  </a:lnTo>
                  <a:lnTo>
                    <a:pt x="77" y="105"/>
                  </a:lnTo>
                  <a:lnTo>
                    <a:pt x="78" y="105"/>
                  </a:lnTo>
                  <a:lnTo>
                    <a:pt x="94" y="101"/>
                  </a:lnTo>
                  <a:lnTo>
                    <a:pt x="94" y="101"/>
                  </a:lnTo>
                  <a:lnTo>
                    <a:pt x="95" y="101"/>
                  </a:lnTo>
                  <a:lnTo>
                    <a:pt x="94" y="100"/>
                  </a:lnTo>
                  <a:lnTo>
                    <a:pt x="91" y="94"/>
                  </a:lnTo>
                  <a:lnTo>
                    <a:pt x="99" y="94"/>
                  </a:lnTo>
                  <a:lnTo>
                    <a:pt x="113" y="89"/>
                  </a:lnTo>
                  <a:lnTo>
                    <a:pt x="114" y="88"/>
                  </a:lnTo>
                  <a:lnTo>
                    <a:pt x="124" y="82"/>
                  </a:lnTo>
                  <a:lnTo>
                    <a:pt x="125" y="80"/>
                  </a:lnTo>
                  <a:lnTo>
                    <a:pt x="125" y="75"/>
                  </a:lnTo>
                  <a:lnTo>
                    <a:pt x="131" y="68"/>
                  </a:lnTo>
                  <a:lnTo>
                    <a:pt x="135" y="69"/>
                  </a:lnTo>
                  <a:lnTo>
                    <a:pt x="139" y="69"/>
                  </a:lnTo>
                  <a:lnTo>
                    <a:pt x="144" y="68"/>
                  </a:lnTo>
                  <a:lnTo>
                    <a:pt x="159" y="65"/>
                  </a:lnTo>
                  <a:lnTo>
                    <a:pt x="160" y="65"/>
                  </a:lnTo>
                  <a:lnTo>
                    <a:pt x="170" y="72"/>
                  </a:lnTo>
                  <a:lnTo>
                    <a:pt x="175" y="74"/>
                  </a:lnTo>
                  <a:lnTo>
                    <a:pt x="177" y="75"/>
                  </a:lnTo>
                  <a:lnTo>
                    <a:pt x="178" y="75"/>
                  </a:lnTo>
                  <a:lnTo>
                    <a:pt x="181" y="76"/>
                  </a:lnTo>
                  <a:lnTo>
                    <a:pt x="185" y="79"/>
                  </a:lnTo>
                  <a:lnTo>
                    <a:pt x="188" y="82"/>
                  </a:lnTo>
                  <a:lnTo>
                    <a:pt x="189" y="85"/>
                  </a:lnTo>
                  <a:lnTo>
                    <a:pt x="196" y="92"/>
                  </a:lnTo>
                  <a:lnTo>
                    <a:pt x="205" y="91"/>
                  </a:lnTo>
                  <a:lnTo>
                    <a:pt x="206" y="91"/>
                  </a:lnTo>
                  <a:lnTo>
                    <a:pt x="206" y="89"/>
                  </a:lnTo>
                  <a:lnTo>
                    <a:pt x="210" y="88"/>
                  </a:lnTo>
                  <a:lnTo>
                    <a:pt x="231" y="91"/>
                  </a:lnTo>
                  <a:lnTo>
                    <a:pt x="233" y="91"/>
                  </a:lnTo>
                  <a:lnTo>
                    <a:pt x="242" y="99"/>
                  </a:lnTo>
                  <a:lnTo>
                    <a:pt x="249" y="106"/>
                  </a:lnTo>
                  <a:lnTo>
                    <a:pt x="250" y="107"/>
                  </a:lnTo>
                  <a:lnTo>
                    <a:pt x="253" y="108"/>
                  </a:lnTo>
                  <a:lnTo>
                    <a:pt x="256" y="107"/>
                  </a:lnTo>
                  <a:lnTo>
                    <a:pt x="259" y="106"/>
                  </a:lnTo>
                  <a:lnTo>
                    <a:pt x="259" y="106"/>
                  </a:lnTo>
                  <a:lnTo>
                    <a:pt x="259" y="105"/>
                  </a:lnTo>
                  <a:lnTo>
                    <a:pt x="264" y="104"/>
                  </a:lnTo>
                  <a:lnTo>
                    <a:pt x="284" y="104"/>
                  </a:lnTo>
                  <a:lnTo>
                    <a:pt x="285" y="104"/>
                  </a:lnTo>
                  <a:lnTo>
                    <a:pt x="285" y="104"/>
                  </a:lnTo>
                  <a:lnTo>
                    <a:pt x="286" y="105"/>
                  </a:lnTo>
                  <a:lnTo>
                    <a:pt x="286" y="106"/>
                  </a:lnTo>
                  <a:lnTo>
                    <a:pt x="284" y="107"/>
                  </a:lnTo>
                  <a:lnTo>
                    <a:pt x="281" y="110"/>
                  </a:lnTo>
                  <a:lnTo>
                    <a:pt x="280" y="110"/>
                  </a:lnTo>
                  <a:lnTo>
                    <a:pt x="280" y="110"/>
                  </a:lnTo>
                  <a:lnTo>
                    <a:pt x="281" y="111"/>
                  </a:lnTo>
                  <a:lnTo>
                    <a:pt x="286" y="114"/>
                  </a:lnTo>
                  <a:lnTo>
                    <a:pt x="287" y="114"/>
                  </a:lnTo>
                  <a:lnTo>
                    <a:pt x="288" y="113"/>
                  </a:lnTo>
                  <a:lnTo>
                    <a:pt x="306" y="93"/>
                  </a:lnTo>
                  <a:lnTo>
                    <a:pt x="308" y="91"/>
                  </a:lnTo>
                  <a:lnTo>
                    <a:pt x="314" y="88"/>
                  </a:lnTo>
                  <a:lnTo>
                    <a:pt x="314" y="88"/>
                  </a:lnTo>
                  <a:lnTo>
                    <a:pt x="320" y="88"/>
                  </a:lnTo>
                  <a:lnTo>
                    <a:pt x="321" y="89"/>
                  </a:lnTo>
                  <a:lnTo>
                    <a:pt x="321" y="91"/>
                  </a:lnTo>
                  <a:lnTo>
                    <a:pt x="324" y="96"/>
                  </a:lnTo>
                  <a:lnTo>
                    <a:pt x="324" y="96"/>
                  </a:lnTo>
                  <a:lnTo>
                    <a:pt x="328" y="97"/>
                  </a:lnTo>
                  <a:lnTo>
                    <a:pt x="329" y="94"/>
                  </a:lnTo>
                  <a:lnTo>
                    <a:pt x="330" y="93"/>
                  </a:lnTo>
                  <a:lnTo>
                    <a:pt x="329" y="91"/>
                  </a:lnTo>
                  <a:lnTo>
                    <a:pt x="330" y="88"/>
                  </a:lnTo>
                  <a:lnTo>
                    <a:pt x="331" y="86"/>
                  </a:lnTo>
                  <a:lnTo>
                    <a:pt x="331" y="85"/>
                  </a:lnTo>
                  <a:lnTo>
                    <a:pt x="336" y="81"/>
                  </a:lnTo>
                  <a:lnTo>
                    <a:pt x="339" y="79"/>
                  </a:lnTo>
                  <a:lnTo>
                    <a:pt x="349" y="79"/>
                  </a:lnTo>
                  <a:lnTo>
                    <a:pt x="349" y="80"/>
                  </a:lnTo>
                  <a:lnTo>
                    <a:pt x="350" y="82"/>
                  </a:lnTo>
                  <a:lnTo>
                    <a:pt x="350" y="82"/>
                  </a:lnTo>
                  <a:lnTo>
                    <a:pt x="351" y="84"/>
                  </a:lnTo>
                  <a:lnTo>
                    <a:pt x="354" y="88"/>
                  </a:lnTo>
                  <a:lnTo>
                    <a:pt x="355" y="88"/>
                  </a:lnTo>
                  <a:lnTo>
                    <a:pt x="356" y="88"/>
                  </a:lnTo>
                  <a:lnTo>
                    <a:pt x="370" y="75"/>
                  </a:lnTo>
                  <a:lnTo>
                    <a:pt x="375" y="67"/>
                  </a:lnTo>
                  <a:lnTo>
                    <a:pt x="375" y="67"/>
                  </a:lnTo>
                  <a:lnTo>
                    <a:pt x="375" y="66"/>
                  </a:lnTo>
                  <a:lnTo>
                    <a:pt x="374" y="62"/>
                  </a:lnTo>
                  <a:lnTo>
                    <a:pt x="374" y="58"/>
                  </a:lnTo>
                  <a:lnTo>
                    <a:pt x="375" y="54"/>
                  </a:lnTo>
                  <a:lnTo>
                    <a:pt x="378" y="47"/>
                  </a:lnTo>
                  <a:lnTo>
                    <a:pt x="379" y="45"/>
                  </a:lnTo>
                  <a:lnTo>
                    <a:pt x="397" y="28"/>
                  </a:lnTo>
                  <a:lnTo>
                    <a:pt x="399" y="26"/>
                  </a:lnTo>
                  <a:lnTo>
                    <a:pt x="404" y="23"/>
                  </a:lnTo>
                  <a:lnTo>
                    <a:pt x="412" y="22"/>
                  </a:lnTo>
                  <a:lnTo>
                    <a:pt x="419" y="15"/>
                  </a:lnTo>
                  <a:lnTo>
                    <a:pt x="415" y="12"/>
                  </a:lnTo>
                  <a:lnTo>
                    <a:pt x="415" y="8"/>
                  </a:lnTo>
                  <a:lnTo>
                    <a:pt x="415" y="8"/>
                  </a:lnTo>
                  <a:lnTo>
                    <a:pt x="416" y="2"/>
                  </a:lnTo>
                  <a:lnTo>
                    <a:pt x="416" y="2"/>
                  </a:lnTo>
                  <a:lnTo>
                    <a:pt x="417" y="0"/>
                  </a:lnTo>
                  <a:lnTo>
                    <a:pt x="418" y="0"/>
                  </a:lnTo>
                  <a:lnTo>
                    <a:pt x="431" y="15"/>
                  </a:lnTo>
                  <a:lnTo>
                    <a:pt x="435" y="24"/>
                  </a:lnTo>
                  <a:lnTo>
                    <a:pt x="439" y="32"/>
                  </a:lnTo>
                  <a:lnTo>
                    <a:pt x="442" y="34"/>
                  </a:lnTo>
                  <a:lnTo>
                    <a:pt x="444" y="34"/>
                  </a:lnTo>
                  <a:lnTo>
                    <a:pt x="453" y="32"/>
                  </a:lnTo>
                  <a:lnTo>
                    <a:pt x="461" y="33"/>
                  </a:lnTo>
                  <a:lnTo>
                    <a:pt x="471" y="33"/>
                  </a:lnTo>
                  <a:lnTo>
                    <a:pt x="474" y="29"/>
                  </a:lnTo>
                  <a:lnTo>
                    <a:pt x="491" y="30"/>
                  </a:lnTo>
                  <a:lnTo>
                    <a:pt x="492" y="31"/>
                  </a:lnTo>
                  <a:lnTo>
                    <a:pt x="494" y="33"/>
                  </a:lnTo>
                  <a:lnTo>
                    <a:pt x="494" y="40"/>
                  </a:lnTo>
                  <a:lnTo>
                    <a:pt x="494" y="42"/>
                  </a:lnTo>
                  <a:lnTo>
                    <a:pt x="493" y="47"/>
                  </a:lnTo>
                  <a:lnTo>
                    <a:pt x="492" y="48"/>
                  </a:lnTo>
                  <a:lnTo>
                    <a:pt x="492" y="51"/>
                  </a:lnTo>
                  <a:lnTo>
                    <a:pt x="489" y="55"/>
                  </a:lnTo>
                  <a:lnTo>
                    <a:pt x="486" y="58"/>
                  </a:lnTo>
                  <a:lnTo>
                    <a:pt x="484" y="62"/>
                  </a:lnTo>
                  <a:lnTo>
                    <a:pt x="481" y="64"/>
                  </a:lnTo>
                  <a:lnTo>
                    <a:pt x="479" y="66"/>
                  </a:lnTo>
                  <a:lnTo>
                    <a:pt x="474" y="71"/>
                  </a:lnTo>
                  <a:lnTo>
                    <a:pt x="473" y="73"/>
                  </a:lnTo>
                  <a:lnTo>
                    <a:pt x="473" y="75"/>
                  </a:lnTo>
                  <a:lnTo>
                    <a:pt x="472" y="78"/>
                  </a:lnTo>
                  <a:lnTo>
                    <a:pt x="475" y="78"/>
                  </a:lnTo>
                  <a:lnTo>
                    <a:pt x="492" y="78"/>
                  </a:lnTo>
                  <a:lnTo>
                    <a:pt x="498" y="78"/>
                  </a:lnTo>
                  <a:lnTo>
                    <a:pt x="500" y="77"/>
                  </a:lnTo>
                  <a:lnTo>
                    <a:pt x="506" y="69"/>
                  </a:lnTo>
                  <a:lnTo>
                    <a:pt x="507" y="65"/>
                  </a:lnTo>
                  <a:lnTo>
                    <a:pt x="508" y="62"/>
                  </a:lnTo>
                  <a:lnTo>
                    <a:pt x="521" y="56"/>
                  </a:lnTo>
                  <a:lnTo>
                    <a:pt x="522" y="56"/>
                  </a:lnTo>
                  <a:lnTo>
                    <a:pt x="524" y="56"/>
                  </a:lnTo>
                  <a:close/>
                  <a:moveTo>
                    <a:pt x="363" y="250"/>
                  </a:moveTo>
                  <a:lnTo>
                    <a:pt x="362" y="253"/>
                  </a:lnTo>
                  <a:lnTo>
                    <a:pt x="360" y="255"/>
                  </a:lnTo>
                  <a:lnTo>
                    <a:pt x="359" y="256"/>
                  </a:lnTo>
                  <a:lnTo>
                    <a:pt x="357" y="257"/>
                  </a:lnTo>
                  <a:lnTo>
                    <a:pt x="356" y="257"/>
                  </a:lnTo>
                  <a:lnTo>
                    <a:pt x="354" y="257"/>
                  </a:lnTo>
                  <a:lnTo>
                    <a:pt x="352" y="257"/>
                  </a:lnTo>
                  <a:lnTo>
                    <a:pt x="349" y="256"/>
                  </a:lnTo>
                  <a:lnTo>
                    <a:pt x="334" y="257"/>
                  </a:lnTo>
                  <a:lnTo>
                    <a:pt x="331" y="263"/>
                  </a:lnTo>
                  <a:lnTo>
                    <a:pt x="331" y="263"/>
                  </a:lnTo>
                  <a:lnTo>
                    <a:pt x="331" y="264"/>
                  </a:lnTo>
                  <a:lnTo>
                    <a:pt x="332" y="265"/>
                  </a:lnTo>
                  <a:lnTo>
                    <a:pt x="333" y="266"/>
                  </a:lnTo>
                  <a:lnTo>
                    <a:pt x="334" y="267"/>
                  </a:lnTo>
                  <a:lnTo>
                    <a:pt x="334" y="267"/>
                  </a:lnTo>
                  <a:lnTo>
                    <a:pt x="333" y="268"/>
                  </a:lnTo>
                  <a:lnTo>
                    <a:pt x="331" y="267"/>
                  </a:lnTo>
                  <a:lnTo>
                    <a:pt x="329" y="267"/>
                  </a:lnTo>
                  <a:lnTo>
                    <a:pt x="325" y="266"/>
                  </a:lnTo>
                  <a:lnTo>
                    <a:pt x="324" y="265"/>
                  </a:lnTo>
                  <a:lnTo>
                    <a:pt x="323" y="266"/>
                  </a:lnTo>
                  <a:lnTo>
                    <a:pt x="318" y="269"/>
                  </a:lnTo>
                  <a:lnTo>
                    <a:pt x="318" y="270"/>
                  </a:lnTo>
                  <a:lnTo>
                    <a:pt x="317" y="286"/>
                  </a:lnTo>
                  <a:lnTo>
                    <a:pt x="317" y="287"/>
                  </a:lnTo>
                  <a:lnTo>
                    <a:pt x="321" y="286"/>
                  </a:lnTo>
                  <a:lnTo>
                    <a:pt x="326" y="289"/>
                  </a:lnTo>
                  <a:lnTo>
                    <a:pt x="320" y="297"/>
                  </a:lnTo>
                  <a:lnTo>
                    <a:pt x="319" y="298"/>
                  </a:lnTo>
                  <a:lnTo>
                    <a:pt x="317" y="300"/>
                  </a:lnTo>
                  <a:lnTo>
                    <a:pt x="317" y="302"/>
                  </a:lnTo>
                  <a:lnTo>
                    <a:pt x="317" y="305"/>
                  </a:lnTo>
                  <a:lnTo>
                    <a:pt x="318" y="307"/>
                  </a:lnTo>
                  <a:lnTo>
                    <a:pt x="319" y="308"/>
                  </a:lnTo>
                  <a:lnTo>
                    <a:pt x="317" y="312"/>
                  </a:lnTo>
                  <a:lnTo>
                    <a:pt x="316" y="313"/>
                  </a:lnTo>
                  <a:lnTo>
                    <a:pt x="313" y="315"/>
                  </a:lnTo>
                  <a:lnTo>
                    <a:pt x="313" y="316"/>
                  </a:lnTo>
                  <a:lnTo>
                    <a:pt x="314" y="317"/>
                  </a:lnTo>
                  <a:lnTo>
                    <a:pt x="320" y="320"/>
                  </a:lnTo>
                  <a:lnTo>
                    <a:pt x="325" y="321"/>
                  </a:lnTo>
                  <a:lnTo>
                    <a:pt x="327" y="321"/>
                  </a:lnTo>
                  <a:lnTo>
                    <a:pt x="325" y="320"/>
                  </a:lnTo>
                  <a:lnTo>
                    <a:pt x="326" y="318"/>
                  </a:lnTo>
                  <a:lnTo>
                    <a:pt x="331" y="315"/>
                  </a:lnTo>
                  <a:lnTo>
                    <a:pt x="336" y="313"/>
                  </a:lnTo>
                  <a:lnTo>
                    <a:pt x="337" y="313"/>
                  </a:lnTo>
                  <a:lnTo>
                    <a:pt x="340" y="313"/>
                  </a:lnTo>
                  <a:lnTo>
                    <a:pt x="349" y="315"/>
                  </a:lnTo>
                  <a:lnTo>
                    <a:pt x="352" y="318"/>
                  </a:lnTo>
                  <a:lnTo>
                    <a:pt x="357" y="315"/>
                  </a:lnTo>
                  <a:lnTo>
                    <a:pt x="365" y="323"/>
                  </a:lnTo>
                  <a:lnTo>
                    <a:pt x="371" y="324"/>
                  </a:lnTo>
                  <a:lnTo>
                    <a:pt x="370" y="315"/>
                  </a:lnTo>
                  <a:lnTo>
                    <a:pt x="370" y="315"/>
                  </a:lnTo>
                  <a:lnTo>
                    <a:pt x="370" y="315"/>
                  </a:lnTo>
                  <a:lnTo>
                    <a:pt x="374" y="312"/>
                  </a:lnTo>
                  <a:lnTo>
                    <a:pt x="377" y="312"/>
                  </a:lnTo>
                  <a:lnTo>
                    <a:pt x="378" y="311"/>
                  </a:lnTo>
                  <a:lnTo>
                    <a:pt x="380" y="316"/>
                  </a:lnTo>
                  <a:lnTo>
                    <a:pt x="390" y="319"/>
                  </a:lnTo>
                  <a:lnTo>
                    <a:pt x="410" y="324"/>
                  </a:lnTo>
                  <a:lnTo>
                    <a:pt x="413" y="325"/>
                  </a:lnTo>
                  <a:lnTo>
                    <a:pt x="417" y="324"/>
                  </a:lnTo>
                  <a:lnTo>
                    <a:pt x="418" y="322"/>
                  </a:lnTo>
                  <a:lnTo>
                    <a:pt x="418" y="321"/>
                  </a:lnTo>
                  <a:lnTo>
                    <a:pt x="418" y="320"/>
                  </a:lnTo>
                  <a:lnTo>
                    <a:pt x="417" y="320"/>
                  </a:lnTo>
                  <a:lnTo>
                    <a:pt x="416" y="319"/>
                  </a:lnTo>
                  <a:lnTo>
                    <a:pt x="416" y="319"/>
                  </a:lnTo>
                  <a:lnTo>
                    <a:pt x="421" y="315"/>
                  </a:lnTo>
                  <a:lnTo>
                    <a:pt x="423" y="310"/>
                  </a:lnTo>
                  <a:lnTo>
                    <a:pt x="425" y="304"/>
                  </a:lnTo>
                  <a:lnTo>
                    <a:pt x="421" y="299"/>
                  </a:lnTo>
                  <a:lnTo>
                    <a:pt x="418" y="299"/>
                  </a:lnTo>
                  <a:lnTo>
                    <a:pt x="411" y="295"/>
                  </a:lnTo>
                  <a:lnTo>
                    <a:pt x="407" y="294"/>
                  </a:lnTo>
                  <a:lnTo>
                    <a:pt x="405" y="286"/>
                  </a:lnTo>
                  <a:lnTo>
                    <a:pt x="400" y="276"/>
                  </a:lnTo>
                  <a:lnTo>
                    <a:pt x="391" y="266"/>
                  </a:lnTo>
                  <a:lnTo>
                    <a:pt x="378" y="243"/>
                  </a:lnTo>
                  <a:lnTo>
                    <a:pt x="376" y="242"/>
                  </a:lnTo>
                  <a:lnTo>
                    <a:pt x="374" y="244"/>
                  </a:lnTo>
                  <a:lnTo>
                    <a:pt x="372" y="245"/>
                  </a:lnTo>
                  <a:lnTo>
                    <a:pt x="371" y="249"/>
                  </a:lnTo>
                  <a:lnTo>
                    <a:pt x="369" y="253"/>
                  </a:lnTo>
                  <a:lnTo>
                    <a:pt x="367" y="253"/>
                  </a:lnTo>
                  <a:lnTo>
                    <a:pt x="365" y="251"/>
                  </a:lnTo>
                  <a:lnTo>
                    <a:pt x="363" y="250"/>
                  </a:lnTo>
                  <a:close/>
                </a:path>
              </a:pathLst>
            </a:custGeom>
            <a:solidFill>
              <a:srgbClr val="003865">
                <a:lumMod val="75000"/>
                <a:lumOff val="25000"/>
              </a:srgbClr>
            </a:solidFill>
            <a:ln w="4763" cap="flat">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67" name="Freeform 17">
              <a:extLst>
                <a:ext uri="{FF2B5EF4-FFF2-40B4-BE49-F238E27FC236}">
                  <a16:creationId xmlns:a16="http://schemas.microsoft.com/office/drawing/2014/main" id="{505EFCE0-1E7B-4F95-9348-23586606A585}"/>
                </a:ext>
              </a:extLst>
            </p:cNvPr>
            <p:cNvSpPr>
              <a:spLocks/>
            </p:cNvSpPr>
            <p:nvPr/>
          </p:nvSpPr>
          <p:spPr bwMode="auto">
            <a:xfrm>
              <a:off x="9942171" y="2339462"/>
              <a:ext cx="262160" cy="196031"/>
            </a:xfrm>
            <a:custGeom>
              <a:avLst/>
              <a:gdLst>
                <a:gd name="T0" fmla="*/ 52 w 111"/>
                <a:gd name="T1" fmla="*/ 9 h 83"/>
                <a:gd name="T2" fmla="*/ 56 w 111"/>
                <a:gd name="T3" fmla="*/ 10 h 83"/>
                <a:gd name="T4" fmla="*/ 59 w 111"/>
                <a:gd name="T5" fmla="*/ 3 h 83"/>
                <a:gd name="T6" fmla="*/ 63 w 111"/>
                <a:gd name="T7" fmla="*/ 0 h 83"/>
                <a:gd name="T8" fmla="*/ 78 w 111"/>
                <a:gd name="T9" fmla="*/ 24 h 83"/>
                <a:gd name="T10" fmla="*/ 92 w 111"/>
                <a:gd name="T11" fmla="*/ 44 h 83"/>
                <a:gd name="T12" fmla="*/ 98 w 111"/>
                <a:gd name="T13" fmla="*/ 53 h 83"/>
                <a:gd name="T14" fmla="*/ 108 w 111"/>
                <a:gd name="T15" fmla="*/ 57 h 83"/>
                <a:gd name="T16" fmla="*/ 110 w 111"/>
                <a:gd name="T17" fmla="*/ 68 h 83"/>
                <a:gd name="T18" fmla="*/ 103 w 111"/>
                <a:gd name="T19" fmla="*/ 77 h 83"/>
                <a:gd name="T20" fmla="*/ 104 w 111"/>
                <a:gd name="T21" fmla="*/ 78 h 83"/>
                <a:gd name="T22" fmla="*/ 105 w 111"/>
                <a:gd name="T23" fmla="*/ 79 h 83"/>
                <a:gd name="T24" fmla="*/ 104 w 111"/>
                <a:gd name="T25" fmla="*/ 82 h 83"/>
                <a:gd name="T26" fmla="*/ 97 w 111"/>
                <a:gd name="T27" fmla="*/ 82 h 83"/>
                <a:gd name="T28" fmla="*/ 67 w 111"/>
                <a:gd name="T29" fmla="*/ 74 h 83"/>
                <a:gd name="T30" fmla="*/ 64 w 111"/>
                <a:gd name="T31" fmla="*/ 70 h 83"/>
                <a:gd name="T32" fmla="*/ 57 w 111"/>
                <a:gd name="T33" fmla="*/ 73 h 83"/>
                <a:gd name="T34" fmla="*/ 57 w 111"/>
                <a:gd name="T35" fmla="*/ 73 h 83"/>
                <a:gd name="T36" fmla="*/ 52 w 111"/>
                <a:gd name="T37" fmla="*/ 81 h 83"/>
                <a:gd name="T38" fmla="*/ 39 w 111"/>
                <a:gd name="T39" fmla="*/ 76 h 83"/>
                <a:gd name="T40" fmla="*/ 27 w 111"/>
                <a:gd name="T41" fmla="*/ 71 h 83"/>
                <a:gd name="T42" fmla="*/ 23 w 111"/>
                <a:gd name="T43" fmla="*/ 71 h 83"/>
                <a:gd name="T44" fmla="*/ 13 w 111"/>
                <a:gd name="T45" fmla="*/ 76 h 83"/>
                <a:gd name="T46" fmla="*/ 14 w 111"/>
                <a:gd name="T47" fmla="*/ 79 h 83"/>
                <a:gd name="T48" fmla="*/ 7 w 111"/>
                <a:gd name="T49" fmla="*/ 78 h 83"/>
                <a:gd name="T50" fmla="*/ 0 w 111"/>
                <a:gd name="T51" fmla="*/ 74 h 83"/>
                <a:gd name="T52" fmla="*/ 3 w 111"/>
                <a:gd name="T53" fmla="*/ 71 h 83"/>
                <a:gd name="T54" fmla="*/ 6 w 111"/>
                <a:gd name="T55" fmla="*/ 66 h 83"/>
                <a:gd name="T56" fmla="*/ 4 w 111"/>
                <a:gd name="T57" fmla="*/ 63 h 83"/>
                <a:gd name="T58" fmla="*/ 4 w 111"/>
                <a:gd name="T59" fmla="*/ 58 h 83"/>
                <a:gd name="T60" fmla="*/ 7 w 111"/>
                <a:gd name="T61" fmla="*/ 55 h 83"/>
                <a:gd name="T62" fmla="*/ 8 w 111"/>
                <a:gd name="T63" fmla="*/ 44 h 83"/>
                <a:gd name="T64" fmla="*/ 4 w 111"/>
                <a:gd name="T65" fmla="*/ 44 h 83"/>
                <a:gd name="T66" fmla="*/ 5 w 111"/>
                <a:gd name="T67" fmla="*/ 26 h 83"/>
                <a:gd name="T68" fmla="*/ 11 w 111"/>
                <a:gd name="T69" fmla="*/ 23 h 83"/>
                <a:gd name="T70" fmla="*/ 16 w 111"/>
                <a:gd name="T71" fmla="*/ 25 h 83"/>
                <a:gd name="T72" fmla="*/ 20 w 111"/>
                <a:gd name="T73" fmla="*/ 26 h 83"/>
                <a:gd name="T74" fmla="*/ 20 w 111"/>
                <a:gd name="T75" fmla="*/ 25 h 83"/>
                <a:gd name="T76" fmla="*/ 19 w 111"/>
                <a:gd name="T77" fmla="*/ 23 h 83"/>
                <a:gd name="T78" fmla="*/ 18 w 111"/>
                <a:gd name="T79" fmla="*/ 21 h 83"/>
                <a:gd name="T80" fmla="*/ 21 w 111"/>
                <a:gd name="T81" fmla="*/ 15 h 83"/>
                <a:gd name="T82" fmla="*/ 39 w 111"/>
                <a:gd name="T83" fmla="*/ 15 h 83"/>
                <a:gd name="T84" fmla="*/ 43 w 111"/>
                <a:gd name="T85" fmla="*/ 15 h 83"/>
                <a:gd name="T86" fmla="*/ 46 w 111"/>
                <a:gd name="T87" fmla="*/ 14 h 83"/>
                <a:gd name="T88" fmla="*/ 48 w 111"/>
                <a:gd name="T89"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83">
                  <a:moveTo>
                    <a:pt x="50" y="8"/>
                  </a:moveTo>
                  <a:lnTo>
                    <a:pt x="52" y="9"/>
                  </a:lnTo>
                  <a:lnTo>
                    <a:pt x="54" y="11"/>
                  </a:lnTo>
                  <a:lnTo>
                    <a:pt x="56" y="10"/>
                  </a:lnTo>
                  <a:lnTo>
                    <a:pt x="58" y="7"/>
                  </a:lnTo>
                  <a:lnTo>
                    <a:pt x="59" y="3"/>
                  </a:lnTo>
                  <a:lnTo>
                    <a:pt x="61" y="2"/>
                  </a:lnTo>
                  <a:lnTo>
                    <a:pt x="63" y="0"/>
                  </a:lnTo>
                  <a:lnTo>
                    <a:pt x="65" y="1"/>
                  </a:lnTo>
                  <a:lnTo>
                    <a:pt x="78" y="24"/>
                  </a:lnTo>
                  <a:lnTo>
                    <a:pt x="87" y="34"/>
                  </a:lnTo>
                  <a:lnTo>
                    <a:pt x="92" y="44"/>
                  </a:lnTo>
                  <a:lnTo>
                    <a:pt x="94" y="52"/>
                  </a:lnTo>
                  <a:lnTo>
                    <a:pt x="98" y="53"/>
                  </a:lnTo>
                  <a:lnTo>
                    <a:pt x="105" y="57"/>
                  </a:lnTo>
                  <a:lnTo>
                    <a:pt x="108" y="57"/>
                  </a:lnTo>
                  <a:lnTo>
                    <a:pt x="111" y="62"/>
                  </a:lnTo>
                  <a:lnTo>
                    <a:pt x="110" y="68"/>
                  </a:lnTo>
                  <a:lnTo>
                    <a:pt x="108" y="73"/>
                  </a:lnTo>
                  <a:lnTo>
                    <a:pt x="103" y="77"/>
                  </a:lnTo>
                  <a:lnTo>
                    <a:pt x="103" y="77"/>
                  </a:lnTo>
                  <a:lnTo>
                    <a:pt x="104" y="78"/>
                  </a:lnTo>
                  <a:lnTo>
                    <a:pt x="105" y="78"/>
                  </a:lnTo>
                  <a:lnTo>
                    <a:pt x="105" y="79"/>
                  </a:lnTo>
                  <a:lnTo>
                    <a:pt x="105" y="79"/>
                  </a:lnTo>
                  <a:lnTo>
                    <a:pt x="104" y="82"/>
                  </a:lnTo>
                  <a:lnTo>
                    <a:pt x="100" y="83"/>
                  </a:lnTo>
                  <a:lnTo>
                    <a:pt x="97" y="82"/>
                  </a:lnTo>
                  <a:lnTo>
                    <a:pt x="77" y="77"/>
                  </a:lnTo>
                  <a:lnTo>
                    <a:pt x="67" y="74"/>
                  </a:lnTo>
                  <a:lnTo>
                    <a:pt x="65" y="69"/>
                  </a:lnTo>
                  <a:lnTo>
                    <a:pt x="64" y="70"/>
                  </a:lnTo>
                  <a:lnTo>
                    <a:pt x="61" y="70"/>
                  </a:lnTo>
                  <a:lnTo>
                    <a:pt x="57" y="73"/>
                  </a:lnTo>
                  <a:lnTo>
                    <a:pt x="57" y="73"/>
                  </a:lnTo>
                  <a:lnTo>
                    <a:pt x="57" y="73"/>
                  </a:lnTo>
                  <a:lnTo>
                    <a:pt x="58" y="82"/>
                  </a:lnTo>
                  <a:lnTo>
                    <a:pt x="52" y="81"/>
                  </a:lnTo>
                  <a:lnTo>
                    <a:pt x="43" y="73"/>
                  </a:lnTo>
                  <a:lnTo>
                    <a:pt x="39" y="76"/>
                  </a:lnTo>
                  <a:lnTo>
                    <a:pt x="36" y="73"/>
                  </a:lnTo>
                  <a:lnTo>
                    <a:pt x="27" y="71"/>
                  </a:lnTo>
                  <a:lnTo>
                    <a:pt x="24" y="71"/>
                  </a:lnTo>
                  <a:lnTo>
                    <a:pt x="23" y="71"/>
                  </a:lnTo>
                  <a:lnTo>
                    <a:pt x="18" y="73"/>
                  </a:lnTo>
                  <a:lnTo>
                    <a:pt x="13" y="76"/>
                  </a:lnTo>
                  <a:lnTo>
                    <a:pt x="12" y="78"/>
                  </a:lnTo>
                  <a:lnTo>
                    <a:pt x="14" y="79"/>
                  </a:lnTo>
                  <a:lnTo>
                    <a:pt x="12" y="79"/>
                  </a:lnTo>
                  <a:lnTo>
                    <a:pt x="7" y="78"/>
                  </a:lnTo>
                  <a:lnTo>
                    <a:pt x="1" y="75"/>
                  </a:lnTo>
                  <a:lnTo>
                    <a:pt x="0" y="74"/>
                  </a:lnTo>
                  <a:lnTo>
                    <a:pt x="0" y="73"/>
                  </a:lnTo>
                  <a:lnTo>
                    <a:pt x="3" y="71"/>
                  </a:lnTo>
                  <a:lnTo>
                    <a:pt x="4" y="70"/>
                  </a:lnTo>
                  <a:lnTo>
                    <a:pt x="6" y="66"/>
                  </a:lnTo>
                  <a:lnTo>
                    <a:pt x="5" y="65"/>
                  </a:lnTo>
                  <a:lnTo>
                    <a:pt x="4" y="63"/>
                  </a:lnTo>
                  <a:lnTo>
                    <a:pt x="4" y="60"/>
                  </a:lnTo>
                  <a:lnTo>
                    <a:pt x="4" y="58"/>
                  </a:lnTo>
                  <a:lnTo>
                    <a:pt x="6" y="56"/>
                  </a:lnTo>
                  <a:lnTo>
                    <a:pt x="7" y="55"/>
                  </a:lnTo>
                  <a:lnTo>
                    <a:pt x="13" y="47"/>
                  </a:lnTo>
                  <a:lnTo>
                    <a:pt x="8" y="44"/>
                  </a:lnTo>
                  <a:lnTo>
                    <a:pt x="4" y="45"/>
                  </a:lnTo>
                  <a:lnTo>
                    <a:pt x="4" y="44"/>
                  </a:lnTo>
                  <a:lnTo>
                    <a:pt x="5" y="28"/>
                  </a:lnTo>
                  <a:lnTo>
                    <a:pt x="5" y="26"/>
                  </a:lnTo>
                  <a:lnTo>
                    <a:pt x="10" y="24"/>
                  </a:lnTo>
                  <a:lnTo>
                    <a:pt x="11" y="23"/>
                  </a:lnTo>
                  <a:lnTo>
                    <a:pt x="12" y="24"/>
                  </a:lnTo>
                  <a:lnTo>
                    <a:pt x="16" y="25"/>
                  </a:lnTo>
                  <a:lnTo>
                    <a:pt x="17" y="25"/>
                  </a:lnTo>
                  <a:lnTo>
                    <a:pt x="20" y="26"/>
                  </a:lnTo>
                  <a:lnTo>
                    <a:pt x="21" y="25"/>
                  </a:lnTo>
                  <a:lnTo>
                    <a:pt x="20" y="25"/>
                  </a:lnTo>
                  <a:lnTo>
                    <a:pt x="20" y="24"/>
                  </a:lnTo>
                  <a:lnTo>
                    <a:pt x="19" y="23"/>
                  </a:lnTo>
                  <a:lnTo>
                    <a:pt x="18" y="22"/>
                  </a:lnTo>
                  <a:lnTo>
                    <a:pt x="18" y="21"/>
                  </a:lnTo>
                  <a:lnTo>
                    <a:pt x="18" y="21"/>
                  </a:lnTo>
                  <a:lnTo>
                    <a:pt x="21" y="15"/>
                  </a:lnTo>
                  <a:lnTo>
                    <a:pt x="36" y="14"/>
                  </a:lnTo>
                  <a:lnTo>
                    <a:pt x="39" y="15"/>
                  </a:lnTo>
                  <a:lnTo>
                    <a:pt x="41" y="15"/>
                  </a:lnTo>
                  <a:lnTo>
                    <a:pt x="43" y="15"/>
                  </a:lnTo>
                  <a:lnTo>
                    <a:pt x="44" y="15"/>
                  </a:lnTo>
                  <a:lnTo>
                    <a:pt x="46" y="14"/>
                  </a:lnTo>
                  <a:lnTo>
                    <a:pt x="47" y="13"/>
                  </a:lnTo>
                  <a:lnTo>
                    <a:pt x="48" y="11"/>
                  </a:lnTo>
                  <a:lnTo>
                    <a:pt x="50" y="8"/>
                  </a:lnTo>
                  <a:close/>
                </a:path>
              </a:pathLst>
            </a:custGeom>
            <a:solidFill>
              <a:srgbClr val="003865">
                <a:lumMod val="75000"/>
                <a:lumOff val="25000"/>
              </a:srgbClr>
            </a:solidFill>
            <a:ln w="4763" cap="flat">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68" name="Freeform 18">
              <a:extLst>
                <a:ext uri="{FF2B5EF4-FFF2-40B4-BE49-F238E27FC236}">
                  <a16:creationId xmlns:a16="http://schemas.microsoft.com/office/drawing/2014/main" id="{4C17AC1D-8984-4251-8A03-ABEB8AB92B14}"/>
                </a:ext>
              </a:extLst>
            </p:cNvPr>
            <p:cNvSpPr>
              <a:spLocks/>
            </p:cNvSpPr>
            <p:nvPr/>
          </p:nvSpPr>
          <p:spPr bwMode="auto">
            <a:xfrm>
              <a:off x="8270018" y="3730558"/>
              <a:ext cx="2099637" cy="2106722"/>
            </a:xfrm>
            <a:custGeom>
              <a:avLst/>
              <a:gdLst>
                <a:gd name="T0" fmla="*/ 562 w 889"/>
                <a:gd name="T1" fmla="*/ 72 h 892"/>
                <a:gd name="T2" fmla="*/ 576 w 889"/>
                <a:gd name="T3" fmla="*/ 115 h 892"/>
                <a:gd name="T4" fmla="*/ 639 w 889"/>
                <a:gd name="T5" fmla="*/ 173 h 892"/>
                <a:gd name="T6" fmla="*/ 638 w 889"/>
                <a:gd name="T7" fmla="*/ 228 h 892"/>
                <a:gd name="T8" fmla="*/ 662 w 889"/>
                <a:gd name="T9" fmla="*/ 282 h 892"/>
                <a:gd name="T10" fmla="*/ 710 w 889"/>
                <a:gd name="T11" fmla="*/ 317 h 892"/>
                <a:gd name="T12" fmla="*/ 776 w 889"/>
                <a:gd name="T13" fmla="*/ 378 h 892"/>
                <a:gd name="T14" fmla="*/ 826 w 889"/>
                <a:gd name="T15" fmla="*/ 418 h 892"/>
                <a:gd name="T16" fmla="*/ 884 w 889"/>
                <a:gd name="T17" fmla="*/ 459 h 892"/>
                <a:gd name="T18" fmla="*/ 830 w 889"/>
                <a:gd name="T19" fmla="*/ 523 h 892"/>
                <a:gd name="T20" fmla="*/ 820 w 889"/>
                <a:gd name="T21" fmla="*/ 563 h 892"/>
                <a:gd name="T22" fmla="*/ 745 w 889"/>
                <a:gd name="T23" fmla="*/ 612 h 892"/>
                <a:gd name="T24" fmla="*/ 716 w 889"/>
                <a:gd name="T25" fmla="*/ 632 h 892"/>
                <a:gd name="T26" fmla="*/ 716 w 889"/>
                <a:gd name="T27" fmla="*/ 680 h 892"/>
                <a:gd name="T28" fmla="*/ 729 w 889"/>
                <a:gd name="T29" fmla="*/ 758 h 892"/>
                <a:gd name="T30" fmla="*/ 766 w 889"/>
                <a:gd name="T31" fmla="*/ 780 h 892"/>
                <a:gd name="T32" fmla="*/ 751 w 889"/>
                <a:gd name="T33" fmla="*/ 828 h 892"/>
                <a:gd name="T34" fmla="*/ 684 w 889"/>
                <a:gd name="T35" fmla="*/ 771 h 892"/>
                <a:gd name="T36" fmla="*/ 608 w 889"/>
                <a:gd name="T37" fmla="*/ 760 h 892"/>
                <a:gd name="T38" fmla="*/ 563 w 889"/>
                <a:gd name="T39" fmla="*/ 794 h 892"/>
                <a:gd name="T40" fmla="*/ 482 w 889"/>
                <a:gd name="T41" fmla="*/ 819 h 892"/>
                <a:gd name="T42" fmla="*/ 423 w 889"/>
                <a:gd name="T43" fmla="*/ 855 h 892"/>
                <a:gd name="T44" fmla="*/ 368 w 889"/>
                <a:gd name="T45" fmla="*/ 857 h 892"/>
                <a:gd name="T46" fmla="*/ 350 w 889"/>
                <a:gd name="T47" fmla="*/ 818 h 892"/>
                <a:gd name="T48" fmla="*/ 275 w 889"/>
                <a:gd name="T49" fmla="*/ 818 h 892"/>
                <a:gd name="T50" fmla="*/ 271 w 889"/>
                <a:gd name="T51" fmla="*/ 835 h 892"/>
                <a:gd name="T52" fmla="*/ 227 w 889"/>
                <a:gd name="T53" fmla="*/ 863 h 892"/>
                <a:gd name="T54" fmla="*/ 192 w 889"/>
                <a:gd name="T55" fmla="*/ 836 h 892"/>
                <a:gd name="T56" fmla="*/ 148 w 889"/>
                <a:gd name="T57" fmla="*/ 815 h 892"/>
                <a:gd name="T58" fmla="*/ 118 w 889"/>
                <a:gd name="T59" fmla="*/ 799 h 892"/>
                <a:gd name="T60" fmla="*/ 194 w 889"/>
                <a:gd name="T61" fmla="*/ 780 h 892"/>
                <a:gd name="T62" fmla="*/ 208 w 889"/>
                <a:gd name="T63" fmla="*/ 745 h 892"/>
                <a:gd name="T64" fmla="*/ 199 w 889"/>
                <a:gd name="T65" fmla="*/ 702 h 892"/>
                <a:gd name="T66" fmla="*/ 203 w 889"/>
                <a:gd name="T67" fmla="*/ 658 h 892"/>
                <a:gd name="T68" fmla="*/ 193 w 889"/>
                <a:gd name="T69" fmla="*/ 569 h 892"/>
                <a:gd name="T70" fmla="*/ 238 w 889"/>
                <a:gd name="T71" fmla="*/ 524 h 892"/>
                <a:gd name="T72" fmla="*/ 260 w 889"/>
                <a:gd name="T73" fmla="*/ 513 h 892"/>
                <a:gd name="T74" fmla="*/ 266 w 889"/>
                <a:gd name="T75" fmla="*/ 460 h 892"/>
                <a:gd name="T76" fmla="*/ 213 w 889"/>
                <a:gd name="T77" fmla="*/ 374 h 892"/>
                <a:gd name="T78" fmla="*/ 207 w 889"/>
                <a:gd name="T79" fmla="*/ 304 h 892"/>
                <a:gd name="T80" fmla="*/ 194 w 889"/>
                <a:gd name="T81" fmla="*/ 281 h 892"/>
                <a:gd name="T82" fmla="*/ 167 w 889"/>
                <a:gd name="T83" fmla="*/ 263 h 892"/>
                <a:gd name="T84" fmla="*/ 116 w 889"/>
                <a:gd name="T85" fmla="*/ 227 h 892"/>
                <a:gd name="T86" fmla="*/ 94 w 889"/>
                <a:gd name="T87" fmla="*/ 209 h 892"/>
                <a:gd name="T88" fmla="*/ 66 w 889"/>
                <a:gd name="T89" fmla="*/ 230 h 892"/>
                <a:gd name="T90" fmla="*/ 53 w 889"/>
                <a:gd name="T91" fmla="*/ 249 h 892"/>
                <a:gd name="T92" fmla="*/ 26 w 889"/>
                <a:gd name="T93" fmla="*/ 205 h 892"/>
                <a:gd name="T94" fmla="*/ 7 w 889"/>
                <a:gd name="T95" fmla="*/ 154 h 892"/>
                <a:gd name="T96" fmla="*/ 44 w 889"/>
                <a:gd name="T97" fmla="*/ 110 h 892"/>
                <a:gd name="T98" fmla="*/ 108 w 889"/>
                <a:gd name="T99" fmla="*/ 90 h 892"/>
                <a:gd name="T100" fmla="*/ 138 w 889"/>
                <a:gd name="T101" fmla="*/ 62 h 892"/>
                <a:gd name="T102" fmla="*/ 188 w 889"/>
                <a:gd name="T103" fmla="*/ 20 h 892"/>
                <a:gd name="T104" fmla="*/ 251 w 889"/>
                <a:gd name="T105" fmla="*/ 41 h 892"/>
                <a:gd name="T106" fmla="*/ 311 w 889"/>
                <a:gd name="T107" fmla="*/ 94 h 892"/>
                <a:gd name="T108" fmla="*/ 334 w 889"/>
                <a:gd name="T109" fmla="*/ 78 h 892"/>
                <a:gd name="T110" fmla="*/ 358 w 889"/>
                <a:gd name="T111" fmla="*/ 54 h 892"/>
                <a:gd name="T112" fmla="*/ 384 w 889"/>
                <a:gd name="T113" fmla="*/ 68 h 892"/>
                <a:gd name="T114" fmla="*/ 405 w 889"/>
                <a:gd name="T115" fmla="*/ 18 h 892"/>
                <a:gd name="T116" fmla="*/ 437 w 889"/>
                <a:gd name="T117" fmla="*/ 15 h 892"/>
                <a:gd name="T118" fmla="*/ 462 w 889"/>
                <a:gd name="T119" fmla="*/ 39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9" h="892">
                  <a:moveTo>
                    <a:pt x="524" y="31"/>
                  </a:moveTo>
                  <a:lnTo>
                    <a:pt x="527" y="32"/>
                  </a:lnTo>
                  <a:lnTo>
                    <a:pt x="529" y="33"/>
                  </a:lnTo>
                  <a:lnTo>
                    <a:pt x="536" y="40"/>
                  </a:lnTo>
                  <a:lnTo>
                    <a:pt x="536" y="41"/>
                  </a:lnTo>
                  <a:lnTo>
                    <a:pt x="535" y="46"/>
                  </a:lnTo>
                  <a:lnTo>
                    <a:pt x="534" y="50"/>
                  </a:lnTo>
                  <a:lnTo>
                    <a:pt x="535" y="51"/>
                  </a:lnTo>
                  <a:lnTo>
                    <a:pt x="538" y="52"/>
                  </a:lnTo>
                  <a:lnTo>
                    <a:pt x="551" y="55"/>
                  </a:lnTo>
                  <a:lnTo>
                    <a:pt x="556" y="57"/>
                  </a:lnTo>
                  <a:lnTo>
                    <a:pt x="557" y="59"/>
                  </a:lnTo>
                  <a:lnTo>
                    <a:pt x="561" y="63"/>
                  </a:lnTo>
                  <a:lnTo>
                    <a:pt x="565" y="70"/>
                  </a:lnTo>
                  <a:lnTo>
                    <a:pt x="564" y="71"/>
                  </a:lnTo>
                  <a:lnTo>
                    <a:pt x="564" y="71"/>
                  </a:lnTo>
                  <a:lnTo>
                    <a:pt x="562" y="72"/>
                  </a:lnTo>
                  <a:lnTo>
                    <a:pt x="559" y="73"/>
                  </a:lnTo>
                  <a:lnTo>
                    <a:pt x="558" y="74"/>
                  </a:lnTo>
                  <a:lnTo>
                    <a:pt x="556" y="77"/>
                  </a:lnTo>
                  <a:lnTo>
                    <a:pt x="556" y="78"/>
                  </a:lnTo>
                  <a:lnTo>
                    <a:pt x="560" y="81"/>
                  </a:lnTo>
                  <a:lnTo>
                    <a:pt x="569" y="85"/>
                  </a:lnTo>
                  <a:lnTo>
                    <a:pt x="569" y="86"/>
                  </a:lnTo>
                  <a:lnTo>
                    <a:pt x="573" y="89"/>
                  </a:lnTo>
                  <a:lnTo>
                    <a:pt x="576" y="94"/>
                  </a:lnTo>
                  <a:lnTo>
                    <a:pt x="579" y="99"/>
                  </a:lnTo>
                  <a:lnTo>
                    <a:pt x="579" y="100"/>
                  </a:lnTo>
                  <a:lnTo>
                    <a:pt x="578" y="102"/>
                  </a:lnTo>
                  <a:lnTo>
                    <a:pt x="576" y="103"/>
                  </a:lnTo>
                  <a:lnTo>
                    <a:pt x="576" y="106"/>
                  </a:lnTo>
                  <a:lnTo>
                    <a:pt x="576" y="107"/>
                  </a:lnTo>
                  <a:lnTo>
                    <a:pt x="576" y="112"/>
                  </a:lnTo>
                  <a:lnTo>
                    <a:pt x="576" y="115"/>
                  </a:lnTo>
                  <a:lnTo>
                    <a:pt x="576" y="116"/>
                  </a:lnTo>
                  <a:lnTo>
                    <a:pt x="578" y="117"/>
                  </a:lnTo>
                  <a:lnTo>
                    <a:pt x="579" y="117"/>
                  </a:lnTo>
                  <a:lnTo>
                    <a:pt x="580" y="116"/>
                  </a:lnTo>
                  <a:lnTo>
                    <a:pt x="582" y="117"/>
                  </a:lnTo>
                  <a:lnTo>
                    <a:pt x="584" y="119"/>
                  </a:lnTo>
                  <a:lnTo>
                    <a:pt x="589" y="123"/>
                  </a:lnTo>
                  <a:lnTo>
                    <a:pt x="588" y="129"/>
                  </a:lnTo>
                  <a:lnTo>
                    <a:pt x="598" y="130"/>
                  </a:lnTo>
                  <a:lnTo>
                    <a:pt x="608" y="139"/>
                  </a:lnTo>
                  <a:lnTo>
                    <a:pt x="619" y="145"/>
                  </a:lnTo>
                  <a:lnTo>
                    <a:pt x="623" y="146"/>
                  </a:lnTo>
                  <a:lnTo>
                    <a:pt x="626" y="146"/>
                  </a:lnTo>
                  <a:lnTo>
                    <a:pt x="630" y="148"/>
                  </a:lnTo>
                  <a:lnTo>
                    <a:pt x="631" y="151"/>
                  </a:lnTo>
                  <a:lnTo>
                    <a:pt x="639" y="164"/>
                  </a:lnTo>
                  <a:lnTo>
                    <a:pt x="639" y="173"/>
                  </a:lnTo>
                  <a:lnTo>
                    <a:pt x="638" y="173"/>
                  </a:lnTo>
                  <a:lnTo>
                    <a:pt x="637" y="175"/>
                  </a:lnTo>
                  <a:lnTo>
                    <a:pt x="630" y="186"/>
                  </a:lnTo>
                  <a:lnTo>
                    <a:pt x="629" y="191"/>
                  </a:lnTo>
                  <a:lnTo>
                    <a:pt x="628" y="199"/>
                  </a:lnTo>
                  <a:lnTo>
                    <a:pt x="627" y="202"/>
                  </a:lnTo>
                  <a:lnTo>
                    <a:pt x="616" y="209"/>
                  </a:lnTo>
                  <a:lnTo>
                    <a:pt x="616" y="210"/>
                  </a:lnTo>
                  <a:lnTo>
                    <a:pt x="616" y="211"/>
                  </a:lnTo>
                  <a:lnTo>
                    <a:pt x="617" y="215"/>
                  </a:lnTo>
                  <a:lnTo>
                    <a:pt x="618" y="216"/>
                  </a:lnTo>
                  <a:lnTo>
                    <a:pt x="623" y="223"/>
                  </a:lnTo>
                  <a:lnTo>
                    <a:pt x="624" y="224"/>
                  </a:lnTo>
                  <a:lnTo>
                    <a:pt x="624" y="224"/>
                  </a:lnTo>
                  <a:lnTo>
                    <a:pt x="626" y="224"/>
                  </a:lnTo>
                  <a:lnTo>
                    <a:pt x="637" y="228"/>
                  </a:lnTo>
                  <a:lnTo>
                    <a:pt x="638" y="228"/>
                  </a:lnTo>
                  <a:lnTo>
                    <a:pt x="639" y="232"/>
                  </a:lnTo>
                  <a:lnTo>
                    <a:pt x="641" y="247"/>
                  </a:lnTo>
                  <a:lnTo>
                    <a:pt x="649" y="263"/>
                  </a:lnTo>
                  <a:lnTo>
                    <a:pt x="651" y="266"/>
                  </a:lnTo>
                  <a:lnTo>
                    <a:pt x="652" y="267"/>
                  </a:lnTo>
                  <a:lnTo>
                    <a:pt x="651" y="268"/>
                  </a:lnTo>
                  <a:lnTo>
                    <a:pt x="655" y="269"/>
                  </a:lnTo>
                  <a:lnTo>
                    <a:pt x="658" y="271"/>
                  </a:lnTo>
                  <a:lnTo>
                    <a:pt x="659" y="271"/>
                  </a:lnTo>
                  <a:lnTo>
                    <a:pt x="659" y="269"/>
                  </a:lnTo>
                  <a:lnTo>
                    <a:pt x="660" y="269"/>
                  </a:lnTo>
                  <a:lnTo>
                    <a:pt x="661" y="269"/>
                  </a:lnTo>
                  <a:lnTo>
                    <a:pt x="662" y="271"/>
                  </a:lnTo>
                  <a:lnTo>
                    <a:pt x="662" y="271"/>
                  </a:lnTo>
                  <a:lnTo>
                    <a:pt x="662" y="275"/>
                  </a:lnTo>
                  <a:lnTo>
                    <a:pt x="662" y="281"/>
                  </a:lnTo>
                  <a:lnTo>
                    <a:pt x="662" y="282"/>
                  </a:lnTo>
                  <a:lnTo>
                    <a:pt x="662" y="282"/>
                  </a:lnTo>
                  <a:lnTo>
                    <a:pt x="661" y="285"/>
                  </a:lnTo>
                  <a:lnTo>
                    <a:pt x="666" y="292"/>
                  </a:lnTo>
                  <a:lnTo>
                    <a:pt x="683" y="306"/>
                  </a:lnTo>
                  <a:lnTo>
                    <a:pt x="684" y="309"/>
                  </a:lnTo>
                  <a:lnTo>
                    <a:pt x="684" y="311"/>
                  </a:lnTo>
                  <a:lnTo>
                    <a:pt x="688" y="318"/>
                  </a:lnTo>
                  <a:lnTo>
                    <a:pt x="690" y="319"/>
                  </a:lnTo>
                  <a:lnTo>
                    <a:pt x="693" y="320"/>
                  </a:lnTo>
                  <a:lnTo>
                    <a:pt x="706" y="322"/>
                  </a:lnTo>
                  <a:lnTo>
                    <a:pt x="708" y="322"/>
                  </a:lnTo>
                  <a:lnTo>
                    <a:pt x="708" y="321"/>
                  </a:lnTo>
                  <a:lnTo>
                    <a:pt x="708" y="320"/>
                  </a:lnTo>
                  <a:lnTo>
                    <a:pt x="707" y="319"/>
                  </a:lnTo>
                  <a:lnTo>
                    <a:pt x="707" y="317"/>
                  </a:lnTo>
                  <a:lnTo>
                    <a:pt x="708" y="317"/>
                  </a:lnTo>
                  <a:lnTo>
                    <a:pt x="710" y="317"/>
                  </a:lnTo>
                  <a:lnTo>
                    <a:pt x="719" y="318"/>
                  </a:lnTo>
                  <a:lnTo>
                    <a:pt x="719" y="318"/>
                  </a:lnTo>
                  <a:lnTo>
                    <a:pt x="723" y="320"/>
                  </a:lnTo>
                  <a:lnTo>
                    <a:pt x="729" y="326"/>
                  </a:lnTo>
                  <a:lnTo>
                    <a:pt x="734" y="333"/>
                  </a:lnTo>
                  <a:lnTo>
                    <a:pt x="751" y="353"/>
                  </a:lnTo>
                  <a:lnTo>
                    <a:pt x="753" y="356"/>
                  </a:lnTo>
                  <a:lnTo>
                    <a:pt x="758" y="361"/>
                  </a:lnTo>
                  <a:lnTo>
                    <a:pt x="760" y="362"/>
                  </a:lnTo>
                  <a:lnTo>
                    <a:pt x="761" y="363"/>
                  </a:lnTo>
                  <a:lnTo>
                    <a:pt x="762" y="363"/>
                  </a:lnTo>
                  <a:lnTo>
                    <a:pt x="762" y="371"/>
                  </a:lnTo>
                  <a:lnTo>
                    <a:pt x="764" y="373"/>
                  </a:lnTo>
                  <a:lnTo>
                    <a:pt x="767" y="375"/>
                  </a:lnTo>
                  <a:lnTo>
                    <a:pt x="769" y="377"/>
                  </a:lnTo>
                  <a:lnTo>
                    <a:pt x="774" y="378"/>
                  </a:lnTo>
                  <a:lnTo>
                    <a:pt x="776" y="378"/>
                  </a:lnTo>
                  <a:lnTo>
                    <a:pt x="778" y="377"/>
                  </a:lnTo>
                  <a:lnTo>
                    <a:pt x="781" y="376"/>
                  </a:lnTo>
                  <a:lnTo>
                    <a:pt x="783" y="376"/>
                  </a:lnTo>
                  <a:lnTo>
                    <a:pt x="784" y="377"/>
                  </a:lnTo>
                  <a:lnTo>
                    <a:pt x="791" y="381"/>
                  </a:lnTo>
                  <a:lnTo>
                    <a:pt x="794" y="384"/>
                  </a:lnTo>
                  <a:lnTo>
                    <a:pt x="803" y="394"/>
                  </a:lnTo>
                  <a:lnTo>
                    <a:pt x="805" y="396"/>
                  </a:lnTo>
                  <a:lnTo>
                    <a:pt x="806" y="402"/>
                  </a:lnTo>
                  <a:lnTo>
                    <a:pt x="809" y="413"/>
                  </a:lnTo>
                  <a:lnTo>
                    <a:pt x="812" y="416"/>
                  </a:lnTo>
                  <a:lnTo>
                    <a:pt x="824" y="423"/>
                  </a:lnTo>
                  <a:lnTo>
                    <a:pt x="824" y="423"/>
                  </a:lnTo>
                  <a:lnTo>
                    <a:pt x="826" y="422"/>
                  </a:lnTo>
                  <a:lnTo>
                    <a:pt x="826" y="420"/>
                  </a:lnTo>
                  <a:lnTo>
                    <a:pt x="826" y="419"/>
                  </a:lnTo>
                  <a:lnTo>
                    <a:pt x="826" y="418"/>
                  </a:lnTo>
                  <a:lnTo>
                    <a:pt x="826" y="416"/>
                  </a:lnTo>
                  <a:lnTo>
                    <a:pt x="830" y="414"/>
                  </a:lnTo>
                  <a:lnTo>
                    <a:pt x="839" y="414"/>
                  </a:lnTo>
                  <a:lnTo>
                    <a:pt x="840" y="415"/>
                  </a:lnTo>
                  <a:lnTo>
                    <a:pt x="841" y="415"/>
                  </a:lnTo>
                  <a:lnTo>
                    <a:pt x="847" y="422"/>
                  </a:lnTo>
                  <a:lnTo>
                    <a:pt x="850" y="426"/>
                  </a:lnTo>
                  <a:lnTo>
                    <a:pt x="852" y="431"/>
                  </a:lnTo>
                  <a:lnTo>
                    <a:pt x="854" y="435"/>
                  </a:lnTo>
                  <a:lnTo>
                    <a:pt x="857" y="438"/>
                  </a:lnTo>
                  <a:lnTo>
                    <a:pt x="858" y="438"/>
                  </a:lnTo>
                  <a:lnTo>
                    <a:pt x="860" y="438"/>
                  </a:lnTo>
                  <a:lnTo>
                    <a:pt x="866" y="438"/>
                  </a:lnTo>
                  <a:lnTo>
                    <a:pt x="866" y="438"/>
                  </a:lnTo>
                  <a:lnTo>
                    <a:pt x="867" y="437"/>
                  </a:lnTo>
                  <a:lnTo>
                    <a:pt x="869" y="437"/>
                  </a:lnTo>
                  <a:lnTo>
                    <a:pt x="884" y="459"/>
                  </a:lnTo>
                  <a:lnTo>
                    <a:pt x="888" y="467"/>
                  </a:lnTo>
                  <a:lnTo>
                    <a:pt x="887" y="472"/>
                  </a:lnTo>
                  <a:lnTo>
                    <a:pt x="884" y="478"/>
                  </a:lnTo>
                  <a:lnTo>
                    <a:pt x="882" y="482"/>
                  </a:lnTo>
                  <a:lnTo>
                    <a:pt x="886" y="488"/>
                  </a:lnTo>
                  <a:lnTo>
                    <a:pt x="889" y="503"/>
                  </a:lnTo>
                  <a:lnTo>
                    <a:pt x="889" y="508"/>
                  </a:lnTo>
                  <a:lnTo>
                    <a:pt x="885" y="520"/>
                  </a:lnTo>
                  <a:lnTo>
                    <a:pt x="873" y="537"/>
                  </a:lnTo>
                  <a:lnTo>
                    <a:pt x="873" y="537"/>
                  </a:lnTo>
                  <a:lnTo>
                    <a:pt x="869" y="536"/>
                  </a:lnTo>
                  <a:lnTo>
                    <a:pt x="861" y="532"/>
                  </a:lnTo>
                  <a:lnTo>
                    <a:pt x="860" y="531"/>
                  </a:lnTo>
                  <a:lnTo>
                    <a:pt x="846" y="523"/>
                  </a:lnTo>
                  <a:lnTo>
                    <a:pt x="832" y="518"/>
                  </a:lnTo>
                  <a:lnTo>
                    <a:pt x="830" y="522"/>
                  </a:lnTo>
                  <a:lnTo>
                    <a:pt x="830" y="523"/>
                  </a:lnTo>
                  <a:lnTo>
                    <a:pt x="828" y="525"/>
                  </a:lnTo>
                  <a:lnTo>
                    <a:pt x="825" y="528"/>
                  </a:lnTo>
                  <a:lnTo>
                    <a:pt x="824" y="528"/>
                  </a:lnTo>
                  <a:lnTo>
                    <a:pt x="819" y="530"/>
                  </a:lnTo>
                  <a:lnTo>
                    <a:pt x="820" y="532"/>
                  </a:lnTo>
                  <a:lnTo>
                    <a:pt x="821" y="533"/>
                  </a:lnTo>
                  <a:lnTo>
                    <a:pt x="823" y="540"/>
                  </a:lnTo>
                  <a:lnTo>
                    <a:pt x="823" y="541"/>
                  </a:lnTo>
                  <a:lnTo>
                    <a:pt x="819" y="550"/>
                  </a:lnTo>
                  <a:lnTo>
                    <a:pt x="818" y="552"/>
                  </a:lnTo>
                  <a:lnTo>
                    <a:pt x="818" y="555"/>
                  </a:lnTo>
                  <a:lnTo>
                    <a:pt x="817" y="556"/>
                  </a:lnTo>
                  <a:lnTo>
                    <a:pt x="818" y="557"/>
                  </a:lnTo>
                  <a:lnTo>
                    <a:pt x="819" y="560"/>
                  </a:lnTo>
                  <a:lnTo>
                    <a:pt x="820" y="561"/>
                  </a:lnTo>
                  <a:lnTo>
                    <a:pt x="820" y="562"/>
                  </a:lnTo>
                  <a:lnTo>
                    <a:pt x="820" y="563"/>
                  </a:lnTo>
                  <a:lnTo>
                    <a:pt x="816" y="576"/>
                  </a:lnTo>
                  <a:lnTo>
                    <a:pt x="816" y="577"/>
                  </a:lnTo>
                  <a:lnTo>
                    <a:pt x="816" y="578"/>
                  </a:lnTo>
                  <a:lnTo>
                    <a:pt x="815" y="579"/>
                  </a:lnTo>
                  <a:lnTo>
                    <a:pt x="801" y="592"/>
                  </a:lnTo>
                  <a:lnTo>
                    <a:pt x="800" y="593"/>
                  </a:lnTo>
                  <a:lnTo>
                    <a:pt x="789" y="600"/>
                  </a:lnTo>
                  <a:lnTo>
                    <a:pt x="788" y="601"/>
                  </a:lnTo>
                  <a:lnTo>
                    <a:pt x="787" y="601"/>
                  </a:lnTo>
                  <a:lnTo>
                    <a:pt x="773" y="601"/>
                  </a:lnTo>
                  <a:lnTo>
                    <a:pt x="766" y="605"/>
                  </a:lnTo>
                  <a:lnTo>
                    <a:pt x="764" y="606"/>
                  </a:lnTo>
                  <a:lnTo>
                    <a:pt x="762" y="606"/>
                  </a:lnTo>
                  <a:lnTo>
                    <a:pt x="758" y="606"/>
                  </a:lnTo>
                  <a:lnTo>
                    <a:pt x="757" y="606"/>
                  </a:lnTo>
                  <a:lnTo>
                    <a:pt x="755" y="607"/>
                  </a:lnTo>
                  <a:lnTo>
                    <a:pt x="745" y="612"/>
                  </a:lnTo>
                  <a:lnTo>
                    <a:pt x="744" y="613"/>
                  </a:lnTo>
                  <a:lnTo>
                    <a:pt x="743" y="614"/>
                  </a:lnTo>
                  <a:lnTo>
                    <a:pt x="743" y="614"/>
                  </a:lnTo>
                  <a:lnTo>
                    <a:pt x="742" y="617"/>
                  </a:lnTo>
                  <a:lnTo>
                    <a:pt x="741" y="617"/>
                  </a:lnTo>
                  <a:lnTo>
                    <a:pt x="735" y="624"/>
                  </a:lnTo>
                  <a:lnTo>
                    <a:pt x="734" y="625"/>
                  </a:lnTo>
                  <a:lnTo>
                    <a:pt x="733" y="626"/>
                  </a:lnTo>
                  <a:lnTo>
                    <a:pt x="732" y="627"/>
                  </a:lnTo>
                  <a:lnTo>
                    <a:pt x="731" y="627"/>
                  </a:lnTo>
                  <a:lnTo>
                    <a:pt x="726" y="627"/>
                  </a:lnTo>
                  <a:lnTo>
                    <a:pt x="718" y="628"/>
                  </a:lnTo>
                  <a:lnTo>
                    <a:pt x="718" y="628"/>
                  </a:lnTo>
                  <a:lnTo>
                    <a:pt x="717" y="629"/>
                  </a:lnTo>
                  <a:lnTo>
                    <a:pt x="716" y="630"/>
                  </a:lnTo>
                  <a:lnTo>
                    <a:pt x="716" y="630"/>
                  </a:lnTo>
                  <a:lnTo>
                    <a:pt x="716" y="632"/>
                  </a:lnTo>
                  <a:lnTo>
                    <a:pt x="716" y="633"/>
                  </a:lnTo>
                  <a:lnTo>
                    <a:pt x="713" y="638"/>
                  </a:lnTo>
                  <a:lnTo>
                    <a:pt x="711" y="641"/>
                  </a:lnTo>
                  <a:lnTo>
                    <a:pt x="710" y="642"/>
                  </a:lnTo>
                  <a:lnTo>
                    <a:pt x="705" y="646"/>
                  </a:lnTo>
                  <a:lnTo>
                    <a:pt x="698" y="652"/>
                  </a:lnTo>
                  <a:lnTo>
                    <a:pt x="696" y="653"/>
                  </a:lnTo>
                  <a:lnTo>
                    <a:pt x="696" y="654"/>
                  </a:lnTo>
                  <a:lnTo>
                    <a:pt x="695" y="655"/>
                  </a:lnTo>
                  <a:lnTo>
                    <a:pt x="696" y="659"/>
                  </a:lnTo>
                  <a:lnTo>
                    <a:pt x="697" y="662"/>
                  </a:lnTo>
                  <a:lnTo>
                    <a:pt x="698" y="664"/>
                  </a:lnTo>
                  <a:lnTo>
                    <a:pt x="699" y="665"/>
                  </a:lnTo>
                  <a:lnTo>
                    <a:pt x="707" y="672"/>
                  </a:lnTo>
                  <a:lnTo>
                    <a:pt x="712" y="676"/>
                  </a:lnTo>
                  <a:lnTo>
                    <a:pt x="715" y="678"/>
                  </a:lnTo>
                  <a:lnTo>
                    <a:pt x="716" y="680"/>
                  </a:lnTo>
                  <a:lnTo>
                    <a:pt x="717" y="681"/>
                  </a:lnTo>
                  <a:lnTo>
                    <a:pt x="717" y="682"/>
                  </a:lnTo>
                  <a:lnTo>
                    <a:pt x="719" y="691"/>
                  </a:lnTo>
                  <a:lnTo>
                    <a:pt x="720" y="693"/>
                  </a:lnTo>
                  <a:lnTo>
                    <a:pt x="721" y="694"/>
                  </a:lnTo>
                  <a:lnTo>
                    <a:pt x="727" y="694"/>
                  </a:lnTo>
                  <a:lnTo>
                    <a:pt x="729" y="695"/>
                  </a:lnTo>
                  <a:lnTo>
                    <a:pt x="730" y="696"/>
                  </a:lnTo>
                  <a:lnTo>
                    <a:pt x="732" y="699"/>
                  </a:lnTo>
                  <a:lnTo>
                    <a:pt x="738" y="709"/>
                  </a:lnTo>
                  <a:lnTo>
                    <a:pt x="745" y="722"/>
                  </a:lnTo>
                  <a:lnTo>
                    <a:pt x="746" y="723"/>
                  </a:lnTo>
                  <a:lnTo>
                    <a:pt x="746" y="724"/>
                  </a:lnTo>
                  <a:lnTo>
                    <a:pt x="746" y="726"/>
                  </a:lnTo>
                  <a:lnTo>
                    <a:pt x="739" y="738"/>
                  </a:lnTo>
                  <a:lnTo>
                    <a:pt x="729" y="757"/>
                  </a:lnTo>
                  <a:lnTo>
                    <a:pt x="729" y="758"/>
                  </a:lnTo>
                  <a:lnTo>
                    <a:pt x="729" y="758"/>
                  </a:lnTo>
                  <a:lnTo>
                    <a:pt x="730" y="760"/>
                  </a:lnTo>
                  <a:lnTo>
                    <a:pt x="733" y="761"/>
                  </a:lnTo>
                  <a:lnTo>
                    <a:pt x="742" y="762"/>
                  </a:lnTo>
                  <a:lnTo>
                    <a:pt x="744" y="762"/>
                  </a:lnTo>
                  <a:lnTo>
                    <a:pt x="745" y="761"/>
                  </a:lnTo>
                  <a:lnTo>
                    <a:pt x="748" y="761"/>
                  </a:lnTo>
                  <a:lnTo>
                    <a:pt x="748" y="760"/>
                  </a:lnTo>
                  <a:lnTo>
                    <a:pt x="748" y="759"/>
                  </a:lnTo>
                  <a:lnTo>
                    <a:pt x="748" y="759"/>
                  </a:lnTo>
                  <a:lnTo>
                    <a:pt x="748" y="758"/>
                  </a:lnTo>
                  <a:lnTo>
                    <a:pt x="749" y="758"/>
                  </a:lnTo>
                  <a:lnTo>
                    <a:pt x="750" y="758"/>
                  </a:lnTo>
                  <a:lnTo>
                    <a:pt x="755" y="760"/>
                  </a:lnTo>
                  <a:lnTo>
                    <a:pt x="756" y="761"/>
                  </a:lnTo>
                  <a:lnTo>
                    <a:pt x="760" y="766"/>
                  </a:lnTo>
                  <a:lnTo>
                    <a:pt x="766" y="780"/>
                  </a:lnTo>
                  <a:lnTo>
                    <a:pt x="766" y="780"/>
                  </a:lnTo>
                  <a:lnTo>
                    <a:pt x="766" y="783"/>
                  </a:lnTo>
                  <a:lnTo>
                    <a:pt x="765" y="783"/>
                  </a:lnTo>
                  <a:lnTo>
                    <a:pt x="762" y="787"/>
                  </a:lnTo>
                  <a:lnTo>
                    <a:pt x="756" y="795"/>
                  </a:lnTo>
                  <a:lnTo>
                    <a:pt x="756" y="797"/>
                  </a:lnTo>
                  <a:lnTo>
                    <a:pt x="755" y="809"/>
                  </a:lnTo>
                  <a:lnTo>
                    <a:pt x="755" y="809"/>
                  </a:lnTo>
                  <a:lnTo>
                    <a:pt x="755" y="809"/>
                  </a:lnTo>
                  <a:lnTo>
                    <a:pt x="756" y="810"/>
                  </a:lnTo>
                  <a:lnTo>
                    <a:pt x="757" y="811"/>
                  </a:lnTo>
                  <a:lnTo>
                    <a:pt x="758" y="812"/>
                  </a:lnTo>
                  <a:lnTo>
                    <a:pt x="758" y="812"/>
                  </a:lnTo>
                  <a:lnTo>
                    <a:pt x="758" y="818"/>
                  </a:lnTo>
                  <a:lnTo>
                    <a:pt x="758" y="820"/>
                  </a:lnTo>
                  <a:lnTo>
                    <a:pt x="751" y="828"/>
                  </a:lnTo>
                  <a:lnTo>
                    <a:pt x="751" y="828"/>
                  </a:lnTo>
                  <a:lnTo>
                    <a:pt x="750" y="828"/>
                  </a:lnTo>
                  <a:lnTo>
                    <a:pt x="743" y="825"/>
                  </a:lnTo>
                  <a:lnTo>
                    <a:pt x="741" y="824"/>
                  </a:lnTo>
                  <a:lnTo>
                    <a:pt x="733" y="820"/>
                  </a:lnTo>
                  <a:lnTo>
                    <a:pt x="712" y="806"/>
                  </a:lnTo>
                  <a:lnTo>
                    <a:pt x="710" y="804"/>
                  </a:lnTo>
                  <a:lnTo>
                    <a:pt x="708" y="801"/>
                  </a:lnTo>
                  <a:lnTo>
                    <a:pt x="707" y="798"/>
                  </a:lnTo>
                  <a:lnTo>
                    <a:pt x="707" y="797"/>
                  </a:lnTo>
                  <a:lnTo>
                    <a:pt x="709" y="793"/>
                  </a:lnTo>
                  <a:lnTo>
                    <a:pt x="712" y="790"/>
                  </a:lnTo>
                  <a:lnTo>
                    <a:pt x="705" y="775"/>
                  </a:lnTo>
                  <a:lnTo>
                    <a:pt x="701" y="774"/>
                  </a:lnTo>
                  <a:lnTo>
                    <a:pt x="690" y="770"/>
                  </a:lnTo>
                  <a:lnTo>
                    <a:pt x="687" y="770"/>
                  </a:lnTo>
                  <a:lnTo>
                    <a:pt x="687" y="770"/>
                  </a:lnTo>
                  <a:lnTo>
                    <a:pt x="684" y="771"/>
                  </a:lnTo>
                  <a:lnTo>
                    <a:pt x="673" y="774"/>
                  </a:lnTo>
                  <a:lnTo>
                    <a:pt x="673" y="774"/>
                  </a:lnTo>
                  <a:lnTo>
                    <a:pt x="672" y="776"/>
                  </a:lnTo>
                  <a:lnTo>
                    <a:pt x="669" y="781"/>
                  </a:lnTo>
                  <a:lnTo>
                    <a:pt x="656" y="787"/>
                  </a:lnTo>
                  <a:lnTo>
                    <a:pt x="653" y="787"/>
                  </a:lnTo>
                  <a:lnTo>
                    <a:pt x="647" y="781"/>
                  </a:lnTo>
                  <a:lnTo>
                    <a:pt x="642" y="774"/>
                  </a:lnTo>
                  <a:lnTo>
                    <a:pt x="641" y="774"/>
                  </a:lnTo>
                  <a:lnTo>
                    <a:pt x="627" y="773"/>
                  </a:lnTo>
                  <a:lnTo>
                    <a:pt x="623" y="770"/>
                  </a:lnTo>
                  <a:lnTo>
                    <a:pt x="622" y="770"/>
                  </a:lnTo>
                  <a:lnTo>
                    <a:pt x="623" y="769"/>
                  </a:lnTo>
                  <a:lnTo>
                    <a:pt x="609" y="774"/>
                  </a:lnTo>
                  <a:lnTo>
                    <a:pt x="606" y="764"/>
                  </a:lnTo>
                  <a:lnTo>
                    <a:pt x="607" y="763"/>
                  </a:lnTo>
                  <a:lnTo>
                    <a:pt x="608" y="760"/>
                  </a:lnTo>
                  <a:lnTo>
                    <a:pt x="608" y="758"/>
                  </a:lnTo>
                  <a:lnTo>
                    <a:pt x="607" y="757"/>
                  </a:lnTo>
                  <a:lnTo>
                    <a:pt x="605" y="758"/>
                  </a:lnTo>
                  <a:lnTo>
                    <a:pt x="594" y="769"/>
                  </a:lnTo>
                  <a:lnTo>
                    <a:pt x="594" y="778"/>
                  </a:lnTo>
                  <a:lnTo>
                    <a:pt x="597" y="784"/>
                  </a:lnTo>
                  <a:lnTo>
                    <a:pt x="598" y="787"/>
                  </a:lnTo>
                  <a:lnTo>
                    <a:pt x="598" y="793"/>
                  </a:lnTo>
                  <a:lnTo>
                    <a:pt x="598" y="793"/>
                  </a:lnTo>
                  <a:lnTo>
                    <a:pt x="598" y="793"/>
                  </a:lnTo>
                  <a:lnTo>
                    <a:pt x="598" y="794"/>
                  </a:lnTo>
                  <a:lnTo>
                    <a:pt x="598" y="794"/>
                  </a:lnTo>
                  <a:lnTo>
                    <a:pt x="594" y="795"/>
                  </a:lnTo>
                  <a:lnTo>
                    <a:pt x="583" y="795"/>
                  </a:lnTo>
                  <a:lnTo>
                    <a:pt x="575" y="794"/>
                  </a:lnTo>
                  <a:lnTo>
                    <a:pt x="571" y="792"/>
                  </a:lnTo>
                  <a:lnTo>
                    <a:pt x="563" y="794"/>
                  </a:lnTo>
                  <a:lnTo>
                    <a:pt x="554" y="793"/>
                  </a:lnTo>
                  <a:lnTo>
                    <a:pt x="543" y="794"/>
                  </a:lnTo>
                  <a:lnTo>
                    <a:pt x="534" y="797"/>
                  </a:lnTo>
                  <a:lnTo>
                    <a:pt x="531" y="802"/>
                  </a:lnTo>
                  <a:lnTo>
                    <a:pt x="530" y="803"/>
                  </a:lnTo>
                  <a:lnTo>
                    <a:pt x="527" y="803"/>
                  </a:lnTo>
                  <a:lnTo>
                    <a:pt x="520" y="802"/>
                  </a:lnTo>
                  <a:lnTo>
                    <a:pt x="494" y="802"/>
                  </a:lnTo>
                  <a:lnTo>
                    <a:pt x="491" y="801"/>
                  </a:lnTo>
                  <a:lnTo>
                    <a:pt x="486" y="804"/>
                  </a:lnTo>
                  <a:lnTo>
                    <a:pt x="485" y="804"/>
                  </a:lnTo>
                  <a:lnTo>
                    <a:pt x="482" y="811"/>
                  </a:lnTo>
                  <a:lnTo>
                    <a:pt x="482" y="814"/>
                  </a:lnTo>
                  <a:lnTo>
                    <a:pt x="482" y="815"/>
                  </a:lnTo>
                  <a:lnTo>
                    <a:pt x="482" y="815"/>
                  </a:lnTo>
                  <a:lnTo>
                    <a:pt x="482" y="815"/>
                  </a:lnTo>
                  <a:lnTo>
                    <a:pt x="482" y="819"/>
                  </a:lnTo>
                  <a:lnTo>
                    <a:pt x="480" y="822"/>
                  </a:lnTo>
                  <a:lnTo>
                    <a:pt x="479" y="822"/>
                  </a:lnTo>
                  <a:lnTo>
                    <a:pt x="467" y="825"/>
                  </a:lnTo>
                  <a:lnTo>
                    <a:pt x="458" y="825"/>
                  </a:lnTo>
                  <a:lnTo>
                    <a:pt x="455" y="824"/>
                  </a:lnTo>
                  <a:lnTo>
                    <a:pt x="455" y="822"/>
                  </a:lnTo>
                  <a:lnTo>
                    <a:pt x="454" y="822"/>
                  </a:lnTo>
                  <a:lnTo>
                    <a:pt x="453" y="823"/>
                  </a:lnTo>
                  <a:lnTo>
                    <a:pt x="449" y="828"/>
                  </a:lnTo>
                  <a:lnTo>
                    <a:pt x="449" y="828"/>
                  </a:lnTo>
                  <a:lnTo>
                    <a:pt x="444" y="834"/>
                  </a:lnTo>
                  <a:lnTo>
                    <a:pt x="430" y="847"/>
                  </a:lnTo>
                  <a:lnTo>
                    <a:pt x="428" y="849"/>
                  </a:lnTo>
                  <a:lnTo>
                    <a:pt x="427" y="850"/>
                  </a:lnTo>
                  <a:lnTo>
                    <a:pt x="426" y="853"/>
                  </a:lnTo>
                  <a:lnTo>
                    <a:pt x="426" y="854"/>
                  </a:lnTo>
                  <a:lnTo>
                    <a:pt x="423" y="855"/>
                  </a:lnTo>
                  <a:lnTo>
                    <a:pt x="423" y="855"/>
                  </a:lnTo>
                  <a:lnTo>
                    <a:pt x="415" y="856"/>
                  </a:lnTo>
                  <a:lnTo>
                    <a:pt x="414" y="856"/>
                  </a:lnTo>
                  <a:lnTo>
                    <a:pt x="414" y="856"/>
                  </a:lnTo>
                  <a:lnTo>
                    <a:pt x="414" y="854"/>
                  </a:lnTo>
                  <a:lnTo>
                    <a:pt x="417" y="850"/>
                  </a:lnTo>
                  <a:lnTo>
                    <a:pt x="419" y="847"/>
                  </a:lnTo>
                  <a:lnTo>
                    <a:pt x="419" y="846"/>
                  </a:lnTo>
                  <a:lnTo>
                    <a:pt x="419" y="846"/>
                  </a:lnTo>
                  <a:lnTo>
                    <a:pt x="410" y="846"/>
                  </a:lnTo>
                  <a:lnTo>
                    <a:pt x="401" y="849"/>
                  </a:lnTo>
                  <a:lnTo>
                    <a:pt x="400" y="850"/>
                  </a:lnTo>
                  <a:lnTo>
                    <a:pt x="397" y="852"/>
                  </a:lnTo>
                  <a:lnTo>
                    <a:pt x="387" y="857"/>
                  </a:lnTo>
                  <a:lnTo>
                    <a:pt x="373" y="857"/>
                  </a:lnTo>
                  <a:lnTo>
                    <a:pt x="371" y="857"/>
                  </a:lnTo>
                  <a:lnTo>
                    <a:pt x="368" y="857"/>
                  </a:lnTo>
                  <a:lnTo>
                    <a:pt x="366" y="855"/>
                  </a:lnTo>
                  <a:lnTo>
                    <a:pt x="365" y="852"/>
                  </a:lnTo>
                  <a:lnTo>
                    <a:pt x="366" y="851"/>
                  </a:lnTo>
                  <a:lnTo>
                    <a:pt x="366" y="850"/>
                  </a:lnTo>
                  <a:lnTo>
                    <a:pt x="368" y="850"/>
                  </a:lnTo>
                  <a:lnTo>
                    <a:pt x="369" y="850"/>
                  </a:lnTo>
                  <a:lnTo>
                    <a:pt x="369" y="847"/>
                  </a:lnTo>
                  <a:lnTo>
                    <a:pt x="364" y="842"/>
                  </a:lnTo>
                  <a:lnTo>
                    <a:pt x="358" y="836"/>
                  </a:lnTo>
                  <a:lnTo>
                    <a:pt x="349" y="834"/>
                  </a:lnTo>
                  <a:lnTo>
                    <a:pt x="348" y="834"/>
                  </a:lnTo>
                  <a:lnTo>
                    <a:pt x="347" y="834"/>
                  </a:lnTo>
                  <a:lnTo>
                    <a:pt x="347" y="832"/>
                  </a:lnTo>
                  <a:lnTo>
                    <a:pt x="347" y="828"/>
                  </a:lnTo>
                  <a:lnTo>
                    <a:pt x="348" y="828"/>
                  </a:lnTo>
                  <a:lnTo>
                    <a:pt x="353" y="824"/>
                  </a:lnTo>
                  <a:lnTo>
                    <a:pt x="350" y="818"/>
                  </a:lnTo>
                  <a:lnTo>
                    <a:pt x="344" y="819"/>
                  </a:lnTo>
                  <a:lnTo>
                    <a:pt x="333" y="823"/>
                  </a:lnTo>
                  <a:lnTo>
                    <a:pt x="326" y="822"/>
                  </a:lnTo>
                  <a:lnTo>
                    <a:pt x="313" y="817"/>
                  </a:lnTo>
                  <a:lnTo>
                    <a:pt x="313" y="815"/>
                  </a:lnTo>
                  <a:lnTo>
                    <a:pt x="313" y="814"/>
                  </a:lnTo>
                  <a:lnTo>
                    <a:pt x="313" y="814"/>
                  </a:lnTo>
                  <a:lnTo>
                    <a:pt x="312" y="813"/>
                  </a:lnTo>
                  <a:lnTo>
                    <a:pt x="299" y="811"/>
                  </a:lnTo>
                  <a:lnTo>
                    <a:pt x="296" y="810"/>
                  </a:lnTo>
                  <a:lnTo>
                    <a:pt x="294" y="813"/>
                  </a:lnTo>
                  <a:lnTo>
                    <a:pt x="292" y="815"/>
                  </a:lnTo>
                  <a:lnTo>
                    <a:pt x="292" y="816"/>
                  </a:lnTo>
                  <a:lnTo>
                    <a:pt x="290" y="820"/>
                  </a:lnTo>
                  <a:lnTo>
                    <a:pt x="290" y="820"/>
                  </a:lnTo>
                  <a:lnTo>
                    <a:pt x="281" y="819"/>
                  </a:lnTo>
                  <a:lnTo>
                    <a:pt x="275" y="818"/>
                  </a:lnTo>
                  <a:lnTo>
                    <a:pt x="269" y="815"/>
                  </a:lnTo>
                  <a:lnTo>
                    <a:pt x="268" y="814"/>
                  </a:lnTo>
                  <a:lnTo>
                    <a:pt x="269" y="812"/>
                  </a:lnTo>
                  <a:lnTo>
                    <a:pt x="271" y="810"/>
                  </a:lnTo>
                  <a:lnTo>
                    <a:pt x="272" y="808"/>
                  </a:lnTo>
                  <a:lnTo>
                    <a:pt x="272" y="806"/>
                  </a:lnTo>
                  <a:lnTo>
                    <a:pt x="271" y="806"/>
                  </a:lnTo>
                  <a:lnTo>
                    <a:pt x="265" y="806"/>
                  </a:lnTo>
                  <a:lnTo>
                    <a:pt x="265" y="806"/>
                  </a:lnTo>
                  <a:lnTo>
                    <a:pt x="263" y="808"/>
                  </a:lnTo>
                  <a:lnTo>
                    <a:pt x="264" y="828"/>
                  </a:lnTo>
                  <a:lnTo>
                    <a:pt x="265" y="833"/>
                  </a:lnTo>
                  <a:lnTo>
                    <a:pt x="266" y="833"/>
                  </a:lnTo>
                  <a:lnTo>
                    <a:pt x="266" y="834"/>
                  </a:lnTo>
                  <a:lnTo>
                    <a:pt x="268" y="833"/>
                  </a:lnTo>
                  <a:lnTo>
                    <a:pt x="269" y="834"/>
                  </a:lnTo>
                  <a:lnTo>
                    <a:pt x="271" y="835"/>
                  </a:lnTo>
                  <a:lnTo>
                    <a:pt x="271" y="837"/>
                  </a:lnTo>
                  <a:lnTo>
                    <a:pt x="272" y="847"/>
                  </a:lnTo>
                  <a:lnTo>
                    <a:pt x="261" y="862"/>
                  </a:lnTo>
                  <a:lnTo>
                    <a:pt x="248" y="879"/>
                  </a:lnTo>
                  <a:lnTo>
                    <a:pt x="244" y="882"/>
                  </a:lnTo>
                  <a:lnTo>
                    <a:pt x="236" y="887"/>
                  </a:lnTo>
                  <a:lnTo>
                    <a:pt x="228" y="889"/>
                  </a:lnTo>
                  <a:lnTo>
                    <a:pt x="216" y="892"/>
                  </a:lnTo>
                  <a:lnTo>
                    <a:pt x="215" y="892"/>
                  </a:lnTo>
                  <a:lnTo>
                    <a:pt x="215" y="891"/>
                  </a:lnTo>
                  <a:lnTo>
                    <a:pt x="215" y="889"/>
                  </a:lnTo>
                  <a:lnTo>
                    <a:pt x="215" y="887"/>
                  </a:lnTo>
                  <a:lnTo>
                    <a:pt x="216" y="885"/>
                  </a:lnTo>
                  <a:lnTo>
                    <a:pt x="223" y="869"/>
                  </a:lnTo>
                  <a:lnTo>
                    <a:pt x="225" y="866"/>
                  </a:lnTo>
                  <a:lnTo>
                    <a:pt x="227" y="864"/>
                  </a:lnTo>
                  <a:lnTo>
                    <a:pt x="227" y="863"/>
                  </a:lnTo>
                  <a:lnTo>
                    <a:pt x="227" y="861"/>
                  </a:lnTo>
                  <a:lnTo>
                    <a:pt x="226" y="860"/>
                  </a:lnTo>
                  <a:lnTo>
                    <a:pt x="225" y="860"/>
                  </a:lnTo>
                  <a:lnTo>
                    <a:pt x="216" y="859"/>
                  </a:lnTo>
                  <a:lnTo>
                    <a:pt x="214" y="860"/>
                  </a:lnTo>
                  <a:lnTo>
                    <a:pt x="214" y="863"/>
                  </a:lnTo>
                  <a:lnTo>
                    <a:pt x="215" y="864"/>
                  </a:lnTo>
                  <a:lnTo>
                    <a:pt x="214" y="865"/>
                  </a:lnTo>
                  <a:lnTo>
                    <a:pt x="201" y="869"/>
                  </a:lnTo>
                  <a:lnTo>
                    <a:pt x="197" y="856"/>
                  </a:lnTo>
                  <a:lnTo>
                    <a:pt x="198" y="853"/>
                  </a:lnTo>
                  <a:lnTo>
                    <a:pt x="200" y="852"/>
                  </a:lnTo>
                  <a:lnTo>
                    <a:pt x="201" y="852"/>
                  </a:lnTo>
                  <a:lnTo>
                    <a:pt x="202" y="849"/>
                  </a:lnTo>
                  <a:lnTo>
                    <a:pt x="200" y="844"/>
                  </a:lnTo>
                  <a:lnTo>
                    <a:pt x="198" y="841"/>
                  </a:lnTo>
                  <a:lnTo>
                    <a:pt x="192" y="836"/>
                  </a:lnTo>
                  <a:lnTo>
                    <a:pt x="187" y="834"/>
                  </a:lnTo>
                  <a:lnTo>
                    <a:pt x="184" y="834"/>
                  </a:lnTo>
                  <a:lnTo>
                    <a:pt x="183" y="834"/>
                  </a:lnTo>
                  <a:lnTo>
                    <a:pt x="183" y="834"/>
                  </a:lnTo>
                  <a:lnTo>
                    <a:pt x="181" y="833"/>
                  </a:lnTo>
                  <a:lnTo>
                    <a:pt x="176" y="824"/>
                  </a:lnTo>
                  <a:lnTo>
                    <a:pt x="176" y="821"/>
                  </a:lnTo>
                  <a:lnTo>
                    <a:pt x="176" y="819"/>
                  </a:lnTo>
                  <a:lnTo>
                    <a:pt x="176" y="817"/>
                  </a:lnTo>
                  <a:lnTo>
                    <a:pt x="176" y="817"/>
                  </a:lnTo>
                  <a:lnTo>
                    <a:pt x="169" y="821"/>
                  </a:lnTo>
                  <a:lnTo>
                    <a:pt x="168" y="822"/>
                  </a:lnTo>
                  <a:lnTo>
                    <a:pt x="158" y="822"/>
                  </a:lnTo>
                  <a:lnTo>
                    <a:pt x="148" y="816"/>
                  </a:lnTo>
                  <a:lnTo>
                    <a:pt x="148" y="816"/>
                  </a:lnTo>
                  <a:lnTo>
                    <a:pt x="148" y="815"/>
                  </a:lnTo>
                  <a:lnTo>
                    <a:pt x="148" y="815"/>
                  </a:lnTo>
                  <a:lnTo>
                    <a:pt x="148" y="815"/>
                  </a:lnTo>
                  <a:lnTo>
                    <a:pt x="149" y="814"/>
                  </a:lnTo>
                  <a:lnTo>
                    <a:pt x="149" y="813"/>
                  </a:lnTo>
                  <a:lnTo>
                    <a:pt x="150" y="808"/>
                  </a:lnTo>
                  <a:lnTo>
                    <a:pt x="149" y="806"/>
                  </a:lnTo>
                  <a:lnTo>
                    <a:pt x="145" y="803"/>
                  </a:lnTo>
                  <a:lnTo>
                    <a:pt x="144" y="803"/>
                  </a:lnTo>
                  <a:lnTo>
                    <a:pt x="140" y="803"/>
                  </a:lnTo>
                  <a:lnTo>
                    <a:pt x="138" y="806"/>
                  </a:lnTo>
                  <a:lnTo>
                    <a:pt x="137" y="808"/>
                  </a:lnTo>
                  <a:lnTo>
                    <a:pt x="130" y="817"/>
                  </a:lnTo>
                  <a:lnTo>
                    <a:pt x="119" y="814"/>
                  </a:lnTo>
                  <a:lnTo>
                    <a:pt x="111" y="810"/>
                  </a:lnTo>
                  <a:lnTo>
                    <a:pt x="108" y="809"/>
                  </a:lnTo>
                  <a:lnTo>
                    <a:pt x="107" y="806"/>
                  </a:lnTo>
                  <a:lnTo>
                    <a:pt x="115" y="801"/>
                  </a:lnTo>
                  <a:lnTo>
                    <a:pt x="118" y="799"/>
                  </a:lnTo>
                  <a:lnTo>
                    <a:pt x="124" y="799"/>
                  </a:lnTo>
                  <a:lnTo>
                    <a:pt x="124" y="800"/>
                  </a:lnTo>
                  <a:lnTo>
                    <a:pt x="125" y="801"/>
                  </a:lnTo>
                  <a:lnTo>
                    <a:pt x="126" y="801"/>
                  </a:lnTo>
                  <a:lnTo>
                    <a:pt x="126" y="802"/>
                  </a:lnTo>
                  <a:lnTo>
                    <a:pt x="135" y="801"/>
                  </a:lnTo>
                  <a:lnTo>
                    <a:pt x="150" y="786"/>
                  </a:lnTo>
                  <a:lnTo>
                    <a:pt x="150" y="786"/>
                  </a:lnTo>
                  <a:lnTo>
                    <a:pt x="163" y="786"/>
                  </a:lnTo>
                  <a:lnTo>
                    <a:pt x="178" y="785"/>
                  </a:lnTo>
                  <a:lnTo>
                    <a:pt x="179" y="784"/>
                  </a:lnTo>
                  <a:lnTo>
                    <a:pt x="182" y="780"/>
                  </a:lnTo>
                  <a:lnTo>
                    <a:pt x="182" y="780"/>
                  </a:lnTo>
                  <a:lnTo>
                    <a:pt x="183" y="780"/>
                  </a:lnTo>
                  <a:lnTo>
                    <a:pt x="187" y="779"/>
                  </a:lnTo>
                  <a:lnTo>
                    <a:pt x="194" y="780"/>
                  </a:lnTo>
                  <a:lnTo>
                    <a:pt x="194" y="780"/>
                  </a:lnTo>
                  <a:lnTo>
                    <a:pt x="194" y="782"/>
                  </a:lnTo>
                  <a:lnTo>
                    <a:pt x="194" y="782"/>
                  </a:lnTo>
                  <a:lnTo>
                    <a:pt x="197" y="792"/>
                  </a:lnTo>
                  <a:lnTo>
                    <a:pt x="197" y="791"/>
                  </a:lnTo>
                  <a:lnTo>
                    <a:pt x="198" y="788"/>
                  </a:lnTo>
                  <a:lnTo>
                    <a:pt x="198" y="786"/>
                  </a:lnTo>
                  <a:lnTo>
                    <a:pt x="201" y="784"/>
                  </a:lnTo>
                  <a:lnTo>
                    <a:pt x="201" y="783"/>
                  </a:lnTo>
                  <a:lnTo>
                    <a:pt x="204" y="784"/>
                  </a:lnTo>
                  <a:lnTo>
                    <a:pt x="204" y="784"/>
                  </a:lnTo>
                  <a:lnTo>
                    <a:pt x="207" y="781"/>
                  </a:lnTo>
                  <a:lnTo>
                    <a:pt x="208" y="776"/>
                  </a:lnTo>
                  <a:lnTo>
                    <a:pt x="208" y="774"/>
                  </a:lnTo>
                  <a:lnTo>
                    <a:pt x="202" y="758"/>
                  </a:lnTo>
                  <a:lnTo>
                    <a:pt x="201" y="748"/>
                  </a:lnTo>
                  <a:lnTo>
                    <a:pt x="205" y="748"/>
                  </a:lnTo>
                  <a:lnTo>
                    <a:pt x="208" y="745"/>
                  </a:lnTo>
                  <a:lnTo>
                    <a:pt x="208" y="742"/>
                  </a:lnTo>
                  <a:lnTo>
                    <a:pt x="206" y="742"/>
                  </a:lnTo>
                  <a:lnTo>
                    <a:pt x="205" y="740"/>
                  </a:lnTo>
                  <a:lnTo>
                    <a:pt x="203" y="737"/>
                  </a:lnTo>
                  <a:lnTo>
                    <a:pt x="202" y="730"/>
                  </a:lnTo>
                  <a:lnTo>
                    <a:pt x="201" y="721"/>
                  </a:lnTo>
                  <a:lnTo>
                    <a:pt x="201" y="720"/>
                  </a:lnTo>
                  <a:lnTo>
                    <a:pt x="201" y="719"/>
                  </a:lnTo>
                  <a:lnTo>
                    <a:pt x="202" y="714"/>
                  </a:lnTo>
                  <a:lnTo>
                    <a:pt x="203" y="710"/>
                  </a:lnTo>
                  <a:lnTo>
                    <a:pt x="201" y="709"/>
                  </a:lnTo>
                  <a:lnTo>
                    <a:pt x="200" y="708"/>
                  </a:lnTo>
                  <a:lnTo>
                    <a:pt x="200" y="708"/>
                  </a:lnTo>
                  <a:lnTo>
                    <a:pt x="199" y="707"/>
                  </a:lnTo>
                  <a:lnTo>
                    <a:pt x="198" y="705"/>
                  </a:lnTo>
                  <a:lnTo>
                    <a:pt x="198" y="703"/>
                  </a:lnTo>
                  <a:lnTo>
                    <a:pt x="199" y="702"/>
                  </a:lnTo>
                  <a:lnTo>
                    <a:pt x="199" y="702"/>
                  </a:lnTo>
                  <a:lnTo>
                    <a:pt x="200" y="701"/>
                  </a:lnTo>
                  <a:lnTo>
                    <a:pt x="201" y="700"/>
                  </a:lnTo>
                  <a:lnTo>
                    <a:pt x="202" y="700"/>
                  </a:lnTo>
                  <a:lnTo>
                    <a:pt x="205" y="700"/>
                  </a:lnTo>
                  <a:lnTo>
                    <a:pt x="205" y="697"/>
                  </a:lnTo>
                  <a:lnTo>
                    <a:pt x="205" y="692"/>
                  </a:lnTo>
                  <a:lnTo>
                    <a:pt x="206" y="691"/>
                  </a:lnTo>
                  <a:lnTo>
                    <a:pt x="208" y="689"/>
                  </a:lnTo>
                  <a:lnTo>
                    <a:pt x="208" y="687"/>
                  </a:lnTo>
                  <a:lnTo>
                    <a:pt x="208" y="681"/>
                  </a:lnTo>
                  <a:lnTo>
                    <a:pt x="208" y="673"/>
                  </a:lnTo>
                  <a:lnTo>
                    <a:pt x="208" y="664"/>
                  </a:lnTo>
                  <a:lnTo>
                    <a:pt x="206" y="662"/>
                  </a:lnTo>
                  <a:lnTo>
                    <a:pt x="204" y="659"/>
                  </a:lnTo>
                  <a:lnTo>
                    <a:pt x="204" y="659"/>
                  </a:lnTo>
                  <a:lnTo>
                    <a:pt x="203" y="658"/>
                  </a:lnTo>
                  <a:lnTo>
                    <a:pt x="201" y="650"/>
                  </a:lnTo>
                  <a:lnTo>
                    <a:pt x="201" y="649"/>
                  </a:lnTo>
                  <a:lnTo>
                    <a:pt x="200" y="647"/>
                  </a:lnTo>
                  <a:lnTo>
                    <a:pt x="198" y="643"/>
                  </a:lnTo>
                  <a:lnTo>
                    <a:pt x="198" y="640"/>
                  </a:lnTo>
                  <a:lnTo>
                    <a:pt x="195" y="617"/>
                  </a:lnTo>
                  <a:lnTo>
                    <a:pt x="192" y="614"/>
                  </a:lnTo>
                  <a:lnTo>
                    <a:pt x="184" y="602"/>
                  </a:lnTo>
                  <a:lnTo>
                    <a:pt x="183" y="598"/>
                  </a:lnTo>
                  <a:lnTo>
                    <a:pt x="181" y="593"/>
                  </a:lnTo>
                  <a:lnTo>
                    <a:pt x="185" y="584"/>
                  </a:lnTo>
                  <a:lnTo>
                    <a:pt x="186" y="583"/>
                  </a:lnTo>
                  <a:lnTo>
                    <a:pt x="189" y="577"/>
                  </a:lnTo>
                  <a:lnTo>
                    <a:pt x="190" y="572"/>
                  </a:lnTo>
                  <a:lnTo>
                    <a:pt x="190" y="571"/>
                  </a:lnTo>
                  <a:lnTo>
                    <a:pt x="189" y="569"/>
                  </a:lnTo>
                  <a:lnTo>
                    <a:pt x="193" y="569"/>
                  </a:lnTo>
                  <a:lnTo>
                    <a:pt x="202" y="564"/>
                  </a:lnTo>
                  <a:lnTo>
                    <a:pt x="205" y="566"/>
                  </a:lnTo>
                  <a:lnTo>
                    <a:pt x="208" y="569"/>
                  </a:lnTo>
                  <a:lnTo>
                    <a:pt x="214" y="569"/>
                  </a:lnTo>
                  <a:lnTo>
                    <a:pt x="226" y="557"/>
                  </a:lnTo>
                  <a:lnTo>
                    <a:pt x="226" y="556"/>
                  </a:lnTo>
                  <a:lnTo>
                    <a:pt x="226" y="555"/>
                  </a:lnTo>
                  <a:lnTo>
                    <a:pt x="230" y="553"/>
                  </a:lnTo>
                  <a:lnTo>
                    <a:pt x="230" y="552"/>
                  </a:lnTo>
                  <a:lnTo>
                    <a:pt x="232" y="552"/>
                  </a:lnTo>
                  <a:lnTo>
                    <a:pt x="234" y="553"/>
                  </a:lnTo>
                  <a:lnTo>
                    <a:pt x="236" y="553"/>
                  </a:lnTo>
                  <a:lnTo>
                    <a:pt x="237" y="553"/>
                  </a:lnTo>
                  <a:lnTo>
                    <a:pt x="240" y="551"/>
                  </a:lnTo>
                  <a:lnTo>
                    <a:pt x="240" y="541"/>
                  </a:lnTo>
                  <a:lnTo>
                    <a:pt x="240" y="539"/>
                  </a:lnTo>
                  <a:lnTo>
                    <a:pt x="238" y="524"/>
                  </a:lnTo>
                  <a:lnTo>
                    <a:pt x="234" y="519"/>
                  </a:lnTo>
                  <a:lnTo>
                    <a:pt x="231" y="515"/>
                  </a:lnTo>
                  <a:lnTo>
                    <a:pt x="230" y="513"/>
                  </a:lnTo>
                  <a:lnTo>
                    <a:pt x="230" y="509"/>
                  </a:lnTo>
                  <a:lnTo>
                    <a:pt x="230" y="509"/>
                  </a:lnTo>
                  <a:lnTo>
                    <a:pt x="232" y="502"/>
                  </a:lnTo>
                  <a:lnTo>
                    <a:pt x="244" y="505"/>
                  </a:lnTo>
                  <a:lnTo>
                    <a:pt x="245" y="506"/>
                  </a:lnTo>
                  <a:lnTo>
                    <a:pt x="258" y="503"/>
                  </a:lnTo>
                  <a:lnTo>
                    <a:pt x="262" y="503"/>
                  </a:lnTo>
                  <a:lnTo>
                    <a:pt x="263" y="504"/>
                  </a:lnTo>
                  <a:lnTo>
                    <a:pt x="264" y="505"/>
                  </a:lnTo>
                  <a:lnTo>
                    <a:pt x="264" y="505"/>
                  </a:lnTo>
                  <a:lnTo>
                    <a:pt x="261" y="511"/>
                  </a:lnTo>
                  <a:lnTo>
                    <a:pt x="260" y="512"/>
                  </a:lnTo>
                  <a:lnTo>
                    <a:pt x="259" y="512"/>
                  </a:lnTo>
                  <a:lnTo>
                    <a:pt x="260" y="513"/>
                  </a:lnTo>
                  <a:lnTo>
                    <a:pt x="260" y="513"/>
                  </a:lnTo>
                  <a:lnTo>
                    <a:pt x="262" y="513"/>
                  </a:lnTo>
                  <a:lnTo>
                    <a:pt x="269" y="511"/>
                  </a:lnTo>
                  <a:lnTo>
                    <a:pt x="273" y="507"/>
                  </a:lnTo>
                  <a:lnTo>
                    <a:pt x="273" y="505"/>
                  </a:lnTo>
                  <a:lnTo>
                    <a:pt x="273" y="504"/>
                  </a:lnTo>
                  <a:lnTo>
                    <a:pt x="272" y="504"/>
                  </a:lnTo>
                  <a:lnTo>
                    <a:pt x="270" y="502"/>
                  </a:lnTo>
                  <a:lnTo>
                    <a:pt x="269" y="496"/>
                  </a:lnTo>
                  <a:lnTo>
                    <a:pt x="268" y="493"/>
                  </a:lnTo>
                  <a:lnTo>
                    <a:pt x="262" y="491"/>
                  </a:lnTo>
                  <a:lnTo>
                    <a:pt x="261" y="491"/>
                  </a:lnTo>
                  <a:lnTo>
                    <a:pt x="260" y="483"/>
                  </a:lnTo>
                  <a:lnTo>
                    <a:pt x="262" y="482"/>
                  </a:lnTo>
                  <a:lnTo>
                    <a:pt x="265" y="474"/>
                  </a:lnTo>
                  <a:lnTo>
                    <a:pt x="265" y="474"/>
                  </a:lnTo>
                  <a:lnTo>
                    <a:pt x="266" y="460"/>
                  </a:lnTo>
                  <a:lnTo>
                    <a:pt x="266" y="443"/>
                  </a:lnTo>
                  <a:lnTo>
                    <a:pt x="265" y="438"/>
                  </a:lnTo>
                  <a:lnTo>
                    <a:pt x="264" y="437"/>
                  </a:lnTo>
                  <a:lnTo>
                    <a:pt x="264" y="436"/>
                  </a:lnTo>
                  <a:lnTo>
                    <a:pt x="261" y="433"/>
                  </a:lnTo>
                  <a:lnTo>
                    <a:pt x="258" y="428"/>
                  </a:lnTo>
                  <a:lnTo>
                    <a:pt x="258" y="426"/>
                  </a:lnTo>
                  <a:lnTo>
                    <a:pt x="241" y="415"/>
                  </a:lnTo>
                  <a:lnTo>
                    <a:pt x="230" y="410"/>
                  </a:lnTo>
                  <a:lnTo>
                    <a:pt x="230" y="407"/>
                  </a:lnTo>
                  <a:lnTo>
                    <a:pt x="230" y="406"/>
                  </a:lnTo>
                  <a:lnTo>
                    <a:pt x="230" y="406"/>
                  </a:lnTo>
                  <a:lnTo>
                    <a:pt x="231" y="405"/>
                  </a:lnTo>
                  <a:lnTo>
                    <a:pt x="228" y="387"/>
                  </a:lnTo>
                  <a:lnTo>
                    <a:pt x="222" y="378"/>
                  </a:lnTo>
                  <a:lnTo>
                    <a:pt x="217" y="375"/>
                  </a:lnTo>
                  <a:lnTo>
                    <a:pt x="213" y="374"/>
                  </a:lnTo>
                  <a:lnTo>
                    <a:pt x="206" y="368"/>
                  </a:lnTo>
                  <a:lnTo>
                    <a:pt x="205" y="368"/>
                  </a:lnTo>
                  <a:lnTo>
                    <a:pt x="205" y="368"/>
                  </a:lnTo>
                  <a:lnTo>
                    <a:pt x="206" y="351"/>
                  </a:lnTo>
                  <a:lnTo>
                    <a:pt x="208" y="344"/>
                  </a:lnTo>
                  <a:lnTo>
                    <a:pt x="207" y="342"/>
                  </a:lnTo>
                  <a:lnTo>
                    <a:pt x="201" y="330"/>
                  </a:lnTo>
                  <a:lnTo>
                    <a:pt x="201" y="329"/>
                  </a:lnTo>
                  <a:lnTo>
                    <a:pt x="201" y="328"/>
                  </a:lnTo>
                  <a:lnTo>
                    <a:pt x="202" y="319"/>
                  </a:lnTo>
                  <a:lnTo>
                    <a:pt x="203" y="317"/>
                  </a:lnTo>
                  <a:lnTo>
                    <a:pt x="209" y="317"/>
                  </a:lnTo>
                  <a:lnTo>
                    <a:pt x="211" y="317"/>
                  </a:lnTo>
                  <a:lnTo>
                    <a:pt x="212" y="315"/>
                  </a:lnTo>
                  <a:lnTo>
                    <a:pt x="212" y="314"/>
                  </a:lnTo>
                  <a:lnTo>
                    <a:pt x="210" y="310"/>
                  </a:lnTo>
                  <a:lnTo>
                    <a:pt x="207" y="304"/>
                  </a:lnTo>
                  <a:lnTo>
                    <a:pt x="204" y="294"/>
                  </a:lnTo>
                  <a:lnTo>
                    <a:pt x="204" y="294"/>
                  </a:lnTo>
                  <a:lnTo>
                    <a:pt x="201" y="290"/>
                  </a:lnTo>
                  <a:lnTo>
                    <a:pt x="201" y="288"/>
                  </a:lnTo>
                  <a:lnTo>
                    <a:pt x="201" y="288"/>
                  </a:lnTo>
                  <a:lnTo>
                    <a:pt x="201" y="287"/>
                  </a:lnTo>
                  <a:lnTo>
                    <a:pt x="202" y="285"/>
                  </a:lnTo>
                  <a:lnTo>
                    <a:pt x="201" y="282"/>
                  </a:lnTo>
                  <a:lnTo>
                    <a:pt x="200" y="277"/>
                  </a:lnTo>
                  <a:lnTo>
                    <a:pt x="198" y="275"/>
                  </a:lnTo>
                  <a:lnTo>
                    <a:pt x="194" y="274"/>
                  </a:lnTo>
                  <a:lnTo>
                    <a:pt x="194" y="274"/>
                  </a:lnTo>
                  <a:lnTo>
                    <a:pt x="190" y="278"/>
                  </a:lnTo>
                  <a:lnTo>
                    <a:pt x="190" y="278"/>
                  </a:lnTo>
                  <a:lnTo>
                    <a:pt x="190" y="279"/>
                  </a:lnTo>
                  <a:lnTo>
                    <a:pt x="192" y="281"/>
                  </a:lnTo>
                  <a:lnTo>
                    <a:pt x="194" y="281"/>
                  </a:lnTo>
                  <a:lnTo>
                    <a:pt x="192" y="283"/>
                  </a:lnTo>
                  <a:lnTo>
                    <a:pt x="192" y="284"/>
                  </a:lnTo>
                  <a:lnTo>
                    <a:pt x="186" y="291"/>
                  </a:lnTo>
                  <a:lnTo>
                    <a:pt x="185" y="291"/>
                  </a:lnTo>
                  <a:lnTo>
                    <a:pt x="174" y="292"/>
                  </a:lnTo>
                  <a:lnTo>
                    <a:pt x="169" y="291"/>
                  </a:lnTo>
                  <a:lnTo>
                    <a:pt x="169" y="290"/>
                  </a:lnTo>
                  <a:lnTo>
                    <a:pt x="167" y="288"/>
                  </a:lnTo>
                  <a:lnTo>
                    <a:pt x="167" y="286"/>
                  </a:lnTo>
                  <a:lnTo>
                    <a:pt x="169" y="285"/>
                  </a:lnTo>
                  <a:lnTo>
                    <a:pt x="169" y="284"/>
                  </a:lnTo>
                  <a:lnTo>
                    <a:pt x="169" y="284"/>
                  </a:lnTo>
                  <a:lnTo>
                    <a:pt x="169" y="272"/>
                  </a:lnTo>
                  <a:lnTo>
                    <a:pt x="169" y="269"/>
                  </a:lnTo>
                  <a:lnTo>
                    <a:pt x="169" y="269"/>
                  </a:lnTo>
                  <a:lnTo>
                    <a:pt x="167" y="263"/>
                  </a:lnTo>
                  <a:lnTo>
                    <a:pt x="167" y="263"/>
                  </a:lnTo>
                  <a:lnTo>
                    <a:pt x="166" y="263"/>
                  </a:lnTo>
                  <a:lnTo>
                    <a:pt x="165" y="263"/>
                  </a:lnTo>
                  <a:lnTo>
                    <a:pt x="164" y="263"/>
                  </a:lnTo>
                  <a:lnTo>
                    <a:pt x="159" y="256"/>
                  </a:lnTo>
                  <a:lnTo>
                    <a:pt x="158" y="253"/>
                  </a:lnTo>
                  <a:lnTo>
                    <a:pt x="152" y="231"/>
                  </a:lnTo>
                  <a:lnTo>
                    <a:pt x="151" y="229"/>
                  </a:lnTo>
                  <a:lnTo>
                    <a:pt x="146" y="224"/>
                  </a:lnTo>
                  <a:lnTo>
                    <a:pt x="143" y="226"/>
                  </a:lnTo>
                  <a:lnTo>
                    <a:pt x="131" y="230"/>
                  </a:lnTo>
                  <a:lnTo>
                    <a:pt x="124" y="234"/>
                  </a:lnTo>
                  <a:lnTo>
                    <a:pt x="122" y="234"/>
                  </a:lnTo>
                  <a:lnTo>
                    <a:pt x="120" y="235"/>
                  </a:lnTo>
                  <a:lnTo>
                    <a:pt x="116" y="233"/>
                  </a:lnTo>
                  <a:lnTo>
                    <a:pt x="115" y="231"/>
                  </a:lnTo>
                  <a:lnTo>
                    <a:pt x="116" y="227"/>
                  </a:lnTo>
                  <a:lnTo>
                    <a:pt x="116" y="227"/>
                  </a:lnTo>
                  <a:lnTo>
                    <a:pt x="118" y="226"/>
                  </a:lnTo>
                  <a:lnTo>
                    <a:pt x="118" y="225"/>
                  </a:lnTo>
                  <a:lnTo>
                    <a:pt x="119" y="209"/>
                  </a:lnTo>
                  <a:lnTo>
                    <a:pt x="119" y="207"/>
                  </a:lnTo>
                  <a:lnTo>
                    <a:pt x="116" y="209"/>
                  </a:lnTo>
                  <a:lnTo>
                    <a:pt x="105" y="219"/>
                  </a:lnTo>
                  <a:lnTo>
                    <a:pt x="104" y="220"/>
                  </a:lnTo>
                  <a:lnTo>
                    <a:pt x="104" y="220"/>
                  </a:lnTo>
                  <a:lnTo>
                    <a:pt x="103" y="219"/>
                  </a:lnTo>
                  <a:lnTo>
                    <a:pt x="96" y="215"/>
                  </a:lnTo>
                  <a:lnTo>
                    <a:pt x="95" y="214"/>
                  </a:lnTo>
                  <a:lnTo>
                    <a:pt x="94" y="213"/>
                  </a:lnTo>
                  <a:lnTo>
                    <a:pt x="94" y="212"/>
                  </a:lnTo>
                  <a:lnTo>
                    <a:pt x="94" y="212"/>
                  </a:lnTo>
                  <a:lnTo>
                    <a:pt x="94" y="210"/>
                  </a:lnTo>
                  <a:lnTo>
                    <a:pt x="94" y="209"/>
                  </a:lnTo>
                  <a:lnTo>
                    <a:pt x="94" y="209"/>
                  </a:lnTo>
                  <a:lnTo>
                    <a:pt x="94" y="208"/>
                  </a:lnTo>
                  <a:lnTo>
                    <a:pt x="93" y="208"/>
                  </a:lnTo>
                  <a:lnTo>
                    <a:pt x="93" y="208"/>
                  </a:lnTo>
                  <a:lnTo>
                    <a:pt x="89" y="208"/>
                  </a:lnTo>
                  <a:lnTo>
                    <a:pt x="89" y="209"/>
                  </a:lnTo>
                  <a:lnTo>
                    <a:pt x="87" y="209"/>
                  </a:lnTo>
                  <a:lnTo>
                    <a:pt x="86" y="212"/>
                  </a:lnTo>
                  <a:lnTo>
                    <a:pt x="83" y="211"/>
                  </a:lnTo>
                  <a:lnTo>
                    <a:pt x="67" y="212"/>
                  </a:lnTo>
                  <a:lnTo>
                    <a:pt x="61" y="212"/>
                  </a:lnTo>
                  <a:lnTo>
                    <a:pt x="60" y="212"/>
                  </a:lnTo>
                  <a:lnTo>
                    <a:pt x="59" y="213"/>
                  </a:lnTo>
                  <a:lnTo>
                    <a:pt x="58" y="214"/>
                  </a:lnTo>
                  <a:lnTo>
                    <a:pt x="58" y="215"/>
                  </a:lnTo>
                  <a:lnTo>
                    <a:pt x="60" y="220"/>
                  </a:lnTo>
                  <a:lnTo>
                    <a:pt x="64" y="227"/>
                  </a:lnTo>
                  <a:lnTo>
                    <a:pt x="66" y="230"/>
                  </a:lnTo>
                  <a:lnTo>
                    <a:pt x="69" y="231"/>
                  </a:lnTo>
                  <a:lnTo>
                    <a:pt x="70" y="231"/>
                  </a:lnTo>
                  <a:lnTo>
                    <a:pt x="71" y="230"/>
                  </a:lnTo>
                  <a:lnTo>
                    <a:pt x="71" y="226"/>
                  </a:lnTo>
                  <a:lnTo>
                    <a:pt x="71" y="224"/>
                  </a:lnTo>
                  <a:lnTo>
                    <a:pt x="72" y="223"/>
                  </a:lnTo>
                  <a:lnTo>
                    <a:pt x="74" y="224"/>
                  </a:lnTo>
                  <a:lnTo>
                    <a:pt x="77" y="228"/>
                  </a:lnTo>
                  <a:lnTo>
                    <a:pt x="78" y="233"/>
                  </a:lnTo>
                  <a:lnTo>
                    <a:pt x="76" y="241"/>
                  </a:lnTo>
                  <a:lnTo>
                    <a:pt x="78" y="243"/>
                  </a:lnTo>
                  <a:lnTo>
                    <a:pt x="77" y="244"/>
                  </a:lnTo>
                  <a:lnTo>
                    <a:pt x="75" y="247"/>
                  </a:lnTo>
                  <a:lnTo>
                    <a:pt x="71" y="247"/>
                  </a:lnTo>
                  <a:lnTo>
                    <a:pt x="65" y="245"/>
                  </a:lnTo>
                  <a:lnTo>
                    <a:pt x="57" y="244"/>
                  </a:lnTo>
                  <a:lnTo>
                    <a:pt x="53" y="249"/>
                  </a:lnTo>
                  <a:lnTo>
                    <a:pt x="51" y="252"/>
                  </a:lnTo>
                  <a:lnTo>
                    <a:pt x="53" y="253"/>
                  </a:lnTo>
                  <a:lnTo>
                    <a:pt x="53" y="254"/>
                  </a:lnTo>
                  <a:lnTo>
                    <a:pt x="47" y="263"/>
                  </a:lnTo>
                  <a:lnTo>
                    <a:pt x="45" y="263"/>
                  </a:lnTo>
                  <a:lnTo>
                    <a:pt x="42" y="264"/>
                  </a:lnTo>
                  <a:lnTo>
                    <a:pt x="40" y="265"/>
                  </a:lnTo>
                  <a:lnTo>
                    <a:pt x="37" y="266"/>
                  </a:lnTo>
                  <a:lnTo>
                    <a:pt x="23" y="266"/>
                  </a:lnTo>
                  <a:lnTo>
                    <a:pt x="22" y="265"/>
                  </a:lnTo>
                  <a:lnTo>
                    <a:pt x="20" y="264"/>
                  </a:lnTo>
                  <a:lnTo>
                    <a:pt x="18" y="260"/>
                  </a:lnTo>
                  <a:lnTo>
                    <a:pt x="20" y="241"/>
                  </a:lnTo>
                  <a:lnTo>
                    <a:pt x="23" y="231"/>
                  </a:lnTo>
                  <a:lnTo>
                    <a:pt x="25" y="231"/>
                  </a:lnTo>
                  <a:lnTo>
                    <a:pt x="30" y="219"/>
                  </a:lnTo>
                  <a:lnTo>
                    <a:pt x="26" y="205"/>
                  </a:lnTo>
                  <a:lnTo>
                    <a:pt x="26" y="205"/>
                  </a:lnTo>
                  <a:lnTo>
                    <a:pt x="25" y="205"/>
                  </a:lnTo>
                  <a:lnTo>
                    <a:pt x="22" y="205"/>
                  </a:lnTo>
                  <a:lnTo>
                    <a:pt x="22" y="205"/>
                  </a:lnTo>
                  <a:lnTo>
                    <a:pt x="10" y="193"/>
                  </a:lnTo>
                  <a:lnTo>
                    <a:pt x="9" y="193"/>
                  </a:lnTo>
                  <a:lnTo>
                    <a:pt x="9" y="191"/>
                  </a:lnTo>
                  <a:lnTo>
                    <a:pt x="8" y="187"/>
                  </a:lnTo>
                  <a:lnTo>
                    <a:pt x="8" y="186"/>
                  </a:lnTo>
                  <a:lnTo>
                    <a:pt x="9" y="186"/>
                  </a:lnTo>
                  <a:lnTo>
                    <a:pt x="12" y="186"/>
                  </a:lnTo>
                  <a:lnTo>
                    <a:pt x="10" y="183"/>
                  </a:lnTo>
                  <a:lnTo>
                    <a:pt x="9" y="183"/>
                  </a:lnTo>
                  <a:lnTo>
                    <a:pt x="8" y="174"/>
                  </a:lnTo>
                  <a:lnTo>
                    <a:pt x="8" y="169"/>
                  </a:lnTo>
                  <a:lnTo>
                    <a:pt x="8" y="161"/>
                  </a:lnTo>
                  <a:lnTo>
                    <a:pt x="7" y="154"/>
                  </a:lnTo>
                  <a:lnTo>
                    <a:pt x="7" y="153"/>
                  </a:lnTo>
                  <a:lnTo>
                    <a:pt x="5" y="151"/>
                  </a:lnTo>
                  <a:lnTo>
                    <a:pt x="10" y="149"/>
                  </a:lnTo>
                  <a:lnTo>
                    <a:pt x="9" y="139"/>
                  </a:lnTo>
                  <a:lnTo>
                    <a:pt x="8" y="138"/>
                  </a:lnTo>
                  <a:lnTo>
                    <a:pt x="8" y="138"/>
                  </a:lnTo>
                  <a:lnTo>
                    <a:pt x="8" y="138"/>
                  </a:lnTo>
                  <a:lnTo>
                    <a:pt x="6" y="137"/>
                  </a:lnTo>
                  <a:lnTo>
                    <a:pt x="5" y="137"/>
                  </a:lnTo>
                  <a:lnTo>
                    <a:pt x="4" y="137"/>
                  </a:lnTo>
                  <a:lnTo>
                    <a:pt x="0" y="134"/>
                  </a:lnTo>
                  <a:lnTo>
                    <a:pt x="2" y="131"/>
                  </a:lnTo>
                  <a:lnTo>
                    <a:pt x="3" y="124"/>
                  </a:lnTo>
                  <a:lnTo>
                    <a:pt x="5" y="121"/>
                  </a:lnTo>
                  <a:lnTo>
                    <a:pt x="7" y="119"/>
                  </a:lnTo>
                  <a:lnTo>
                    <a:pt x="7" y="119"/>
                  </a:lnTo>
                  <a:lnTo>
                    <a:pt x="44" y="110"/>
                  </a:lnTo>
                  <a:lnTo>
                    <a:pt x="69" y="114"/>
                  </a:lnTo>
                  <a:lnTo>
                    <a:pt x="71" y="115"/>
                  </a:lnTo>
                  <a:lnTo>
                    <a:pt x="71" y="115"/>
                  </a:lnTo>
                  <a:lnTo>
                    <a:pt x="76" y="126"/>
                  </a:lnTo>
                  <a:lnTo>
                    <a:pt x="77" y="128"/>
                  </a:lnTo>
                  <a:lnTo>
                    <a:pt x="78" y="128"/>
                  </a:lnTo>
                  <a:lnTo>
                    <a:pt x="82" y="127"/>
                  </a:lnTo>
                  <a:lnTo>
                    <a:pt x="95" y="125"/>
                  </a:lnTo>
                  <a:lnTo>
                    <a:pt x="97" y="122"/>
                  </a:lnTo>
                  <a:lnTo>
                    <a:pt x="97" y="119"/>
                  </a:lnTo>
                  <a:lnTo>
                    <a:pt x="95" y="116"/>
                  </a:lnTo>
                  <a:lnTo>
                    <a:pt x="94" y="113"/>
                  </a:lnTo>
                  <a:lnTo>
                    <a:pt x="93" y="103"/>
                  </a:lnTo>
                  <a:lnTo>
                    <a:pt x="94" y="94"/>
                  </a:lnTo>
                  <a:lnTo>
                    <a:pt x="97" y="87"/>
                  </a:lnTo>
                  <a:lnTo>
                    <a:pt x="100" y="88"/>
                  </a:lnTo>
                  <a:lnTo>
                    <a:pt x="108" y="90"/>
                  </a:lnTo>
                  <a:lnTo>
                    <a:pt x="111" y="90"/>
                  </a:lnTo>
                  <a:lnTo>
                    <a:pt x="115" y="90"/>
                  </a:lnTo>
                  <a:lnTo>
                    <a:pt x="115" y="90"/>
                  </a:lnTo>
                  <a:lnTo>
                    <a:pt x="115" y="88"/>
                  </a:lnTo>
                  <a:lnTo>
                    <a:pt x="118" y="82"/>
                  </a:lnTo>
                  <a:lnTo>
                    <a:pt x="119" y="78"/>
                  </a:lnTo>
                  <a:lnTo>
                    <a:pt x="121" y="77"/>
                  </a:lnTo>
                  <a:lnTo>
                    <a:pt x="121" y="77"/>
                  </a:lnTo>
                  <a:lnTo>
                    <a:pt x="126" y="75"/>
                  </a:lnTo>
                  <a:lnTo>
                    <a:pt x="127" y="75"/>
                  </a:lnTo>
                  <a:lnTo>
                    <a:pt x="128" y="75"/>
                  </a:lnTo>
                  <a:lnTo>
                    <a:pt x="130" y="74"/>
                  </a:lnTo>
                  <a:lnTo>
                    <a:pt x="134" y="71"/>
                  </a:lnTo>
                  <a:lnTo>
                    <a:pt x="136" y="68"/>
                  </a:lnTo>
                  <a:lnTo>
                    <a:pt x="137" y="66"/>
                  </a:lnTo>
                  <a:lnTo>
                    <a:pt x="137" y="65"/>
                  </a:lnTo>
                  <a:lnTo>
                    <a:pt x="138" y="62"/>
                  </a:lnTo>
                  <a:lnTo>
                    <a:pt x="137" y="58"/>
                  </a:lnTo>
                  <a:lnTo>
                    <a:pt x="137" y="56"/>
                  </a:lnTo>
                  <a:lnTo>
                    <a:pt x="135" y="54"/>
                  </a:lnTo>
                  <a:lnTo>
                    <a:pt x="137" y="52"/>
                  </a:lnTo>
                  <a:lnTo>
                    <a:pt x="137" y="51"/>
                  </a:lnTo>
                  <a:lnTo>
                    <a:pt x="139" y="46"/>
                  </a:lnTo>
                  <a:lnTo>
                    <a:pt x="140" y="41"/>
                  </a:lnTo>
                  <a:lnTo>
                    <a:pt x="150" y="39"/>
                  </a:lnTo>
                  <a:lnTo>
                    <a:pt x="151" y="40"/>
                  </a:lnTo>
                  <a:lnTo>
                    <a:pt x="158" y="42"/>
                  </a:lnTo>
                  <a:lnTo>
                    <a:pt x="162" y="42"/>
                  </a:lnTo>
                  <a:lnTo>
                    <a:pt x="165" y="41"/>
                  </a:lnTo>
                  <a:lnTo>
                    <a:pt x="169" y="39"/>
                  </a:lnTo>
                  <a:lnTo>
                    <a:pt x="172" y="36"/>
                  </a:lnTo>
                  <a:lnTo>
                    <a:pt x="176" y="34"/>
                  </a:lnTo>
                  <a:lnTo>
                    <a:pt x="186" y="24"/>
                  </a:lnTo>
                  <a:lnTo>
                    <a:pt x="188" y="20"/>
                  </a:lnTo>
                  <a:lnTo>
                    <a:pt x="189" y="17"/>
                  </a:lnTo>
                  <a:lnTo>
                    <a:pt x="190" y="12"/>
                  </a:lnTo>
                  <a:lnTo>
                    <a:pt x="190" y="11"/>
                  </a:lnTo>
                  <a:lnTo>
                    <a:pt x="190" y="11"/>
                  </a:lnTo>
                  <a:lnTo>
                    <a:pt x="192" y="10"/>
                  </a:lnTo>
                  <a:lnTo>
                    <a:pt x="194" y="7"/>
                  </a:lnTo>
                  <a:lnTo>
                    <a:pt x="199" y="2"/>
                  </a:lnTo>
                  <a:lnTo>
                    <a:pt x="217" y="0"/>
                  </a:lnTo>
                  <a:lnTo>
                    <a:pt x="219" y="0"/>
                  </a:lnTo>
                  <a:lnTo>
                    <a:pt x="224" y="7"/>
                  </a:lnTo>
                  <a:lnTo>
                    <a:pt x="228" y="11"/>
                  </a:lnTo>
                  <a:lnTo>
                    <a:pt x="240" y="17"/>
                  </a:lnTo>
                  <a:lnTo>
                    <a:pt x="242" y="18"/>
                  </a:lnTo>
                  <a:lnTo>
                    <a:pt x="244" y="20"/>
                  </a:lnTo>
                  <a:lnTo>
                    <a:pt x="250" y="33"/>
                  </a:lnTo>
                  <a:lnTo>
                    <a:pt x="251" y="39"/>
                  </a:lnTo>
                  <a:lnTo>
                    <a:pt x="251" y="41"/>
                  </a:lnTo>
                  <a:lnTo>
                    <a:pt x="252" y="43"/>
                  </a:lnTo>
                  <a:lnTo>
                    <a:pt x="253" y="43"/>
                  </a:lnTo>
                  <a:lnTo>
                    <a:pt x="258" y="43"/>
                  </a:lnTo>
                  <a:lnTo>
                    <a:pt x="261" y="42"/>
                  </a:lnTo>
                  <a:lnTo>
                    <a:pt x="263" y="41"/>
                  </a:lnTo>
                  <a:lnTo>
                    <a:pt x="264" y="44"/>
                  </a:lnTo>
                  <a:lnTo>
                    <a:pt x="265" y="47"/>
                  </a:lnTo>
                  <a:lnTo>
                    <a:pt x="271" y="54"/>
                  </a:lnTo>
                  <a:lnTo>
                    <a:pt x="281" y="58"/>
                  </a:lnTo>
                  <a:lnTo>
                    <a:pt x="290" y="59"/>
                  </a:lnTo>
                  <a:lnTo>
                    <a:pt x="289" y="67"/>
                  </a:lnTo>
                  <a:lnTo>
                    <a:pt x="288" y="76"/>
                  </a:lnTo>
                  <a:lnTo>
                    <a:pt x="290" y="84"/>
                  </a:lnTo>
                  <a:lnTo>
                    <a:pt x="291" y="87"/>
                  </a:lnTo>
                  <a:lnTo>
                    <a:pt x="291" y="88"/>
                  </a:lnTo>
                  <a:lnTo>
                    <a:pt x="297" y="90"/>
                  </a:lnTo>
                  <a:lnTo>
                    <a:pt x="311" y="94"/>
                  </a:lnTo>
                  <a:lnTo>
                    <a:pt x="312" y="94"/>
                  </a:lnTo>
                  <a:lnTo>
                    <a:pt x="312" y="94"/>
                  </a:lnTo>
                  <a:lnTo>
                    <a:pt x="313" y="92"/>
                  </a:lnTo>
                  <a:lnTo>
                    <a:pt x="313" y="87"/>
                  </a:lnTo>
                  <a:lnTo>
                    <a:pt x="312" y="87"/>
                  </a:lnTo>
                  <a:lnTo>
                    <a:pt x="312" y="83"/>
                  </a:lnTo>
                  <a:lnTo>
                    <a:pt x="312" y="82"/>
                  </a:lnTo>
                  <a:lnTo>
                    <a:pt x="313" y="81"/>
                  </a:lnTo>
                  <a:lnTo>
                    <a:pt x="315" y="82"/>
                  </a:lnTo>
                  <a:lnTo>
                    <a:pt x="322" y="84"/>
                  </a:lnTo>
                  <a:lnTo>
                    <a:pt x="330" y="85"/>
                  </a:lnTo>
                  <a:lnTo>
                    <a:pt x="330" y="85"/>
                  </a:lnTo>
                  <a:lnTo>
                    <a:pt x="332" y="85"/>
                  </a:lnTo>
                  <a:lnTo>
                    <a:pt x="333" y="84"/>
                  </a:lnTo>
                  <a:lnTo>
                    <a:pt x="334" y="83"/>
                  </a:lnTo>
                  <a:lnTo>
                    <a:pt x="335" y="81"/>
                  </a:lnTo>
                  <a:lnTo>
                    <a:pt x="334" y="78"/>
                  </a:lnTo>
                  <a:lnTo>
                    <a:pt x="333" y="77"/>
                  </a:lnTo>
                  <a:lnTo>
                    <a:pt x="332" y="76"/>
                  </a:lnTo>
                  <a:lnTo>
                    <a:pt x="328" y="74"/>
                  </a:lnTo>
                  <a:lnTo>
                    <a:pt x="326" y="74"/>
                  </a:lnTo>
                  <a:lnTo>
                    <a:pt x="326" y="74"/>
                  </a:lnTo>
                  <a:lnTo>
                    <a:pt x="312" y="64"/>
                  </a:lnTo>
                  <a:lnTo>
                    <a:pt x="310" y="63"/>
                  </a:lnTo>
                  <a:lnTo>
                    <a:pt x="310" y="62"/>
                  </a:lnTo>
                  <a:lnTo>
                    <a:pt x="309" y="54"/>
                  </a:lnTo>
                  <a:lnTo>
                    <a:pt x="310" y="52"/>
                  </a:lnTo>
                  <a:lnTo>
                    <a:pt x="330" y="43"/>
                  </a:lnTo>
                  <a:lnTo>
                    <a:pt x="348" y="43"/>
                  </a:lnTo>
                  <a:lnTo>
                    <a:pt x="349" y="43"/>
                  </a:lnTo>
                  <a:lnTo>
                    <a:pt x="349" y="43"/>
                  </a:lnTo>
                  <a:lnTo>
                    <a:pt x="351" y="45"/>
                  </a:lnTo>
                  <a:lnTo>
                    <a:pt x="354" y="50"/>
                  </a:lnTo>
                  <a:lnTo>
                    <a:pt x="358" y="54"/>
                  </a:lnTo>
                  <a:lnTo>
                    <a:pt x="367" y="55"/>
                  </a:lnTo>
                  <a:lnTo>
                    <a:pt x="369" y="55"/>
                  </a:lnTo>
                  <a:lnTo>
                    <a:pt x="373" y="55"/>
                  </a:lnTo>
                  <a:lnTo>
                    <a:pt x="376" y="53"/>
                  </a:lnTo>
                  <a:lnTo>
                    <a:pt x="376" y="50"/>
                  </a:lnTo>
                  <a:lnTo>
                    <a:pt x="376" y="50"/>
                  </a:lnTo>
                  <a:lnTo>
                    <a:pt x="379" y="49"/>
                  </a:lnTo>
                  <a:lnTo>
                    <a:pt x="381" y="49"/>
                  </a:lnTo>
                  <a:lnTo>
                    <a:pt x="386" y="53"/>
                  </a:lnTo>
                  <a:lnTo>
                    <a:pt x="389" y="59"/>
                  </a:lnTo>
                  <a:lnTo>
                    <a:pt x="389" y="61"/>
                  </a:lnTo>
                  <a:lnTo>
                    <a:pt x="388" y="62"/>
                  </a:lnTo>
                  <a:lnTo>
                    <a:pt x="387" y="62"/>
                  </a:lnTo>
                  <a:lnTo>
                    <a:pt x="386" y="63"/>
                  </a:lnTo>
                  <a:lnTo>
                    <a:pt x="384" y="65"/>
                  </a:lnTo>
                  <a:lnTo>
                    <a:pt x="384" y="66"/>
                  </a:lnTo>
                  <a:lnTo>
                    <a:pt x="384" y="68"/>
                  </a:lnTo>
                  <a:lnTo>
                    <a:pt x="384" y="68"/>
                  </a:lnTo>
                  <a:lnTo>
                    <a:pt x="387" y="70"/>
                  </a:lnTo>
                  <a:lnTo>
                    <a:pt x="392" y="76"/>
                  </a:lnTo>
                  <a:lnTo>
                    <a:pt x="394" y="76"/>
                  </a:lnTo>
                  <a:lnTo>
                    <a:pt x="395" y="75"/>
                  </a:lnTo>
                  <a:lnTo>
                    <a:pt x="398" y="71"/>
                  </a:lnTo>
                  <a:lnTo>
                    <a:pt x="406" y="69"/>
                  </a:lnTo>
                  <a:lnTo>
                    <a:pt x="412" y="51"/>
                  </a:lnTo>
                  <a:lnTo>
                    <a:pt x="412" y="51"/>
                  </a:lnTo>
                  <a:lnTo>
                    <a:pt x="408" y="31"/>
                  </a:lnTo>
                  <a:lnTo>
                    <a:pt x="408" y="29"/>
                  </a:lnTo>
                  <a:lnTo>
                    <a:pt x="406" y="28"/>
                  </a:lnTo>
                  <a:lnTo>
                    <a:pt x="405" y="27"/>
                  </a:lnTo>
                  <a:lnTo>
                    <a:pt x="404" y="21"/>
                  </a:lnTo>
                  <a:lnTo>
                    <a:pt x="404" y="20"/>
                  </a:lnTo>
                  <a:lnTo>
                    <a:pt x="405" y="19"/>
                  </a:lnTo>
                  <a:lnTo>
                    <a:pt x="405" y="18"/>
                  </a:lnTo>
                  <a:lnTo>
                    <a:pt x="406" y="18"/>
                  </a:lnTo>
                  <a:lnTo>
                    <a:pt x="408" y="18"/>
                  </a:lnTo>
                  <a:lnTo>
                    <a:pt x="408" y="19"/>
                  </a:lnTo>
                  <a:lnTo>
                    <a:pt x="412" y="17"/>
                  </a:lnTo>
                  <a:lnTo>
                    <a:pt x="418" y="12"/>
                  </a:lnTo>
                  <a:lnTo>
                    <a:pt x="419" y="11"/>
                  </a:lnTo>
                  <a:lnTo>
                    <a:pt x="421" y="7"/>
                  </a:lnTo>
                  <a:lnTo>
                    <a:pt x="422" y="7"/>
                  </a:lnTo>
                  <a:lnTo>
                    <a:pt x="426" y="7"/>
                  </a:lnTo>
                  <a:lnTo>
                    <a:pt x="435" y="8"/>
                  </a:lnTo>
                  <a:lnTo>
                    <a:pt x="436" y="9"/>
                  </a:lnTo>
                  <a:lnTo>
                    <a:pt x="437" y="10"/>
                  </a:lnTo>
                  <a:lnTo>
                    <a:pt x="438" y="12"/>
                  </a:lnTo>
                  <a:lnTo>
                    <a:pt x="438" y="13"/>
                  </a:lnTo>
                  <a:lnTo>
                    <a:pt x="438" y="14"/>
                  </a:lnTo>
                  <a:lnTo>
                    <a:pt x="437" y="15"/>
                  </a:lnTo>
                  <a:lnTo>
                    <a:pt x="437" y="15"/>
                  </a:lnTo>
                  <a:lnTo>
                    <a:pt x="435" y="17"/>
                  </a:lnTo>
                  <a:lnTo>
                    <a:pt x="435" y="20"/>
                  </a:lnTo>
                  <a:lnTo>
                    <a:pt x="435" y="27"/>
                  </a:lnTo>
                  <a:lnTo>
                    <a:pt x="435" y="28"/>
                  </a:lnTo>
                  <a:lnTo>
                    <a:pt x="435" y="28"/>
                  </a:lnTo>
                  <a:lnTo>
                    <a:pt x="440" y="31"/>
                  </a:lnTo>
                  <a:lnTo>
                    <a:pt x="445" y="30"/>
                  </a:lnTo>
                  <a:lnTo>
                    <a:pt x="447" y="36"/>
                  </a:lnTo>
                  <a:lnTo>
                    <a:pt x="449" y="39"/>
                  </a:lnTo>
                  <a:lnTo>
                    <a:pt x="454" y="45"/>
                  </a:lnTo>
                  <a:lnTo>
                    <a:pt x="455" y="46"/>
                  </a:lnTo>
                  <a:lnTo>
                    <a:pt x="460" y="44"/>
                  </a:lnTo>
                  <a:lnTo>
                    <a:pt x="462" y="42"/>
                  </a:lnTo>
                  <a:lnTo>
                    <a:pt x="462" y="42"/>
                  </a:lnTo>
                  <a:lnTo>
                    <a:pt x="462" y="40"/>
                  </a:lnTo>
                  <a:lnTo>
                    <a:pt x="462" y="39"/>
                  </a:lnTo>
                  <a:lnTo>
                    <a:pt x="462" y="39"/>
                  </a:lnTo>
                  <a:lnTo>
                    <a:pt x="466" y="39"/>
                  </a:lnTo>
                  <a:lnTo>
                    <a:pt x="467" y="39"/>
                  </a:lnTo>
                  <a:lnTo>
                    <a:pt x="468" y="39"/>
                  </a:lnTo>
                  <a:lnTo>
                    <a:pt x="469" y="41"/>
                  </a:lnTo>
                  <a:lnTo>
                    <a:pt x="471" y="42"/>
                  </a:lnTo>
                  <a:lnTo>
                    <a:pt x="472" y="42"/>
                  </a:lnTo>
                  <a:lnTo>
                    <a:pt x="472" y="42"/>
                  </a:lnTo>
                  <a:lnTo>
                    <a:pt x="506" y="38"/>
                  </a:lnTo>
                  <a:lnTo>
                    <a:pt x="517" y="34"/>
                  </a:lnTo>
                  <a:lnTo>
                    <a:pt x="524" y="31"/>
                  </a:lnTo>
                  <a:close/>
                </a:path>
              </a:pathLst>
            </a:custGeom>
            <a:solidFill>
              <a:srgbClr val="003865"/>
            </a:solidFill>
            <a:ln w="4763" cap="flat">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69" name="Freeform 19">
              <a:extLst>
                <a:ext uri="{FF2B5EF4-FFF2-40B4-BE49-F238E27FC236}">
                  <a16:creationId xmlns:a16="http://schemas.microsoft.com/office/drawing/2014/main" id="{61EE521F-8ACE-4692-9E0C-4C84B8C9414A}"/>
                </a:ext>
              </a:extLst>
            </p:cNvPr>
            <p:cNvSpPr>
              <a:spLocks/>
            </p:cNvSpPr>
            <p:nvPr/>
          </p:nvSpPr>
          <p:spPr bwMode="auto">
            <a:xfrm>
              <a:off x="7058418" y="3468398"/>
              <a:ext cx="1003764" cy="1270646"/>
            </a:xfrm>
            <a:custGeom>
              <a:avLst/>
              <a:gdLst>
                <a:gd name="T0" fmla="*/ 365 w 425"/>
                <a:gd name="T1" fmla="*/ 93 h 538"/>
                <a:gd name="T2" fmla="*/ 360 w 425"/>
                <a:gd name="T3" fmla="*/ 112 h 538"/>
                <a:gd name="T4" fmla="*/ 339 w 425"/>
                <a:gd name="T5" fmla="*/ 115 h 538"/>
                <a:gd name="T6" fmla="*/ 336 w 425"/>
                <a:gd name="T7" fmla="*/ 147 h 538"/>
                <a:gd name="T8" fmla="*/ 355 w 425"/>
                <a:gd name="T9" fmla="*/ 185 h 538"/>
                <a:gd name="T10" fmla="*/ 349 w 425"/>
                <a:gd name="T11" fmla="*/ 194 h 538"/>
                <a:gd name="T12" fmla="*/ 318 w 425"/>
                <a:gd name="T13" fmla="*/ 207 h 538"/>
                <a:gd name="T14" fmla="*/ 324 w 425"/>
                <a:gd name="T15" fmla="*/ 226 h 538"/>
                <a:gd name="T16" fmla="*/ 314 w 425"/>
                <a:gd name="T17" fmla="*/ 262 h 538"/>
                <a:gd name="T18" fmla="*/ 362 w 425"/>
                <a:gd name="T19" fmla="*/ 250 h 538"/>
                <a:gd name="T20" fmla="*/ 387 w 425"/>
                <a:gd name="T21" fmla="*/ 257 h 538"/>
                <a:gd name="T22" fmla="*/ 400 w 425"/>
                <a:gd name="T23" fmla="*/ 279 h 538"/>
                <a:gd name="T24" fmla="*/ 397 w 425"/>
                <a:gd name="T25" fmla="*/ 290 h 538"/>
                <a:gd name="T26" fmla="*/ 416 w 425"/>
                <a:gd name="T27" fmla="*/ 331 h 538"/>
                <a:gd name="T28" fmla="*/ 404 w 425"/>
                <a:gd name="T29" fmla="*/ 338 h 538"/>
                <a:gd name="T30" fmla="*/ 399 w 425"/>
                <a:gd name="T31" fmla="*/ 346 h 538"/>
                <a:gd name="T32" fmla="*/ 408 w 425"/>
                <a:gd name="T33" fmla="*/ 379 h 538"/>
                <a:gd name="T34" fmla="*/ 413 w 425"/>
                <a:gd name="T35" fmla="*/ 406 h 538"/>
                <a:gd name="T36" fmla="*/ 418 w 425"/>
                <a:gd name="T37" fmla="*/ 410 h 538"/>
                <a:gd name="T38" fmla="*/ 423 w 425"/>
                <a:gd name="T39" fmla="*/ 425 h 538"/>
                <a:gd name="T40" fmla="*/ 416 w 425"/>
                <a:gd name="T41" fmla="*/ 438 h 538"/>
                <a:gd name="T42" fmla="*/ 415 w 425"/>
                <a:gd name="T43" fmla="*/ 445 h 538"/>
                <a:gd name="T44" fmla="*/ 416 w 425"/>
                <a:gd name="T45" fmla="*/ 454 h 538"/>
                <a:gd name="T46" fmla="*/ 401 w 425"/>
                <a:gd name="T47" fmla="*/ 469 h 538"/>
                <a:gd name="T48" fmla="*/ 394 w 425"/>
                <a:gd name="T49" fmla="*/ 505 h 538"/>
                <a:gd name="T50" fmla="*/ 384 w 425"/>
                <a:gd name="T51" fmla="*/ 524 h 538"/>
                <a:gd name="T52" fmla="*/ 373 w 425"/>
                <a:gd name="T53" fmla="*/ 538 h 538"/>
                <a:gd name="T54" fmla="*/ 354 w 425"/>
                <a:gd name="T55" fmla="*/ 535 h 538"/>
                <a:gd name="T56" fmla="*/ 312 w 425"/>
                <a:gd name="T57" fmla="*/ 515 h 538"/>
                <a:gd name="T58" fmla="*/ 250 w 425"/>
                <a:gd name="T59" fmla="*/ 504 h 538"/>
                <a:gd name="T60" fmla="*/ 223 w 425"/>
                <a:gd name="T61" fmla="*/ 476 h 538"/>
                <a:gd name="T62" fmla="*/ 211 w 425"/>
                <a:gd name="T63" fmla="*/ 480 h 538"/>
                <a:gd name="T64" fmla="*/ 216 w 425"/>
                <a:gd name="T65" fmla="*/ 449 h 538"/>
                <a:gd name="T66" fmla="*/ 223 w 425"/>
                <a:gd name="T67" fmla="*/ 425 h 538"/>
                <a:gd name="T68" fmla="*/ 197 w 425"/>
                <a:gd name="T69" fmla="*/ 407 h 538"/>
                <a:gd name="T70" fmla="*/ 202 w 425"/>
                <a:gd name="T71" fmla="*/ 373 h 538"/>
                <a:gd name="T72" fmla="*/ 191 w 425"/>
                <a:gd name="T73" fmla="*/ 370 h 538"/>
                <a:gd name="T74" fmla="*/ 150 w 425"/>
                <a:gd name="T75" fmla="*/ 353 h 538"/>
                <a:gd name="T76" fmla="*/ 133 w 425"/>
                <a:gd name="T77" fmla="*/ 355 h 538"/>
                <a:gd name="T78" fmla="*/ 114 w 425"/>
                <a:gd name="T79" fmla="*/ 364 h 538"/>
                <a:gd name="T80" fmla="*/ 60 w 425"/>
                <a:gd name="T81" fmla="*/ 374 h 538"/>
                <a:gd name="T82" fmla="*/ 42 w 425"/>
                <a:gd name="T83" fmla="*/ 355 h 538"/>
                <a:gd name="T84" fmla="*/ 66 w 425"/>
                <a:gd name="T85" fmla="*/ 298 h 538"/>
                <a:gd name="T86" fmla="*/ 23 w 425"/>
                <a:gd name="T87" fmla="*/ 277 h 538"/>
                <a:gd name="T88" fmla="*/ 7 w 425"/>
                <a:gd name="T89" fmla="*/ 201 h 538"/>
                <a:gd name="T90" fmla="*/ 38 w 425"/>
                <a:gd name="T91" fmla="*/ 159 h 538"/>
                <a:gd name="T92" fmla="*/ 55 w 425"/>
                <a:gd name="T93" fmla="*/ 153 h 538"/>
                <a:gd name="T94" fmla="*/ 92 w 425"/>
                <a:gd name="T95" fmla="*/ 143 h 538"/>
                <a:gd name="T96" fmla="*/ 124 w 425"/>
                <a:gd name="T97" fmla="*/ 147 h 538"/>
                <a:gd name="T98" fmla="*/ 150 w 425"/>
                <a:gd name="T99" fmla="*/ 102 h 538"/>
                <a:gd name="T100" fmla="*/ 176 w 425"/>
                <a:gd name="T101" fmla="*/ 90 h 538"/>
                <a:gd name="T102" fmla="*/ 201 w 425"/>
                <a:gd name="T103" fmla="*/ 76 h 538"/>
                <a:gd name="T104" fmla="*/ 217 w 425"/>
                <a:gd name="T105" fmla="*/ 82 h 538"/>
                <a:gd name="T106" fmla="*/ 232 w 425"/>
                <a:gd name="T107" fmla="*/ 59 h 538"/>
                <a:gd name="T108" fmla="*/ 287 w 425"/>
                <a:gd name="T109" fmla="*/ 40 h 538"/>
                <a:gd name="T110" fmla="*/ 296 w 425"/>
                <a:gd name="T111" fmla="*/ 26 h 538"/>
                <a:gd name="T112" fmla="*/ 316 w 425"/>
                <a:gd name="T113" fmla="*/ 7 h 538"/>
                <a:gd name="T114" fmla="*/ 336 w 425"/>
                <a:gd name="T115" fmla="*/ 26 h 538"/>
                <a:gd name="T116" fmla="*/ 337 w 425"/>
                <a:gd name="T117" fmla="*/ 42 h 538"/>
                <a:gd name="T118" fmla="*/ 350 w 425"/>
                <a:gd name="T119" fmla="*/ 6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5" h="538">
                  <a:moveTo>
                    <a:pt x="364" y="71"/>
                  </a:moveTo>
                  <a:lnTo>
                    <a:pt x="362" y="74"/>
                  </a:lnTo>
                  <a:lnTo>
                    <a:pt x="361" y="75"/>
                  </a:lnTo>
                  <a:lnTo>
                    <a:pt x="361" y="77"/>
                  </a:lnTo>
                  <a:lnTo>
                    <a:pt x="361" y="79"/>
                  </a:lnTo>
                  <a:lnTo>
                    <a:pt x="364" y="92"/>
                  </a:lnTo>
                  <a:lnTo>
                    <a:pt x="364" y="93"/>
                  </a:lnTo>
                  <a:lnTo>
                    <a:pt x="365" y="93"/>
                  </a:lnTo>
                  <a:lnTo>
                    <a:pt x="368" y="95"/>
                  </a:lnTo>
                  <a:lnTo>
                    <a:pt x="368" y="96"/>
                  </a:lnTo>
                  <a:lnTo>
                    <a:pt x="368" y="99"/>
                  </a:lnTo>
                  <a:lnTo>
                    <a:pt x="365" y="105"/>
                  </a:lnTo>
                  <a:lnTo>
                    <a:pt x="364" y="106"/>
                  </a:lnTo>
                  <a:lnTo>
                    <a:pt x="362" y="111"/>
                  </a:lnTo>
                  <a:lnTo>
                    <a:pt x="362" y="112"/>
                  </a:lnTo>
                  <a:lnTo>
                    <a:pt x="360" y="112"/>
                  </a:lnTo>
                  <a:lnTo>
                    <a:pt x="357" y="112"/>
                  </a:lnTo>
                  <a:lnTo>
                    <a:pt x="354" y="111"/>
                  </a:lnTo>
                  <a:lnTo>
                    <a:pt x="353" y="109"/>
                  </a:lnTo>
                  <a:lnTo>
                    <a:pt x="350" y="107"/>
                  </a:lnTo>
                  <a:lnTo>
                    <a:pt x="349" y="107"/>
                  </a:lnTo>
                  <a:lnTo>
                    <a:pt x="347" y="107"/>
                  </a:lnTo>
                  <a:lnTo>
                    <a:pt x="346" y="108"/>
                  </a:lnTo>
                  <a:lnTo>
                    <a:pt x="339" y="115"/>
                  </a:lnTo>
                  <a:lnTo>
                    <a:pt x="338" y="118"/>
                  </a:lnTo>
                  <a:lnTo>
                    <a:pt x="337" y="125"/>
                  </a:lnTo>
                  <a:lnTo>
                    <a:pt x="337" y="125"/>
                  </a:lnTo>
                  <a:lnTo>
                    <a:pt x="339" y="129"/>
                  </a:lnTo>
                  <a:lnTo>
                    <a:pt x="340" y="131"/>
                  </a:lnTo>
                  <a:lnTo>
                    <a:pt x="335" y="144"/>
                  </a:lnTo>
                  <a:lnTo>
                    <a:pt x="335" y="147"/>
                  </a:lnTo>
                  <a:lnTo>
                    <a:pt x="336" y="147"/>
                  </a:lnTo>
                  <a:lnTo>
                    <a:pt x="350" y="156"/>
                  </a:lnTo>
                  <a:lnTo>
                    <a:pt x="357" y="169"/>
                  </a:lnTo>
                  <a:lnTo>
                    <a:pt x="358" y="169"/>
                  </a:lnTo>
                  <a:lnTo>
                    <a:pt x="358" y="170"/>
                  </a:lnTo>
                  <a:lnTo>
                    <a:pt x="360" y="176"/>
                  </a:lnTo>
                  <a:lnTo>
                    <a:pt x="360" y="177"/>
                  </a:lnTo>
                  <a:lnTo>
                    <a:pt x="360" y="182"/>
                  </a:lnTo>
                  <a:lnTo>
                    <a:pt x="355" y="185"/>
                  </a:lnTo>
                  <a:lnTo>
                    <a:pt x="350" y="183"/>
                  </a:lnTo>
                  <a:lnTo>
                    <a:pt x="348" y="182"/>
                  </a:lnTo>
                  <a:lnTo>
                    <a:pt x="346" y="183"/>
                  </a:lnTo>
                  <a:lnTo>
                    <a:pt x="343" y="187"/>
                  </a:lnTo>
                  <a:lnTo>
                    <a:pt x="343" y="189"/>
                  </a:lnTo>
                  <a:lnTo>
                    <a:pt x="348" y="192"/>
                  </a:lnTo>
                  <a:lnTo>
                    <a:pt x="349" y="193"/>
                  </a:lnTo>
                  <a:lnTo>
                    <a:pt x="349" y="194"/>
                  </a:lnTo>
                  <a:lnTo>
                    <a:pt x="345" y="198"/>
                  </a:lnTo>
                  <a:lnTo>
                    <a:pt x="343" y="198"/>
                  </a:lnTo>
                  <a:lnTo>
                    <a:pt x="341" y="198"/>
                  </a:lnTo>
                  <a:lnTo>
                    <a:pt x="336" y="195"/>
                  </a:lnTo>
                  <a:lnTo>
                    <a:pt x="325" y="200"/>
                  </a:lnTo>
                  <a:lnTo>
                    <a:pt x="323" y="201"/>
                  </a:lnTo>
                  <a:lnTo>
                    <a:pt x="321" y="201"/>
                  </a:lnTo>
                  <a:lnTo>
                    <a:pt x="318" y="207"/>
                  </a:lnTo>
                  <a:lnTo>
                    <a:pt x="318" y="208"/>
                  </a:lnTo>
                  <a:lnTo>
                    <a:pt x="318" y="211"/>
                  </a:lnTo>
                  <a:lnTo>
                    <a:pt x="318" y="212"/>
                  </a:lnTo>
                  <a:lnTo>
                    <a:pt x="320" y="213"/>
                  </a:lnTo>
                  <a:lnTo>
                    <a:pt x="322" y="214"/>
                  </a:lnTo>
                  <a:lnTo>
                    <a:pt x="325" y="217"/>
                  </a:lnTo>
                  <a:lnTo>
                    <a:pt x="325" y="218"/>
                  </a:lnTo>
                  <a:lnTo>
                    <a:pt x="324" y="226"/>
                  </a:lnTo>
                  <a:lnTo>
                    <a:pt x="323" y="227"/>
                  </a:lnTo>
                  <a:lnTo>
                    <a:pt x="317" y="225"/>
                  </a:lnTo>
                  <a:lnTo>
                    <a:pt x="316" y="225"/>
                  </a:lnTo>
                  <a:lnTo>
                    <a:pt x="305" y="234"/>
                  </a:lnTo>
                  <a:lnTo>
                    <a:pt x="300" y="237"/>
                  </a:lnTo>
                  <a:lnTo>
                    <a:pt x="296" y="237"/>
                  </a:lnTo>
                  <a:lnTo>
                    <a:pt x="299" y="243"/>
                  </a:lnTo>
                  <a:lnTo>
                    <a:pt x="314" y="262"/>
                  </a:lnTo>
                  <a:lnTo>
                    <a:pt x="314" y="264"/>
                  </a:lnTo>
                  <a:lnTo>
                    <a:pt x="315" y="264"/>
                  </a:lnTo>
                  <a:lnTo>
                    <a:pt x="316" y="264"/>
                  </a:lnTo>
                  <a:lnTo>
                    <a:pt x="325" y="264"/>
                  </a:lnTo>
                  <a:lnTo>
                    <a:pt x="331" y="263"/>
                  </a:lnTo>
                  <a:lnTo>
                    <a:pt x="332" y="262"/>
                  </a:lnTo>
                  <a:lnTo>
                    <a:pt x="350" y="256"/>
                  </a:lnTo>
                  <a:lnTo>
                    <a:pt x="362" y="250"/>
                  </a:lnTo>
                  <a:lnTo>
                    <a:pt x="368" y="248"/>
                  </a:lnTo>
                  <a:lnTo>
                    <a:pt x="371" y="248"/>
                  </a:lnTo>
                  <a:lnTo>
                    <a:pt x="374" y="249"/>
                  </a:lnTo>
                  <a:lnTo>
                    <a:pt x="379" y="249"/>
                  </a:lnTo>
                  <a:lnTo>
                    <a:pt x="381" y="250"/>
                  </a:lnTo>
                  <a:lnTo>
                    <a:pt x="384" y="253"/>
                  </a:lnTo>
                  <a:lnTo>
                    <a:pt x="385" y="255"/>
                  </a:lnTo>
                  <a:lnTo>
                    <a:pt x="387" y="257"/>
                  </a:lnTo>
                  <a:lnTo>
                    <a:pt x="389" y="260"/>
                  </a:lnTo>
                  <a:lnTo>
                    <a:pt x="393" y="263"/>
                  </a:lnTo>
                  <a:lnTo>
                    <a:pt x="394" y="265"/>
                  </a:lnTo>
                  <a:lnTo>
                    <a:pt x="396" y="267"/>
                  </a:lnTo>
                  <a:lnTo>
                    <a:pt x="396" y="268"/>
                  </a:lnTo>
                  <a:lnTo>
                    <a:pt x="398" y="272"/>
                  </a:lnTo>
                  <a:lnTo>
                    <a:pt x="398" y="275"/>
                  </a:lnTo>
                  <a:lnTo>
                    <a:pt x="400" y="279"/>
                  </a:lnTo>
                  <a:lnTo>
                    <a:pt x="400" y="281"/>
                  </a:lnTo>
                  <a:lnTo>
                    <a:pt x="400" y="282"/>
                  </a:lnTo>
                  <a:lnTo>
                    <a:pt x="400" y="283"/>
                  </a:lnTo>
                  <a:lnTo>
                    <a:pt x="399" y="285"/>
                  </a:lnTo>
                  <a:lnTo>
                    <a:pt x="398" y="287"/>
                  </a:lnTo>
                  <a:lnTo>
                    <a:pt x="397" y="288"/>
                  </a:lnTo>
                  <a:lnTo>
                    <a:pt x="397" y="289"/>
                  </a:lnTo>
                  <a:lnTo>
                    <a:pt x="397" y="290"/>
                  </a:lnTo>
                  <a:lnTo>
                    <a:pt x="398" y="292"/>
                  </a:lnTo>
                  <a:lnTo>
                    <a:pt x="403" y="307"/>
                  </a:lnTo>
                  <a:lnTo>
                    <a:pt x="405" y="308"/>
                  </a:lnTo>
                  <a:lnTo>
                    <a:pt x="407" y="312"/>
                  </a:lnTo>
                  <a:lnTo>
                    <a:pt x="409" y="314"/>
                  </a:lnTo>
                  <a:lnTo>
                    <a:pt x="417" y="323"/>
                  </a:lnTo>
                  <a:lnTo>
                    <a:pt x="418" y="329"/>
                  </a:lnTo>
                  <a:lnTo>
                    <a:pt x="416" y="331"/>
                  </a:lnTo>
                  <a:lnTo>
                    <a:pt x="415" y="332"/>
                  </a:lnTo>
                  <a:lnTo>
                    <a:pt x="415" y="332"/>
                  </a:lnTo>
                  <a:lnTo>
                    <a:pt x="414" y="334"/>
                  </a:lnTo>
                  <a:lnTo>
                    <a:pt x="413" y="335"/>
                  </a:lnTo>
                  <a:lnTo>
                    <a:pt x="411" y="335"/>
                  </a:lnTo>
                  <a:lnTo>
                    <a:pt x="410" y="336"/>
                  </a:lnTo>
                  <a:lnTo>
                    <a:pt x="407" y="337"/>
                  </a:lnTo>
                  <a:lnTo>
                    <a:pt x="404" y="338"/>
                  </a:lnTo>
                  <a:lnTo>
                    <a:pt x="403" y="339"/>
                  </a:lnTo>
                  <a:lnTo>
                    <a:pt x="402" y="339"/>
                  </a:lnTo>
                  <a:lnTo>
                    <a:pt x="400" y="340"/>
                  </a:lnTo>
                  <a:lnTo>
                    <a:pt x="400" y="341"/>
                  </a:lnTo>
                  <a:lnTo>
                    <a:pt x="399" y="342"/>
                  </a:lnTo>
                  <a:lnTo>
                    <a:pt x="399" y="342"/>
                  </a:lnTo>
                  <a:lnTo>
                    <a:pt x="399" y="345"/>
                  </a:lnTo>
                  <a:lnTo>
                    <a:pt x="399" y="346"/>
                  </a:lnTo>
                  <a:lnTo>
                    <a:pt x="403" y="360"/>
                  </a:lnTo>
                  <a:lnTo>
                    <a:pt x="404" y="362"/>
                  </a:lnTo>
                  <a:lnTo>
                    <a:pt x="409" y="368"/>
                  </a:lnTo>
                  <a:lnTo>
                    <a:pt x="410" y="372"/>
                  </a:lnTo>
                  <a:lnTo>
                    <a:pt x="410" y="374"/>
                  </a:lnTo>
                  <a:lnTo>
                    <a:pt x="409" y="377"/>
                  </a:lnTo>
                  <a:lnTo>
                    <a:pt x="408" y="378"/>
                  </a:lnTo>
                  <a:lnTo>
                    <a:pt x="408" y="379"/>
                  </a:lnTo>
                  <a:lnTo>
                    <a:pt x="408" y="380"/>
                  </a:lnTo>
                  <a:lnTo>
                    <a:pt x="409" y="380"/>
                  </a:lnTo>
                  <a:lnTo>
                    <a:pt x="410" y="383"/>
                  </a:lnTo>
                  <a:lnTo>
                    <a:pt x="413" y="395"/>
                  </a:lnTo>
                  <a:lnTo>
                    <a:pt x="413" y="396"/>
                  </a:lnTo>
                  <a:lnTo>
                    <a:pt x="414" y="405"/>
                  </a:lnTo>
                  <a:lnTo>
                    <a:pt x="414" y="406"/>
                  </a:lnTo>
                  <a:lnTo>
                    <a:pt x="413" y="406"/>
                  </a:lnTo>
                  <a:lnTo>
                    <a:pt x="413" y="407"/>
                  </a:lnTo>
                  <a:lnTo>
                    <a:pt x="413" y="408"/>
                  </a:lnTo>
                  <a:lnTo>
                    <a:pt x="413" y="409"/>
                  </a:lnTo>
                  <a:lnTo>
                    <a:pt x="414" y="409"/>
                  </a:lnTo>
                  <a:lnTo>
                    <a:pt x="414" y="409"/>
                  </a:lnTo>
                  <a:lnTo>
                    <a:pt x="415" y="409"/>
                  </a:lnTo>
                  <a:lnTo>
                    <a:pt x="417" y="410"/>
                  </a:lnTo>
                  <a:lnTo>
                    <a:pt x="418" y="410"/>
                  </a:lnTo>
                  <a:lnTo>
                    <a:pt x="421" y="410"/>
                  </a:lnTo>
                  <a:lnTo>
                    <a:pt x="422" y="410"/>
                  </a:lnTo>
                  <a:lnTo>
                    <a:pt x="424" y="410"/>
                  </a:lnTo>
                  <a:lnTo>
                    <a:pt x="425" y="412"/>
                  </a:lnTo>
                  <a:lnTo>
                    <a:pt x="425" y="412"/>
                  </a:lnTo>
                  <a:lnTo>
                    <a:pt x="425" y="413"/>
                  </a:lnTo>
                  <a:lnTo>
                    <a:pt x="422" y="418"/>
                  </a:lnTo>
                  <a:lnTo>
                    <a:pt x="423" y="425"/>
                  </a:lnTo>
                  <a:lnTo>
                    <a:pt x="423" y="427"/>
                  </a:lnTo>
                  <a:lnTo>
                    <a:pt x="423" y="428"/>
                  </a:lnTo>
                  <a:lnTo>
                    <a:pt x="422" y="431"/>
                  </a:lnTo>
                  <a:lnTo>
                    <a:pt x="421" y="433"/>
                  </a:lnTo>
                  <a:lnTo>
                    <a:pt x="420" y="435"/>
                  </a:lnTo>
                  <a:lnTo>
                    <a:pt x="418" y="437"/>
                  </a:lnTo>
                  <a:lnTo>
                    <a:pt x="418" y="438"/>
                  </a:lnTo>
                  <a:lnTo>
                    <a:pt x="416" y="438"/>
                  </a:lnTo>
                  <a:lnTo>
                    <a:pt x="414" y="440"/>
                  </a:lnTo>
                  <a:lnTo>
                    <a:pt x="414" y="441"/>
                  </a:lnTo>
                  <a:lnTo>
                    <a:pt x="414" y="441"/>
                  </a:lnTo>
                  <a:lnTo>
                    <a:pt x="414" y="442"/>
                  </a:lnTo>
                  <a:lnTo>
                    <a:pt x="414" y="444"/>
                  </a:lnTo>
                  <a:lnTo>
                    <a:pt x="414" y="444"/>
                  </a:lnTo>
                  <a:lnTo>
                    <a:pt x="414" y="445"/>
                  </a:lnTo>
                  <a:lnTo>
                    <a:pt x="415" y="445"/>
                  </a:lnTo>
                  <a:lnTo>
                    <a:pt x="418" y="446"/>
                  </a:lnTo>
                  <a:lnTo>
                    <a:pt x="418" y="447"/>
                  </a:lnTo>
                  <a:lnTo>
                    <a:pt x="420" y="447"/>
                  </a:lnTo>
                  <a:lnTo>
                    <a:pt x="420" y="448"/>
                  </a:lnTo>
                  <a:lnTo>
                    <a:pt x="421" y="450"/>
                  </a:lnTo>
                  <a:lnTo>
                    <a:pt x="421" y="451"/>
                  </a:lnTo>
                  <a:lnTo>
                    <a:pt x="420" y="451"/>
                  </a:lnTo>
                  <a:lnTo>
                    <a:pt x="416" y="454"/>
                  </a:lnTo>
                  <a:lnTo>
                    <a:pt x="411" y="459"/>
                  </a:lnTo>
                  <a:lnTo>
                    <a:pt x="410" y="460"/>
                  </a:lnTo>
                  <a:lnTo>
                    <a:pt x="407" y="462"/>
                  </a:lnTo>
                  <a:lnTo>
                    <a:pt x="405" y="463"/>
                  </a:lnTo>
                  <a:lnTo>
                    <a:pt x="403" y="464"/>
                  </a:lnTo>
                  <a:lnTo>
                    <a:pt x="403" y="466"/>
                  </a:lnTo>
                  <a:lnTo>
                    <a:pt x="402" y="466"/>
                  </a:lnTo>
                  <a:lnTo>
                    <a:pt x="401" y="469"/>
                  </a:lnTo>
                  <a:lnTo>
                    <a:pt x="401" y="470"/>
                  </a:lnTo>
                  <a:lnTo>
                    <a:pt x="401" y="470"/>
                  </a:lnTo>
                  <a:lnTo>
                    <a:pt x="401" y="470"/>
                  </a:lnTo>
                  <a:lnTo>
                    <a:pt x="402" y="470"/>
                  </a:lnTo>
                  <a:lnTo>
                    <a:pt x="402" y="475"/>
                  </a:lnTo>
                  <a:lnTo>
                    <a:pt x="396" y="502"/>
                  </a:lnTo>
                  <a:lnTo>
                    <a:pt x="395" y="504"/>
                  </a:lnTo>
                  <a:lnTo>
                    <a:pt x="394" y="505"/>
                  </a:lnTo>
                  <a:lnTo>
                    <a:pt x="392" y="508"/>
                  </a:lnTo>
                  <a:lnTo>
                    <a:pt x="392" y="508"/>
                  </a:lnTo>
                  <a:lnTo>
                    <a:pt x="389" y="511"/>
                  </a:lnTo>
                  <a:lnTo>
                    <a:pt x="388" y="514"/>
                  </a:lnTo>
                  <a:lnTo>
                    <a:pt x="386" y="515"/>
                  </a:lnTo>
                  <a:lnTo>
                    <a:pt x="385" y="518"/>
                  </a:lnTo>
                  <a:lnTo>
                    <a:pt x="385" y="521"/>
                  </a:lnTo>
                  <a:lnTo>
                    <a:pt x="384" y="524"/>
                  </a:lnTo>
                  <a:lnTo>
                    <a:pt x="384" y="525"/>
                  </a:lnTo>
                  <a:lnTo>
                    <a:pt x="384" y="526"/>
                  </a:lnTo>
                  <a:lnTo>
                    <a:pt x="382" y="529"/>
                  </a:lnTo>
                  <a:lnTo>
                    <a:pt x="382" y="530"/>
                  </a:lnTo>
                  <a:lnTo>
                    <a:pt x="381" y="531"/>
                  </a:lnTo>
                  <a:lnTo>
                    <a:pt x="380" y="532"/>
                  </a:lnTo>
                  <a:lnTo>
                    <a:pt x="377" y="534"/>
                  </a:lnTo>
                  <a:lnTo>
                    <a:pt x="373" y="538"/>
                  </a:lnTo>
                  <a:lnTo>
                    <a:pt x="371" y="538"/>
                  </a:lnTo>
                  <a:lnTo>
                    <a:pt x="371" y="537"/>
                  </a:lnTo>
                  <a:lnTo>
                    <a:pt x="371" y="536"/>
                  </a:lnTo>
                  <a:lnTo>
                    <a:pt x="370" y="536"/>
                  </a:lnTo>
                  <a:lnTo>
                    <a:pt x="360" y="535"/>
                  </a:lnTo>
                  <a:lnTo>
                    <a:pt x="360" y="535"/>
                  </a:lnTo>
                  <a:lnTo>
                    <a:pt x="357" y="535"/>
                  </a:lnTo>
                  <a:lnTo>
                    <a:pt x="354" y="535"/>
                  </a:lnTo>
                  <a:lnTo>
                    <a:pt x="346" y="531"/>
                  </a:lnTo>
                  <a:lnTo>
                    <a:pt x="342" y="530"/>
                  </a:lnTo>
                  <a:lnTo>
                    <a:pt x="342" y="529"/>
                  </a:lnTo>
                  <a:lnTo>
                    <a:pt x="340" y="527"/>
                  </a:lnTo>
                  <a:lnTo>
                    <a:pt x="338" y="525"/>
                  </a:lnTo>
                  <a:lnTo>
                    <a:pt x="325" y="518"/>
                  </a:lnTo>
                  <a:lnTo>
                    <a:pt x="315" y="516"/>
                  </a:lnTo>
                  <a:lnTo>
                    <a:pt x="312" y="515"/>
                  </a:lnTo>
                  <a:lnTo>
                    <a:pt x="309" y="514"/>
                  </a:lnTo>
                  <a:lnTo>
                    <a:pt x="296" y="512"/>
                  </a:lnTo>
                  <a:lnTo>
                    <a:pt x="286" y="514"/>
                  </a:lnTo>
                  <a:lnTo>
                    <a:pt x="285" y="514"/>
                  </a:lnTo>
                  <a:lnTo>
                    <a:pt x="281" y="515"/>
                  </a:lnTo>
                  <a:lnTo>
                    <a:pt x="270" y="514"/>
                  </a:lnTo>
                  <a:lnTo>
                    <a:pt x="262" y="511"/>
                  </a:lnTo>
                  <a:lnTo>
                    <a:pt x="250" y="504"/>
                  </a:lnTo>
                  <a:lnTo>
                    <a:pt x="247" y="502"/>
                  </a:lnTo>
                  <a:lnTo>
                    <a:pt x="244" y="499"/>
                  </a:lnTo>
                  <a:lnTo>
                    <a:pt x="238" y="489"/>
                  </a:lnTo>
                  <a:lnTo>
                    <a:pt x="238" y="486"/>
                  </a:lnTo>
                  <a:lnTo>
                    <a:pt x="239" y="483"/>
                  </a:lnTo>
                  <a:lnTo>
                    <a:pt x="238" y="479"/>
                  </a:lnTo>
                  <a:lnTo>
                    <a:pt x="229" y="476"/>
                  </a:lnTo>
                  <a:lnTo>
                    <a:pt x="223" y="476"/>
                  </a:lnTo>
                  <a:lnTo>
                    <a:pt x="217" y="477"/>
                  </a:lnTo>
                  <a:lnTo>
                    <a:pt x="214" y="478"/>
                  </a:lnTo>
                  <a:lnTo>
                    <a:pt x="214" y="479"/>
                  </a:lnTo>
                  <a:lnTo>
                    <a:pt x="214" y="480"/>
                  </a:lnTo>
                  <a:lnTo>
                    <a:pt x="215" y="481"/>
                  </a:lnTo>
                  <a:lnTo>
                    <a:pt x="213" y="481"/>
                  </a:lnTo>
                  <a:lnTo>
                    <a:pt x="212" y="480"/>
                  </a:lnTo>
                  <a:lnTo>
                    <a:pt x="211" y="480"/>
                  </a:lnTo>
                  <a:lnTo>
                    <a:pt x="207" y="473"/>
                  </a:lnTo>
                  <a:lnTo>
                    <a:pt x="204" y="470"/>
                  </a:lnTo>
                  <a:lnTo>
                    <a:pt x="201" y="462"/>
                  </a:lnTo>
                  <a:lnTo>
                    <a:pt x="201" y="460"/>
                  </a:lnTo>
                  <a:lnTo>
                    <a:pt x="201" y="460"/>
                  </a:lnTo>
                  <a:lnTo>
                    <a:pt x="204" y="457"/>
                  </a:lnTo>
                  <a:lnTo>
                    <a:pt x="212" y="451"/>
                  </a:lnTo>
                  <a:lnTo>
                    <a:pt x="216" y="449"/>
                  </a:lnTo>
                  <a:lnTo>
                    <a:pt x="217" y="448"/>
                  </a:lnTo>
                  <a:lnTo>
                    <a:pt x="218" y="447"/>
                  </a:lnTo>
                  <a:lnTo>
                    <a:pt x="220" y="445"/>
                  </a:lnTo>
                  <a:lnTo>
                    <a:pt x="221" y="439"/>
                  </a:lnTo>
                  <a:lnTo>
                    <a:pt x="220" y="438"/>
                  </a:lnTo>
                  <a:lnTo>
                    <a:pt x="220" y="438"/>
                  </a:lnTo>
                  <a:lnTo>
                    <a:pt x="221" y="426"/>
                  </a:lnTo>
                  <a:lnTo>
                    <a:pt x="223" y="425"/>
                  </a:lnTo>
                  <a:lnTo>
                    <a:pt x="222" y="424"/>
                  </a:lnTo>
                  <a:lnTo>
                    <a:pt x="219" y="425"/>
                  </a:lnTo>
                  <a:lnTo>
                    <a:pt x="217" y="426"/>
                  </a:lnTo>
                  <a:lnTo>
                    <a:pt x="203" y="418"/>
                  </a:lnTo>
                  <a:lnTo>
                    <a:pt x="203" y="417"/>
                  </a:lnTo>
                  <a:lnTo>
                    <a:pt x="204" y="413"/>
                  </a:lnTo>
                  <a:lnTo>
                    <a:pt x="203" y="411"/>
                  </a:lnTo>
                  <a:lnTo>
                    <a:pt x="197" y="407"/>
                  </a:lnTo>
                  <a:lnTo>
                    <a:pt x="196" y="406"/>
                  </a:lnTo>
                  <a:lnTo>
                    <a:pt x="196" y="403"/>
                  </a:lnTo>
                  <a:lnTo>
                    <a:pt x="196" y="403"/>
                  </a:lnTo>
                  <a:lnTo>
                    <a:pt x="197" y="402"/>
                  </a:lnTo>
                  <a:lnTo>
                    <a:pt x="201" y="401"/>
                  </a:lnTo>
                  <a:lnTo>
                    <a:pt x="203" y="387"/>
                  </a:lnTo>
                  <a:lnTo>
                    <a:pt x="203" y="375"/>
                  </a:lnTo>
                  <a:lnTo>
                    <a:pt x="202" y="373"/>
                  </a:lnTo>
                  <a:lnTo>
                    <a:pt x="202" y="372"/>
                  </a:lnTo>
                  <a:lnTo>
                    <a:pt x="201" y="370"/>
                  </a:lnTo>
                  <a:lnTo>
                    <a:pt x="200" y="367"/>
                  </a:lnTo>
                  <a:lnTo>
                    <a:pt x="200" y="367"/>
                  </a:lnTo>
                  <a:lnTo>
                    <a:pt x="198" y="368"/>
                  </a:lnTo>
                  <a:lnTo>
                    <a:pt x="196" y="370"/>
                  </a:lnTo>
                  <a:lnTo>
                    <a:pt x="193" y="371"/>
                  </a:lnTo>
                  <a:lnTo>
                    <a:pt x="191" y="370"/>
                  </a:lnTo>
                  <a:lnTo>
                    <a:pt x="175" y="361"/>
                  </a:lnTo>
                  <a:lnTo>
                    <a:pt x="165" y="353"/>
                  </a:lnTo>
                  <a:lnTo>
                    <a:pt x="158" y="348"/>
                  </a:lnTo>
                  <a:lnTo>
                    <a:pt x="157" y="351"/>
                  </a:lnTo>
                  <a:lnTo>
                    <a:pt x="156" y="351"/>
                  </a:lnTo>
                  <a:lnTo>
                    <a:pt x="151" y="353"/>
                  </a:lnTo>
                  <a:lnTo>
                    <a:pt x="150" y="354"/>
                  </a:lnTo>
                  <a:lnTo>
                    <a:pt x="150" y="353"/>
                  </a:lnTo>
                  <a:lnTo>
                    <a:pt x="151" y="351"/>
                  </a:lnTo>
                  <a:lnTo>
                    <a:pt x="151" y="350"/>
                  </a:lnTo>
                  <a:lnTo>
                    <a:pt x="149" y="350"/>
                  </a:lnTo>
                  <a:lnTo>
                    <a:pt x="143" y="349"/>
                  </a:lnTo>
                  <a:lnTo>
                    <a:pt x="142" y="349"/>
                  </a:lnTo>
                  <a:lnTo>
                    <a:pt x="134" y="355"/>
                  </a:lnTo>
                  <a:lnTo>
                    <a:pt x="134" y="355"/>
                  </a:lnTo>
                  <a:lnTo>
                    <a:pt x="133" y="355"/>
                  </a:lnTo>
                  <a:lnTo>
                    <a:pt x="133" y="355"/>
                  </a:lnTo>
                  <a:lnTo>
                    <a:pt x="132" y="355"/>
                  </a:lnTo>
                  <a:lnTo>
                    <a:pt x="127" y="357"/>
                  </a:lnTo>
                  <a:lnTo>
                    <a:pt x="119" y="360"/>
                  </a:lnTo>
                  <a:lnTo>
                    <a:pt x="117" y="361"/>
                  </a:lnTo>
                  <a:lnTo>
                    <a:pt x="116" y="361"/>
                  </a:lnTo>
                  <a:lnTo>
                    <a:pt x="114" y="363"/>
                  </a:lnTo>
                  <a:lnTo>
                    <a:pt x="114" y="364"/>
                  </a:lnTo>
                  <a:lnTo>
                    <a:pt x="113" y="365"/>
                  </a:lnTo>
                  <a:lnTo>
                    <a:pt x="112" y="366"/>
                  </a:lnTo>
                  <a:lnTo>
                    <a:pt x="108" y="368"/>
                  </a:lnTo>
                  <a:lnTo>
                    <a:pt x="107" y="369"/>
                  </a:lnTo>
                  <a:lnTo>
                    <a:pt x="95" y="372"/>
                  </a:lnTo>
                  <a:lnTo>
                    <a:pt x="76" y="375"/>
                  </a:lnTo>
                  <a:lnTo>
                    <a:pt x="64" y="374"/>
                  </a:lnTo>
                  <a:lnTo>
                    <a:pt x="60" y="374"/>
                  </a:lnTo>
                  <a:lnTo>
                    <a:pt x="42" y="368"/>
                  </a:lnTo>
                  <a:lnTo>
                    <a:pt x="40" y="367"/>
                  </a:lnTo>
                  <a:lnTo>
                    <a:pt x="36" y="362"/>
                  </a:lnTo>
                  <a:lnTo>
                    <a:pt x="36" y="361"/>
                  </a:lnTo>
                  <a:lnTo>
                    <a:pt x="36" y="361"/>
                  </a:lnTo>
                  <a:lnTo>
                    <a:pt x="40" y="356"/>
                  </a:lnTo>
                  <a:lnTo>
                    <a:pt x="41" y="355"/>
                  </a:lnTo>
                  <a:lnTo>
                    <a:pt x="42" y="355"/>
                  </a:lnTo>
                  <a:lnTo>
                    <a:pt x="43" y="355"/>
                  </a:lnTo>
                  <a:lnTo>
                    <a:pt x="44" y="354"/>
                  </a:lnTo>
                  <a:lnTo>
                    <a:pt x="45" y="353"/>
                  </a:lnTo>
                  <a:lnTo>
                    <a:pt x="48" y="350"/>
                  </a:lnTo>
                  <a:lnTo>
                    <a:pt x="64" y="325"/>
                  </a:lnTo>
                  <a:lnTo>
                    <a:pt x="67" y="311"/>
                  </a:lnTo>
                  <a:lnTo>
                    <a:pt x="67" y="310"/>
                  </a:lnTo>
                  <a:lnTo>
                    <a:pt x="66" y="298"/>
                  </a:lnTo>
                  <a:lnTo>
                    <a:pt x="61" y="295"/>
                  </a:lnTo>
                  <a:lnTo>
                    <a:pt x="57" y="297"/>
                  </a:lnTo>
                  <a:lnTo>
                    <a:pt x="53" y="297"/>
                  </a:lnTo>
                  <a:lnTo>
                    <a:pt x="53" y="297"/>
                  </a:lnTo>
                  <a:lnTo>
                    <a:pt x="48" y="295"/>
                  </a:lnTo>
                  <a:lnTo>
                    <a:pt x="47" y="294"/>
                  </a:lnTo>
                  <a:lnTo>
                    <a:pt x="39" y="286"/>
                  </a:lnTo>
                  <a:lnTo>
                    <a:pt x="23" y="277"/>
                  </a:lnTo>
                  <a:lnTo>
                    <a:pt x="18" y="272"/>
                  </a:lnTo>
                  <a:lnTo>
                    <a:pt x="10" y="257"/>
                  </a:lnTo>
                  <a:lnTo>
                    <a:pt x="8" y="254"/>
                  </a:lnTo>
                  <a:lnTo>
                    <a:pt x="7" y="252"/>
                  </a:lnTo>
                  <a:lnTo>
                    <a:pt x="4" y="244"/>
                  </a:lnTo>
                  <a:lnTo>
                    <a:pt x="0" y="228"/>
                  </a:lnTo>
                  <a:lnTo>
                    <a:pt x="1" y="221"/>
                  </a:lnTo>
                  <a:lnTo>
                    <a:pt x="7" y="201"/>
                  </a:lnTo>
                  <a:lnTo>
                    <a:pt x="13" y="196"/>
                  </a:lnTo>
                  <a:lnTo>
                    <a:pt x="12" y="185"/>
                  </a:lnTo>
                  <a:lnTo>
                    <a:pt x="13" y="181"/>
                  </a:lnTo>
                  <a:lnTo>
                    <a:pt x="13" y="181"/>
                  </a:lnTo>
                  <a:lnTo>
                    <a:pt x="13" y="180"/>
                  </a:lnTo>
                  <a:lnTo>
                    <a:pt x="33" y="168"/>
                  </a:lnTo>
                  <a:lnTo>
                    <a:pt x="35" y="165"/>
                  </a:lnTo>
                  <a:lnTo>
                    <a:pt x="38" y="159"/>
                  </a:lnTo>
                  <a:lnTo>
                    <a:pt x="39" y="158"/>
                  </a:lnTo>
                  <a:lnTo>
                    <a:pt x="42" y="157"/>
                  </a:lnTo>
                  <a:lnTo>
                    <a:pt x="47" y="160"/>
                  </a:lnTo>
                  <a:lnTo>
                    <a:pt x="55" y="159"/>
                  </a:lnTo>
                  <a:lnTo>
                    <a:pt x="59" y="159"/>
                  </a:lnTo>
                  <a:lnTo>
                    <a:pt x="57" y="156"/>
                  </a:lnTo>
                  <a:lnTo>
                    <a:pt x="56" y="153"/>
                  </a:lnTo>
                  <a:lnTo>
                    <a:pt x="55" y="153"/>
                  </a:lnTo>
                  <a:lnTo>
                    <a:pt x="53" y="145"/>
                  </a:lnTo>
                  <a:lnTo>
                    <a:pt x="53" y="142"/>
                  </a:lnTo>
                  <a:lnTo>
                    <a:pt x="57" y="141"/>
                  </a:lnTo>
                  <a:lnTo>
                    <a:pt x="64" y="146"/>
                  </a:lnTo>
                  <a:lnTo>
                    <a:pt x="64" y="146"/>
                  </a:lnTo>
                  <a:lnTo>
                    <a:pt x="65" y="149"/>
                  </a:lnTo>
                  <a:lnTo>
                    <a:pt x="78" y="147"/>
                  </a:lnTo>
                  <a:lnTo>
                    <a:pt x="92" y="143"/>
                  </a:lnTo>
                  <a:lnTo>
                    <a:pt x="95" y="147"/>
                  </a:lnTo>
                  <a:lnTo>
                    <a:pt x="95" y="147"/>
                  </a:lnTo>
                  <a:lnTo>
                    <a:pt x="106" y="151"/>
                  </a:lnTo>
                  <a:lnTo>
                    <a:pt x="114" y="153"/>
                  </a:lnTo>
                  <a:lnTo>
                    <a:pt x="122" y="151"/>
                  </a:lnTo>
                  <a:lnTo>
                    <a:pt x="125" y="151"/>
                  </a:lnTo>
                  <a:lnTo>
                    <a:pt x="126" y="151"/>
                  </a:lnTo>
                  <a:lnTo>
                    <a:pt x="124" y="147"/>
                  </a:lnTo>
                  <a:lnTo>
                    <a:pt x="121" y="143"/>
                  </a:lnTo>
                  <a:lnTo>
                    <a:pt x="121" y="127"/>
                  </a:lnTo>
                  <a:lnTo>
                    <a:pt x="129" y="122"/>
                  </a:lnTo>
                  <a:lnTo>
                    <a:pt x="131" y="122"/>
                  </a:lnTo>
                  <a:lnTo>
                    <a:pt x="137" y="126"/>
                  </a:lnTo>
                  <a:lnTo>
                    <a:pt x="139" y="126"/>
                  </a:lnTo>
                  <a:lnTo>
                    <a:pt x="146" y="123"/>
                  </a:lnTo>
                  <a:lnTo>
                    <a:pt x="150" y="102"/>
                  </a:lnTo>
                  <a:lnTo>
                    <a:pt x="151" y="99"/>
                  </a:lnTo>
                  <a:lnTo>
                    <a:pt x="157" y="99"/>
                  </a:lnTo>
                  <a:lnTo>
                    <a:pt x="159" y="100"/>
                  </a:lnTo>
                  <a:lnTo>
                    <a:pt x="164" y="98"/>
                  </a:lnTo>
                  <a:lnTo>
                    <a:pt x="164" y="97"/>
                  </a:lnTo>
                  <a:lnTo>
                    <a:pt x="167" y="94"/>
                  </a:lnTo>
                  <a:lnTo>
                    <a:pt x="169" y="91"/>
                  </a:lnTo>
                  <a:lnTo>
                    <a:pt x="176" y="90"/>
                  </a:lnTo>
                  <a:lnTo>
                    <a:pt x="191" y="87"/>
                  </a:lnTo>
                  <a:lnTo>
                    <a:pt x="195" y="86"/>
                  </a:lnTo>
                  <a:lnTo>
                    <a:pt x="198" y="83"/>
                  </a:lnTo>
                  <a:lnTo>
                    <a:pt x="198" y="83"/>
                  </a:lnTo>
                  <a:lnTo>
                    <a:pt x="199" y="79"/>
                  </a:lnTo>
                  <a:lnTo>
                    <a:pt x="200" y="78"/>
                  </a:lnTo>
                  <a:lnTo>
                    <a:pt x="200" y="77"/>
                  </a:lnTo>
                  <a:lnTo>
                    <a:pt x="201" y="76"/>
                  </a:lnTo>
                  <a:lnTo>
                    <a:pt x="202" y="76"/>
                  </a:lnTo>
                  <a:lnTo>
                    <a:pt x="203" y="77"/>
                  </a:lnTo>
                  <a:lnTo>
                    <a:pt x="203" y="78"/>
                  </a:lnTo>
                  <a:lnTo>
                    <a:pt x="202" y="82"/>
                  </a:lnTo>
                  <a:lnTo>
                    <a:pt x="202" y="83"/>
                  </a:lnTo>
                  <a:lnTo>
                    <a:pt x="210" y="83"/>
                  </a:lnTo>
                  <a:lnTo>
                    <a:pt x="214" y="83"/>
                  </a:lnTo>
                  <a:lnTo>
                    <a:pt x="217" y="82"/>
                  </a:lnTo>
                  <a:lnTo>
                    <a:pt x="225" y="80"/>
                  </a:lnTo>
                  <a:lnTo>
                    <a:pt x="228" y="77"/>
                  </a:lnTo>
                  <a:lnTo>
                    <a:pt x="228" y="77"/>
                  </a:lnTo>
                  <a:lnTo>
                    <a:pt x="230" y="71"/>
                  </a:lnTo>
                  <a:lnTo>
                    <a:pt x="230" y="67"/>
                  </a:lnTo>
                  <a:lnTo>
                    <a:pt x="229" y="63"/>
                  </a:lnTo>
                  <a:lnTo>
                    <a:pt x="231" y="61"/>
                  </a:lnTo>
                  <a:lnTo>
                    <a:pt x="232" y="59"/>
                  </a:lnTo>
                  <a:lnTo>
                    <a:pt x="238" y="59"/>
                  </a:lnTo>
                  <a:lnTo>
                    <a:pt x="243" y="61"/>
                  </a:lnTo>
                  <a:lnTo>
                    <a:pt x="244" y="60"/>
                  </a:lnTo>
                  <a:lnTo>
                    <a:pt x="246" y="59"/>
                  </a:lnTo>
                  <a:lnTo>
                    <a:pt x="282" y="47"/>
                  </a:lnTo>
                  <a:lnTo>
                    <a:pt x="283" y="45"/>
                  </a:lnTo>
                  <a:lnTo>
                    <a:pt x="286" y="42"/>
                  </a:lnTo>
                  <a:lnTo>
                    <a:pt x="287" y="40"/>
                  </a:lnTo>
                  <a:lnTo>
                    <a:pt x="286" y="35"/>
                  </a:lnTo>
                  <a:lnTo>
                    <a:pt x="285" y="35"/>
                  </a:lnTo>
                  <a:lnTo>
                    <a:pt x="283" y="32"/>
                  </a:lnTo>
                  <a:lnTo>
                    <a:pt x="285" y="33"/>
                  </a:lnTo>
                  <a:lnTo>
                    <a:pt x="285" y="33"/>
                  </a:lnTo>
                  <a:lnTo>
                    <a:pt x="290" y="32"/>
                  </a:lnTo>
                  <a:lnTo>
                    <a:pt x="290" y="31"/>
                  </a:lnTo>
                  <a:lnTo>
                    <a:pt x="296" y="26"/>
                  </a:lnTo>
                  <a:lnTo>
                    <a:pt x="300" y="21"/>
                  </a:lnTo>
                  <a:lnTo>
                    <a:pt x="299" y="8"/>
                  </a:lnTo>
                  <a:lnTo>
                    <a:pt x="300" y="7"/>
                  </a:lnTo>
                  <a:lnTo>
                    <a:pt x="307" y="0"/>
                  </a:lnTo>
                  <a:lnTo>
                    <a:pt x="307" y="0"/>
                  </a:lnTo>
                  <a:lnTo>
                    <a:pt x="311" y="0"/>
                  </a:lnTo>
                  <a:lnTo>
                    <a:pt x="318" y="5"/>
                  </a:lnTo>
                  <a:lnTo>
                    <a:pt x="316" y="7"/>
                  </a:lnTo>
                  <a:lnTo>
                    <a:pt x="315" y="10"/>
                  </a:lnTo>
                  <a:lnTo>
                    <a:pt x="314" y="13"/>
                  </a:lnTo>
                  <a:lnTo>
                    <a:pt x="313" y="15"/>
                  </a:lnTo>
                  <a:lnTo>
                    <a:pt x="313" y="16"/>
                  </a:lnTo>
                  <a:lnTo>
                    <a:pt x="314" y="16"/>
                  </a:lnTo>
                  <a:lnTo>
                    <a:pt x="320" y="18"/>
                  </a:lnTo>
                  <a:lnTo>
                    <a:pt x="323" y="19"/>
                  </a:lnTo>
                  <a:lnTo>
                    <a:pt x="336" y="26"/>
                  </a:lnTo>
                  <a:lnTo>
                    <a:pt x="337" y="27"/>
                  </a:lnTo>
                  <a:lnTo>
                    <a:pt x="337" y="28"/>
                  </a:lnTo>
                  <a:lnTo>
                    <a:pt x="339" y="32"/>
                  </a:lnTo>
                  <a:lnTo>
                    <a:pt x="339" y="33"/>
                  </a:lnTo>
                  <a:lnTo>
                    <a:pt x="339" y="39"/>
                  </a:lnTo>
                  <a:lnTo>
                    <a:pt x="338" y="39"/>
                  </a:lnTo>
                  <a:lnTo>
                    <a:pt x="337" y="40"/>
                  </a:lnTo>
                  <a:lnTo>
                    <a:pt x="337" y="42"/>
                  </a:lnTo>
                  <a:lnTo>
                    <a:pt x="337" y="45"/>
                  </a:lnTo>
                  <a:lnTo>
                    <a:pt x="337" y="47"/>
                  </a:lnTo>
                  <a:lnTo>
                    <a:pt x="338" y="48"/>
                  </a:lnTo>
                  <a:lnTo>
                    <a:pt x="339" y="50"/>
                  </a:lnTo>
                  <a:lnTo>
                    <a:pt x="340" y="51"/>
                  </a:lnTo>
                  <a:lnTo>
                    <a:pt x="344" y="55"/>
                  </a:lnTo>
                  <a:lnTo>
                    <a:pt x="349" y="58"/>
                  </a:lnTo>
                  <a:lnTo>
                    <a:pt x="350" y="60"/>
                  </a:lnTo>
                  <a:lnTo>
                    <a:pt x="350" y="64"/>
                  </a:lnTo>
                  <a:lnTo>
                    <a:pt x="349" y="68"/>
                  </a:lnTo>
                  <a:lnTo>
                    <a:pt x="357" y="65"/>
                  </a:lnTo>
                  <a:lnTo>
                    <a:pt x="360" y="67"/>
                  </a:lnTo>
                  <a:lnTo>
                    <a:pt x="361" y="68"/>
                  </a:lnTo>
                  <a:lnTo>
                    <a:pt x="364" y="71"/>
                  </a:lnTo>
                  <a:close/>
                </a:path>
              </a:pathLst>
            </a:custGeom>
            <a:solidFill>
              <a:srgbClr val="003865">
                <a:lumMod val="90000"/>
                <a:lumOff val="10000"/>
              </a:srgbClr>
            </a:solidFill>
            <a:ln w="4763" cap="flat">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70" name="Freeform 20">
              <a:extLst>
                <a:ext uri="{FF2B5EF4-FFF2-40B4-BE49-F238E27FC236}">
                  <a16:creationId xmlns:a16="http://schemas.microsoft.com/office/drawing/2014/main" id="{A3E94F5E-DC34-4F38-89B4-EC3D675D4F8D}"/>
                </a:ext>
              </a:extLst>
            </p:cNvPr>
            <p:cNvSpPr>
              <a:spLocks noEditPoints="1"/>
            </p:cNvSpPr>
            <p:nvPr/>
          </p:nvSpPr>
          <p:spPr bwMode="auto">
            <a:xfrm>
              <a:off x="7596906" y="4219449"/>
              <a:ext cx="1317884" cy="1433610"/>
            </a:xfrm>
            <a:custGeom>
              <a:avLst/>
              <a:gdLst>
                <a:gd name="T0" fmla="*/ 338 w 558"/>
                <a:gd name="T1" fmla="*/ 42 h 607"/>
                <a:gd name="T2" fmla="*/ 356 w 558"/>
                <a:gd name="T3" fmla="*/ 17 h 607"/>
                <a:gd name="T4" fmla="*/ 346 w 558"/>
                <a:gd name="T5" fmla="*/ 6 h 607"/>
                <a:gd name="T6" fmla="*/ 379 w 558"/>
                <a:gd name="T7" fmla="*/ 3 h 607"/>
                <a:gd name="T8" fmla="*/ 404 w 558"/>
                <a:gd name="T9" fmla="*/ 3 h 607"/>
                <a:gd name="T10" fmla="*/ 431 w 558"/>
                <a:gd name="T11" fmla="*/ 18 h 607"/>
                <a:gd name="T12" fmla="*/ 454 w 558"/>
                <a:gd name="T13" fmla="*/ 66 h 607"/>
                <a:gd name="T14" fmla="*/ 477 w 558"/>
                <a:gd name="T15" fmla="*/ 77 h 607"/>
                <a:gd name="T16" fmla="*/ 486 w 558"/>
                <a:gd name="T17" fmla="*/ 80 h 607"/>
                <a:gd name="T18" fmla="*/ 488 w 558"/>
                <a:gd name="T19" fmla="*/ 110 h 607"/>
                <a:gd name="T20" fmla="*/ 502 w 558"/>
                <a:gd name="T21" fmla="*/ 169 h 607"/>
                <a:gd name="T22" fmla="*/ 549 w 558"/>
                <a:gd name="T23" fmla="*/ 229 h 607"/>
                <a:gd name="T24" fmla="*/ 554 w 558"/>
                <a:gd name="T25" fmla="*/ 289 h 607"/>
                <a:gd name="T26" fmla="*/ 546 w 558"/>
                <a:gd name="T27" fmla="*/ 304 h 607"/>
                <a:gd name="T28" fmla="*/ 516 w 558"/>
                <a:gd name="T29" fmla="*/ 308 h 607"/>
                <a:gd name="T30" fmla="*/ 511 w 558"/>
                <a:gd name="T31" fmla="*/ 348 h 607"/>
                <a:gd name="T32" fmla="*/ 471 w 558"/>
                <a:gd name="T33" fmla="*/ 376 h 607"/>
                <a:gd name="T34" fmla="*/ 488 w 558"/>
                <a:gd name="T35" fmla="*/ 451 h 607"/>
                <a:gd name="T36" fmla="*/ 490 w 558"/>
                <a:gd name="T37" fmla="*/ 493 h 607"/>
                <a:gd name="T38" fmla="*/ 488 w 558"/>
                <a:gd name="T39" fmla="*/ 504 h 607"/>
                <a:gd name="T40" fmla="*/ 486 w 558"/>
                <a:gd name="T41" fmla="*/ 541 h 607"/>
                <a:gd name="T42" fmla="*/ 482 w 558"/>
                <a:gd name="T43" fmla="*/ 585 h 607"/>
                <a:gd name="T44" fmla="*/ 436 w 558"/>
                <a:gd name="T45" fmla="*/ 579 h 607"/>
                <a:gd name="T46" fmla="*/ 385 w 558"/>
                <a:gd name="T47" fmla="*/ 599 h 607"/>
                <a:gd name="T48" fmla="*/ 354 w 558"/>
                <a:gd name="T49" fmla="*/ 576 h 607"/>
                <a:gd name="T50" fmla="*/ 323 w 558"/>
                <a:gd name="T51" fmla="*/ 562 h 607"/>
                <a:gd name="T52" fmla="*/ 287 w 558"/>
                <a:gd name="T53" fmla="*/ 535 h 607"/>
                <a:gd name="T54" fmla="*/ 312 w 558"/>
                <a:gd name="T55" fmla="*/ 558 h 607"/>
                <a:gd name="T56" fmla="*/ 283 w 558"/>
                <a:gd name="T57" fmla="*/ 570 h 607"/>
                <a:gd name="T58" fmla="*/ 241 w 558"/>
                <a:gd name="T59" fmla="*/ 573 h 607"/>
                <a:gd name="T60" fmla="*/ 214 w 558"/>
                <a:gd name="T61" fmla="*/ 547 h 607"/>
                <a:gd name="T62" fmla="*/ 178 w 558"/>
                <a:gd name="T63" fmla="*/ 552 h 607"/>
                <a:gd name="T64" fmla="*/ 204 w 558"/>
                <a:gd name="T65" fmla="*/ 573 h 607"/>
                <a:gd name="T66" fmla="*/ 198 w 558"/>
                <a:gd name="T67" fmla="*/ 590 h 607"/>
                <a:gd name="T68" fmla="*/ 182 w 558"/>
                <a:gd name="T69" fmla="*/ 599 h 607"/>
                <a:gd name="T70" fmla="*/ 147 w 558"/>
                <a:gd name="T71" fmla="*/ 590 h 607"/>
                <a:gd name="T72" fmla="*/ 110 w 558"/>
                <a:gd name="T73" fmla="*/ 598 h 607"/>
                <a:gd name="T74" fmla="*/ 68 w 558"/>
                <a:gd name="T75" fmla="*/ 592 h 607"/>
                <a:gd name="T76" fmla="*/ 24 w 558"/>
                <a:gd name="T77" fmla="*/ 602 h 607"/>
                <a:gd name="T78" fmla="*/ 0 w 558"/>
                <a:gd name="T79" fmla="*/ 569 h 607"/>
                <a:gd name="T80" fmla="*/ 4 w 558"/>
                <a:gd name="T81" fmla="*/ 540 h 607"/>
                <a:gd name="T82" fmla="*/ 14 w 558"/>
                <a:gd name="T83" fmla="*/ 500 h 607"/>
                <a:gd name="T84" fmla="*/ 13 w 558"/>
                <a:gd name="T85" fmla="*/ 469 h 607"/>
                <a:gd name="T86" fmla="*/ 36 w 558"/>
                <a:gd name="T87" fmla="*/ 410 h 607"/>
                <a:gd name="T88" fmla="*/ 49 w 558"/>
                <a:gd name="T89" fmla="*/ 390 h 607"/>
                <a:gd name="T90" fmla="*/ 61 w 558"/>
                <a:gd name="T91" fmla="*/ 339 h 607"/>
                <a:gd name="T92" fmla="*/ 79 w 558"/>
                <a:gd name="T93" fmla="*/ 301 h 607"/>
                <a:gd name="T94" fmla="*/ 118 w 558"/>
                <a:gd name="T95" fmla="*/ 260 h 607"/>
                <a:gd name="T96" fmla="*/ 144 w 558"/>
                <a:gd name="T97" fmla="*/ 220 h 607"/>
                <a:gd name="T98" fmla="*/ 159 w 558"/>
                <a:gd name="T99" fmla="*/ 196 h 607"/>
                <a:gd name="T100" fmla="*/ 173 w 558"/>
                <a:gd name="T101" fmla="*/ 151 h 607"/>
                <a:gd name="T102" fmla="*/ 192 w 558"/>
                <a:gd name="T103" fmla="*/ 130 h 607"/>
                <a:gd name="T104" fmla="*/ 188 w 558"/>
                <a:gd name="T105" fmla="*/ 121 h 607"/>
                <a:gd name="T106" fmla="*/ 197 w 558"/>
                <a:gd name="T107" fmla="*/ 94 h 607"/>
                <a:gd name="T108" fmla="*/ 185 w 558"/>
                <a:gd name="T109" fmla="*/ 88 h 607"/>
                <a:gd name="T110" fmla="*/ 182 w 558"/>
                <a:gd name="T111" fmla="*/ 54 h 607"/>
                <a:gd name="T112" fmla="*/ 207 w 558"/>
                <a:gd name="T113" fmla="*/ 72 h 607"/>
                <a:gd name="T114" fmla="*/ 218 w 558"/>
                <a:gd name="T115" fmla="*/ 46 h 607"/>
                <a:gd name="T116" fmla="*/ 244 w 558"/>
                <a:gd name="T117" fmla="*/ 74 h 607"/>
                <a:gd name="T118" fmla="*/ 258 w 558"/>
                <a:gd name="T119" fmla="*/ 107 h 607"/>
                <a:gd name="T120" fmla="*/ 301 w 558"/>
                <a:gd name="T121" fmla="*/ 72 h 607"/>
                <a:gd name="T122" fmla="*/ 305 w 558"/>
                <a:gd name="T123" fmla="*/ 5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8" h="607">
                  <a:moveTo>
                    <a:pt x="305" y="58"/>
                  </a:moveTo>
                  <a:lnTo>
                    <a:pt x="307" y="59"/>
                  </a:lnTo>
                  <a:lnTo>
                    <a:pt x="308" y="59"/>
                  </a:lnTo>
                  <a:lnTo>
                    <a:pt x="322" y="59"/>
                  </a:lnTo>
                  <a:lnTo>
                    <a:pt x="325" y="58"/>
                  </a:lnTo>
                  <a:lnTo>
                    <a:pt x="327" y="58"/>
                  </a:lnTo>
                  <a:lnTo>
                    <a:pt x="330" y="56"/>
                  </a:lnTo>
                  <a:lnTo>
                    <a:pt x="332" y="56"/>
                  </a:lnTo>
                  <a:lnTo>
                    <a:pt x="338" y="48"/>
                  </a:lnTo>
                  <a:lnTo>
                    <a:pt x="338" y="47"/>
                  </a:lnTo>
                  <a:lnTo>
                    <a:pt x="336" y="45"/>
                  </a:lnTo>
                  <a:lnTo>
                    <a:pt x="338" y="42"/>
                  </a:lnTo>
                  <a:lnTo>
                    <a:pt x="342" y="37"/>
                  </a:lnTo>
                  <a:lnTo>
                    <a:pt x="350" y="38"/>
                  </a:lnTo>
                  <a:lnTo>
                    <a:pt x="356" y="40"/>
                  </a:lnTo>
                  <a:lnTo>
                    <a:pt x="360" y="40"/>
                  </a:lnTo>
                  <a:lnTo>
                    <a:pt x="362" y="37"/>
                  </a:lnTo>
                  <a:lnTo>
                    <a:pt x="362" y="36"/>
                  </a:lnTo>
                  <a:lnTo>
                    <a:pt x="361" y="34"/>
                  </a:lnTo>
                  <a:lnTo>
                    <a:pt x="363" y="26"/>
                  </a:lnTo>
                  <a:lnTo>
                    <a:pt x="362" y="21"/>
                  </a:lnTo>
                  <a:lnTo>
                    <a:pt x="359" y="17"/>
                  </a:lnTo>
                  <a:lnTo>
                    <a:pt x="357" y="16"/>
                  </a:lnTo>
                  <a:lnTo>
                    <a:pt x="356" y="17"/>
                  </a:lnTo>
                  <a:lnTo>
                    <a:pt x="356" y="19"/>
                  </a:lnTo>
                  <a:lnTo>
                    <a:pt x="356" y="24"/>
                  </a:lnTo>
                  <a:lnTo>
                    <a:pt x="355" y="24"/>
                  </a:lnTo>
                  <a:lnTo>
                    <a:pt x="354" y="24"/>
                  </a:lnTo>
                  <a:lnTo>
                    <a:pt x="351" y="24"/>
                  </a:lnTo>
                  <a:lnTo>
                    <a:pt x="349" y="20"/>
                  </a:lnTo>
                  <a:lnTo>
                    <a:pt x="345" y="13"/>
                  </a:lnTo>
                  <a:lnTo>
                    <a:pt x="343" y="8"/>
                  </a:lnTo>
                  <a:lnTo>
                    <a:pt x="343" y="7"/>
                  </a:lnTo>
                  <a:lnTo>
                    <a:pt x="344" y="6"/>
                  </a:lnTo>
                  <a:lnTo>
                    <a:pt x="345" y="6"/>
                  </a:lnTo>
                  <a:lnTo>
                    <a:pt x="346" y="6"/>
                  </a:lnTo>
                  <a:lnTo>
                    <a:pt x="352" y="5"/>
                  </a:lnTo>
                  <a:lnTo>
                    <a:pt x="367" y="5"/>
                  </a:lnTo>
                  <a:lnTo>
                    <a:pt x="371" y="5"/>
                  </a:lnTo>
                  <a:lnTo>
                    <a:pt x="372" y="3"/>
                  </a:lnTo>
                  <a:lnTo>
                    <a:pt x="373" y="2"/>
                  </a:lnTo>
                  <a:lnTo>
                    <a:pt x="374" y="1"/>
                  </a:lnTo>
                  <a:lnTo>
                    <a:pt x="378" y="1"/>
                  </a:lnTo>
                  <a:lnTo>
                    <a:pt x="378" y="1"/>
                  </a:lnTo>
                  <a:lnTo>
                    <a:pt x="379" y="2"/>
                  </a:lnTo>
                  <a:lnTo>
                    <a:pt x="379" y="2"/>
                  </a:lnTo>
                  <a:lnTo>
                    <a:pt x="379" y="2"/>
                  </a:lnTo>
                  <a:lnTo>
                    <a:pt x="379" y="3"/>
                  </a:lnTo>
                  <a:lnTo>
                    <a:pt x="379" y="5"/>
                  </a:lnTo>
                  <a:lnTo>
                    <a:pt x="379" y="6"/>
                  </a:lnTo>
                  <a:lnTo>
                    <a:pt x="379" y="6"/>
                  </a:lnTo>
                  <a:lnTo>
                    <a:pt x="380" y="8"/>
                  </a:lnTo>
                  <a:lnTo>
                    <a:pt x="381" y="8"/>
                  </a:lnTo>
                  <a:lnTo>
                    <a:pt x="388" y="13"/>
                  </a:lnTo>
                  <a:lnTo>
                    <a:pt x="389" y="13"/>
                  </a:lnTo>
                  <a:lnTo>
                    <a:pt x="389" y="13"/>
                  </a:lnTo>
                  <a:lnTo>
                    <a:pt x="390" y="13"/>
                  </a:lnTo>
                  <a:lnTo>
                    <a:pt x="401" y="2"/>
                  </a:lnTo>
                  <a:lnTo>
                    <a:pt x="404" y="0"/>
                  </a:lnTo>
                  <a:lnTo>
                    <a:pt x="404" y="3"/>
                  </a:lnTo>
                  <a:lnTo>
                    <a:pt x="403" y="19"/>
                  </a:lnTo>
                  <a:lnTo>
                    <a:pt x="403" y="20"/>
                  </a:lnTo>
                  <a:lnTo>
                    <a:pt x="401" y="21"/>
                  </a:lnTo>
                  <a:lnTo>
                    <a:pt x="401" y="21"/>
                  </a:lnTo>
                  <a:lnTo>
                    <a:pt x="400" y="24"/>
                  </a:lnTo>
                  <a:lnTo>
                    <a:pt x="401" y="26"/>
                  </a:lnTo>
                  <a:lnTo>
                    <a:pt x="405" y="28"/>
                  </a:lnTo>
                  <a:lnTo>
                    <a:pt x="407" y="28"/>
                  </a:lnTo>
                  <a:lnTo>
                    <a:pt x="409" y="27"/>
                  </a:lnTo>
                  <a:lnTo>
                    <a:pt x="416" y="23"/>
                  </a:lnTo>
                  <a:lnTo>
                    <a:pt x="428" y="19"/>
                  </a:lnTo>
                  <a:lnTo>
                    <a:pt x="431" y="18"/>
                  </a:lnTo>
                  <a:lnTo>
                    <a:pt x="436" y="22"/>
                  </a:lnTo>
                  <a:lnTo>
                    <a:pt x="437" y="24"/>
                  </a:lnTo>
                  <a:lnTo>
                    <a:pt x="443" y="46"/>
                  </a:lnTo>
                  <a:lnTo>
                    <a:pt x="444" y="49"/>
                  </a:lnTo>
                  <a:lnTo>
                    <a:pt x="449" y="56"/>
                  </a:lnTo>
                  <a:lnTo>
                    <a:pt x="450" y="56"/>
                  </a:lnTo>
                  <a:lnTo>
                    <a:pt x="451" y="56"/>
                  </a:lnTo>
                  <a:lnTo>
                    <a:pt x="452" y="56"/>
                  </a:lnTo>
                  <a:lnTo>
                    <a:pt x="452" y="57"/>
                  </a:lnTo>
                  <a:lnTo>
                    <a:pt x="454" y="62"/>
                  </a:lnTo>
                  <a:lnTo>
                    <a:pt x="454" y="63"/>
                  </a:lnTo>
                  <a:lnTo>
                    <a:pt x="454" y="66"/>
                  </a:lnTo>
                  <a:lnTo>
                    <a:pt x="454" y="77"/>
                  </a:lnTo>
                  <a:lnTo>
                    <a:pt x="454" y="78"/>
                  </a:lnTo>
                  <a:lnTo>
                    <a:pt x="454" y="78"/>
                  </a:lnTo>
                  <a:lnTo>
                    <a:pt x="452" y="79"/>
                  </a:lnTo>
                  <a:lnTo>
                    <a:pt x="452" y="81"/>
                  </a:lnTo>
                  <a:lnTo>
                    <a:pt x="454" y="84"/>
                  </a:lnTo>
                  <a:lnTo>
                    <a:pt x="454" y="84"/>
                  </a:lnTo>
                  <a:lnTo>
                    <a:pt x="459" y="85"/>
                  </a:lnTo>
                  <a:lnTo>
                    <a:pt x="470" y="84"/>
                  </a:lnTo>
                  <a:lnTo>
                    <a:pt x="471" y="84"/>
                  </a:lnTo>
                  <a:lnTo>
                    <a:pt x="477" y="78"/>
                  </a:lnTo>
                  <a:lnTo>
                    <a:pt x="477" y="77"/>
                  </a:lnTo>
                  <a:lnTo>
                    <a:pt x="479" y="75"/>
                  </a:lnTo>
                  <a:lnTo>
                    <a:pt x="477" y="74"/>
                  </a:lnTo>
                  <a:lnTo>
                    <a:pt x="475" y="72"/>
                  </a:lnTo>
                  <a:lnTo>
                    <a:pt x="475" y="72"/>
                  </a:lnTo>
                  <a:lnTo>
                    <a:pt x="475" y="72"/>
                  </a:lnTo>
                  <a:lnTo>
                    <a:pt x="479" y="68"/>
                  </a:lnTo>
                  <a:lnTo>
                    <a:pt x="479" y="67"/>
                  </a:lnTo>
                  <a:lnTo>
                    <a:pt x="483" y="68"/>
                  </a:lnTo>
                  <a:lnTo>
                    <a:pt x="485" y="71"/>
                  </a:lnTo>
                  <a:lnTo>
                    <a:pt x="486" y="75"/>
                  </a:lnTo>
                  <a:lnTo>
                    <a:pt x="487" y="79"/>
                  </a:lnTo>
                  <a:lnTo>
                    <a:pt x="486" y="80"/>
                  </a:lnTo>
                  <a:lnTo>
                    <a:pt x="486" y="81"/>
                  </a:lnTo>
                  <a:lnTo>
                    <a:pt x="486" y="81"/>
                  </a:lnTo>
                  <a:lnTo>
                    <a:pt x="486" y="83"/>
                  </a:lnTo>
                  <a:lnTo>
                    <a:pt x="489" y="87"/>
                  </a:lnTo>
                  <a:lnTo>
                    <a:pt x="489" y="87"/>
                  </a:lnTo>
                  <a:lnTo>
                    <a:pt x="492" y="97"/>
                  </a:lnTo>
                  <a:lnTo>
                    <a:pt x="495" y="104"/>
                  </a:lnTo>
                  <a:lnTo>
                    <a:pt x="497" y="108"/>
                  </a:lnTo>
                  <a:lnTo>
                    <a:pt x="497" y="108"/>
                  </a:lnTo>
                  <a:lnTo>
                    <a:pt x="496" y="110"/>
                  </a:lnTo>
                  <a:lnTo>
                    <a:pt x="494" y="110"/>
                  </a:lnTo>
                  <a:lnTo>
                    <a:pt x="488" y="110"/>
                  </a:lnTo>
                  <a:lnTo>
                    <a:pt x="487" y="113"/>
                  </a:lnTo>
                  <a:lnTo>
                    <a:pt x="486" y="122"/>
                  </a:lnTo>
                  <a:lnTo>
                    <a:pt x="486" y="123"/>
                  </a:lnTo>
                  <a:lnTo>
                    <a:pt x="486" y="123"/>
                  </a:lnTo>
                  <a:lnTo>
                    <a:pt x="492" y="135"/>
                  </a:lnTo>
                  <a:lnTo>
                    <a:pt x="493" y="137"/>
                  </a:lnTo>
                  <a:lnTo>
                    <a:pt x="491" y="144"/>
                  </a:lnTo>
                  <a:lnTo>
                    <a:pt x="490" y="161"/>
                  </a:lnTo>
                  <a:lnTo>
                    <a:pt x="490" y="161"/>
                  </a:lnTo>
                  <a:lnTo>
                    <a:pt x="491" y="162"/>
                  </a:lnTo>
                  <a:lnTo>
                    <a:pt x="498" y="167"/>
                  </a:lnTo>
                  <a:lnTo>
                    <a:pt x="502" y="169"/>
                  </a:lnTo>
                  <a:lnTo>
                    <a:pt x="507" y="171"/>
                  </a:lnTo>
                  <a:lnTo>
                    <a:pt x="513" y="180"/>
                  </a:lnTo>
                  <a:lnTo>
                    <a:pt x="516" y="198"/>
                  </a:lnTo>
                  <a:lnTo>
                    <a:pt x="515" y="199"/>
                  </a:lnTo>
                  <a:lnTo>
                    <a:pt x="515" y="199"/>
                  </a:lnTo>
                  <a:lnTo>
                    <a:pt x="515" y="201"/>
                  </a:lnTo>
                  <a:lnTo>
                    <a:pt x="515" y="203"/>
                  </a:lnTo>
                  <a:lnTo>
                    <a:pt x="526" y="208"/>
                  </a:lnTo>
                  <a:lnTo>
                    <a:pt x="543" y="220"/>
                  </a:lnTo>
                  <a:lnTo>
                    <a:pt x="543" y="221"/>
                  </a:lnTo>
                  <a:lnTo>
                    <a:pt x="545" y="226"/>
                  </a:lnTo>
                  <a:lnTo>
                    <a:pt x="549" y="229"/>
                  </a:lnTo>
                  <a:lnTo>
                    <a:pt x="549" y="230"/>
                  </a:lnTo>
                  <a:lnTo>
                    <a:pt x="550" y="231"/>
                  </a:lnTo>
                  <a:lnTo>
                    <a:pt x="551" y="237"/>
                  </a:lnTo>
                  <a:lnTo>
                    <a:pt x="551" y="253"/>
                  </a:lnTo>
                  <a:lnTo>
                    <a:pt x="550" y="267"/>
                  </a:lnTo>
                  <a:lnTo>
                    <a:pt x="550" y="267"/>
                  </a:lnTo>
                  <a:lnTo>
                    <a:pt x="547" y="275"/>
                  </a:lnTo>
                  <a:lnTo>
                    <a:pt x="545" y="276"/>
                  </a:lnTo>
                  <a:lnTo>
                    <a:pt x="546" y="284"/>
                  </a:lnTo>
                  <a:lnTo>
                    <a:pt x="547" y="284"/>
                  </a:lnTo>
                  <a:lnTo>
                    <a:pt x="553" y="286"/>
                  </a:lnTo>
                  <a:lnTo>
                    <a:pt x="554" y="289"/>
                  </a:lnTo>
                  <a:lnTo>
                    <a:pt x="555" y="295"/>
                  </a:lnTo>
                  <a:lnTo>
                    <a:pt x="557" y="297"/>
                  </a:lnTo>
                  <a:lnTo>
                    <a:pt x="558" y="297"/>
                  </a:lnTo>
                  <a:lnTo>
                    <a:pt x="558" y="298"/>
                  </a:lnTo>
                  <a:lnTo>
                    <a:pt x="558" y="300"/>
                  </a:lnTo>
                  <a:lnTo>
                    <a:pt x="554" y="305"/>
                  </a:lnTo>
                  <a:lnTo>
                    <a:pt x="547" y="306"/>
                  </a:lnTo>
                  <a:lnTo>
                    <a:pt x="545" y="306"/>
                  </a:lnTo>
                  <a:lnTo>
                    <a:pt x="545" y="306"/>
                  </a:lnTo>
                  <a:lnTo>
                    <a:pt x="544" y="305"/>
                  </a:lnTo>
                  <a:lnTo>
                    <a:pt x="545" y="305"/>
                  </a:lnTo>
                  <a:lnTo>
                    <a:pt x="546" y="304"/>
                  </a:lnTo>
                  <a:lnTo>
                    <a:pt x="549" y="298"/>
                  </a:lnTo>
                  <a:lnTo>
                    <a:pt x="548" y="298"/>
                  </a:lnTo>
                  <a:lnTo>
                    <a:pt x="548" y="297"/>
                  </a:lnTo>
                  <a:lnTo>
                    <a:pt x="547" y="296"/>
                  </a:lnTo>
                  <a:lnTo>
                    <a:pt x="543" y="297"/>
                  </a:lnTo>
                  <a:lnTo>
                    <a:pt x="530" y="299"/>
                  </a:lnTo>
                  <a:lnTo>
                    <a:pt x="528" y="299"/>
                  </a:lnTo>
                  <a:lnTo>
                    <a:pt x="517" y="295"/>
                  </a:lnTo>
                  <a:lnTo>
                    <a:pt x="515" y="302"/>
                  </a:lnTo>
                  <a:lnTo>
                    <a:pt x="515" y="302"/>
                  </a:lnTo>
                  <a:lnTo>
                    <a:pt x="515" y="306"/>
                  </a:lnTo>
                  <a:lnTo>
                    <a:pt x="516" y="308"/>
                  </a:lnTo>
                  <a:lnTo>
                    <a:pt x="519" y="313"/>
                  </a:lnTo>
                  <a:lnTo>
                    <a:pt x="523" y="318"/>
                  </a:lnTo>
                  <a:lnTo>
                    <a:pt x="525" y="333"/>
                  </a:lnTo>
                  <a:lnTo>
                    <a:pt x="525" y="334"/>
                  </a:lnTo>
                  <a:lnTo>
                    <a:pt x="525" y="344"/>
                  </a:lnTo>
                  <a:lnTo>
                    <a:pt x="522" y="346"/>
                  </a:lnTo>
                  <a:lnTo>
                    <a:pt x="521" y="346"/>
                  </a:lnTo>
                  <a:lnTo>
                    <a:pt x="519" y="346"/>
                  </a:lnTo>
                  <a:lnTo>
                    <a:pt x="517" y="346"/>
                  </a:lnTo>
                  <a:lnTo>
                    <a:pt x="515" y="346"/>
                  </a:lnTo>
                  <a:lnTo>
                    <a:pt x="515" y="346"/>
                  </a:lnTo>
                  <a:lnTo>
                    <a:pt x="511" y="348"/>
                  </a:lnTo>
                  <a:lnTo>
                    <a:pt x="511" y="350"/>
                  </a:lnTo>
                  <a:lnTo>
                    <a:pt x="511" y="351"/>
                  </a:lnTo>
                  <a:lnTo>
                    <a:pt x="499" y="362"/>
                  </a:lnTo>
                  <a:lnTo>
                    <a:pt x="493" y="363"/>
                  </a:lnTo>
                  <a:lnTo>
                    <a:pt x="490" y="359"/>
                  </a:lnTo>
                  <a:lnTo>
                    <a:pt x="487" y="358"/>
                  </a:lnTo>
                  <a:lnTo>
                    <a:pt x="478" y="362"/>
                  </a:lnTo>
                  <a:lnTo>
                    <a:pt x="473" y="363"/>
                  </a:lnTo>
                  <a:lnTo>
                    <a:pt x="475" y="364"/>
                  </a:lnTo>
                  <a:lnTo>
                    <a:pt x="475" y="366"/>
                  </a:lnTo>
                  <a:lnTo>
                    <a:pt x="474" y="371"/>
                  </a:lnTo>
                  <a:lnTo>
                    <a:pt x="471" y="376"/>
                  </a:lnTo>
                  <a:lnTo>
                    <a:pt x="470" y="377"/>
                  </a:lnTo>
                  <a:lnTo>
                    <a:pt x="466" y="386"/>
                  </a:lnTo>
                  <a:lnTo>
                    <a:pt x="468" y="391"/>
                  </a:lnTo>
                  <a:lnTo>
                    <a:pt x="469" y="396"/>
                  </a:lnTo>
                  <a:lnTo>
                    <a:pt x="477" y="407"/>
                  </a:lnTo>
                  <a:lnTo>
                    <a:pt x="480" y="410"/>
                  </a:lnTo>
                  <a:lnTo>
                    <a:pt x="483" y="433"/>
                  </a:lnTo>
                  <a:lnTo>
                    <a:pt x="483" y="436"/>
                  </a:lnTo>
                  <a:lnTo>
                    <a:pt x="485" y="440"/>
                  </a:lnTo>
                  <a:lnTo>
                    <a:pt x="486" y="442"/>
                  </a:lnTo>
                  <a:lnTo>
                    <a:pt x="486" y="443"/>
                  </a:lnTo>
                  <a:lnTo>
                    <a:pt x="488" y="451"/>
                  </a:lnTo>
                  <a:lnTo>
                    <a:pt x="489" y="452"/>
                  </a:lnTo>
                  <a:lnTo>
                    <a:pt x="489" y="453"/>
                  </a:lnTo>
                  <a:lnTo>
                    <a:pt x="491" y="455"/>
                  </a:lnTo>
                  <a:lnTo>
                    <a:pt x="493" y="457"/>
                  </a:lnTo>
                  <a:lnTo>
                    <a:pt x="493" y="466"/>
                  </a:lnTo>
                  <a:lnTo>
                    <a:pt x="493" y="474"/>
                  </a:lnTo>
                  <a:lnTo>
                    <a:pt x="493" y="480"/>
                  </a:lnTo>
                  <a:lnTo>
                    <a:pt x="493" y="482"/>
                  </a:lnTo>
                  <a:lnTo>
                    <a:pt x="491" y="484"/>
                  </a:lnTo>
                  <a:lnTo>
                    <a:pt x="490" y="486"/>
                  </a:lnTo>
                  <a:lnTo>
                    <a:pt x="490" y="490"/>
                  </a:lnTo>
                  <a:lnTo>
                    <a:pt x="490" y="493"/>
                  </a:lnTo>
                  <a:lnTo>
                    <a:pt x="487" y="493"/>
                  </a:lnTo>
                  <a:lnTo>
                    <a:pt x="486" y="494"/>
                  </a:lnTo>
                  <a:lnTo>
                    <a:pt x="485" y="494"/>
                  </a:lnTo>
                  <a:lnTo>
                    <a:pt x="484" y="495"/>
                  </a:lnTo>
                  <a:lnTo>
                    <a:pt x="484" y="496"/>
                  </a:lnTo>
                  <a:lnTo>
                    <a:pt x="483" y="496"/>
                  </a:lnTo>
                  <a:lnTo>
                    <a:pt x="483" y="498"/>
                  </a:lnTo>
                  <a:lnTo>
                    <a:pt x="484" y="500"/>
                  </a:lnTo>
                  <a:lnTo>
                    <a:pt x="485" y="501"/>
                  </a:lnTo>
                  <a:lnTo>
                    <a:pt x="485" y="502"/>
                  </a:lnTo>
                  <a:lnTo>
                    <a:pt x="486" y="503"/>
                  </a:lnTo>
                  <a:lnTo>
                    <a:pt x="488" y="504"/>
                  </a:lnTo>
                  <a:lnTo>
                    <a:pt x="487" y="508"/>
                  </a:lnTo>
                  <a:lnTo>
                    <a:pt x="486" y="512"/>
                  </a:lnTo>
                  <a:lnTo>
                    <a:pt x="486" y="513"/>
                  </a:lnTo>
                  <a:lnTo>
                    <a:pt x="486" y="514"/>
                  </a:lnTo>
                  <a:lnTo>
                    <a:pt x="487" y="524"/>
                  </a:lnTo>
                  <a:lnTo>
                    <a:pt x="488" y="530"/>
                  </a:lnTo>
                  <a:lnTo>
                    <a:pt x="490" y="533"/>
                  </a:lnTo>
                  <a:lnTo>
                    <a:pt x="491" y="535"/>
                  </a:lnTo>
                  <a:lnTo>
                    <a:pt x="493" y="535"/>
                  </a:lnTo>
                  <a:lnTo>
                    <a:pt x="493" y="538"/>
                  </a:lnTo>
                  <a:lnTo>
                    <a:pt x="490" y="541"/>
                  </a:lnTo>
                  <a:lnTo>
                    <a:pt x="486" y="541"/>
                  </a:lnTo>
                  <a:lnTo>
                    <a:pt x="487" y="551"/>
                  </a:lnTo>
                  <a:lnTo>
                    <a:pt x="493" y="567"/>
                  </a:lnTo>
                  <a:lnTo>
                    <a:pt x="493" y="569"/>
                  </a:lnTo>
                  <a:lnTo>
                    <a:pt x="492" y="575"/>
                  </a:lnTo>
                  <a:lnTo>
                    <a:pt x="489" y="577"/>
                  </a:lnTo>
                  <a:lnTo>
                    <a:pt x="489" y="577"/>
                  </a:lnTo>
                  <a:lnTo>
                    <a:pt x="486" y="577"/>
                  </a:lnTo>
                  <a:lnTo>
                    <a:pt x="486" y="578"/>
                  </a:lnTo>
                  <a:lnTo>
                    <a:pt x="483" y="579"/>
                  </a:lnTo>
                  <a:lnTo>
                    <a:pt x="483" y="581"/>
                  </a:lnTo>
                  <a:lnTo>
                    <a:pt x="482" y="584"/>
                  </a:lnTo>
                  <a:lnTo>
                    <a:pt x="482" y="585"/>
                  </a:lnTo>
                  <a:lnTo>
                    <a:pt x="479" y="575"/>
                  </a:lnTo>
                  <a:lnTo>
                    <a:pt x="479" y="575"/>
                  </a:lnTo>
                  <a:lnTo>
                    <a:pt x="479" y="573"/>
                  </a:lnTo>
                  <a:lnTo>
                    <a:pt x="479" y="573"/>
                  </a:lnTo>
                  <a:lnTo>
                    <a:pt x="472" y="572"/>
                  </a:lnTo>
                  <a:lnTo>
                    <a:pt x="468" y="573"/>
                  </a:lnTo>
                  <a:lnTo>
                    <a:pt x="468" y="573"/>
                  </a:lnTo>
                  <a:lnTo>
                    <a:pt x="467" y="573"/>
                  </a:lnTo>
                  <a:lnTo>
                    <a:pt x="464" y="577"/>
                  </a:lnTo>
                  <a:lnTo>
                    <a:pt x="463" y="578"/>
                  </a:lnTo>
                  <a:lnTo>
                    <a:pt x="448" y="579"/>
                  </a:lnTo>
                  <a:lnTo>
                    <a:pt x="436" y="579"/>
                  </a:lnTo>
                  <a:lnTo>
                    <a:pt x="435" y="579"/>
                  </a:lnTo>
                  <a:lnTo>
                    <a:pt x="420" y="595"/>
                  </a:lnTo>
                  <a:lnTo>
                    <a:pt x="411" y="595"/>
                  </a:lnTo>
                  <a:lnTo>
                    <a:pt x="411" y="595"/>
                  </a:lnTo>
                  <a:lnTo>
                    <a:pt x="410" y="594"/>
                  </a:lnTo>
                  <a:lnTo>
                    <a:pt x="410" y="593"/>
                  </a:lnTo>
                  <a:lnTo>
                    <a:pt x="410" y="592"/>
                  </a:lnTo>
                  <a:lnTo>
                    <a:pt x="403" y="592"/>
                  </a:lnTo>
                  <a:lnTo>
                    <a:pt x="400" y="594"/>
                  </a:lnTo>
                  <a:lnTo>
                    <a:pt x="393" y="599"/>
                  </a:lnTo>
                  <a:lnTo>
                    <a:pt x="387" y="599"/>
                  </a:lnTo>
                  <a:lnTo>
                    <a:pt x="385" y="599"/>
                  </a:lnTo>
                  <a:lnTo>
                    <a:pt x="383" y="599"/>
                  </a:lnTo>
                  <a:lnTo>
                    <a:pt x="382" y="599"/>
                  </a:lnTo>
                  <a:lnTo>
                    <a:pt x="379" y="594"/>
                  </a:lnTo>
                  <a:lnTo>
                    <a:pt x="377" y="589"/>
                  </a:lnTo>
                  <a:lnTo>
                    <a:pt x="376" y="587"/>
                  </a:lnTo>
                  <a:lnTo>
                    <a:pt x="375" y="585"/>
                  </a:lnTo>
                  <a:lnTo>
                    <a:pt x="373" y="583"/>
                  </a:lnTo>
                  <a:lnTo>
                    <a:pt x="372" y="581"/>
                  </a:lnTo>
                  <a:lnTo>
                    <a:pt x="358" y="577"/>
                  </a:lnTo>
                  <a:lnTo>
                    <a:pt x="356" y="576"/>
                  </a:lnTo>
                  <a:lnTo>
                    <a:pt x="354" y="576"/>
                  </a:lnTo>
                  <a:lnTo>
                    <a:pt x="354" y="576"/>
                  </a:lnTo>
                  <a:lnTo>
                    <a:pt x="350" y="577"/>
                  </a:lnTo>
                  <a:lnTo>
                    <a:pt x="349" y="577"/>
                  </a:lnTo>
                  <a:lnTo>
                    <a:pt x="347" y="578"/>
                  </a:lnTo>
                  <a:lnTo>
                    <a:pt x="346" y="578"/>
                  </a:lnTo>
                  <a:lnTo>
                    <a:pt x="345" y="578"/>
                  </a:lnTo>
                  <a:lnTo>
                    <a:pt x="344" y="578"/>
                  </a:lnTo>
                  <a:lnTo>
                    <a:pt x="342" y="576"/>
                  </a:lnTo>
                  <a:lnTo>
                    <a:pt x="336" y="573"/>
                  </a:lnTo>
                  <a:lnTo>
                    <a:pt x="329" y="569"/>
                  </a:lnTo>
                  <a:lnTo>
                    <a:pt x="326" y="567"/>
                  </a:lnTo>
                  <a:lnTo>
                    <a:pt x="324" y="564"/>
                  </a:lnTo>
                  <a:lnTo>
                    <a:pt x="323" y="562"/>
                  </a:lnTo>
                  <a:lnTo>
                    <a:pt x="322" y="560"/>
                  </a:lnTo>
                  <a:lnTo>
                    <a:pt x="322" y="558"/>
                  </a:lnTo>
                  <a:lnTo>
                    <a:pt x="322" y="558"/>
                  </a:lnTo>
                  <a:lnTo>
                    <a:pt x="322" y="557"/>
                  </a:lnTo>
                  <a:lnTo>
                    <a:pt x="322" y="557"/>
                  </a:lnTo>
                  <a:lnTo>
                    <a:pt x="320" y="555"/>
                  </a:lnTo>
                  <a:lnTo>
                    <a:pt x="300" y="542"/>
                  </a:lnTo>
                  <a:lnTo>
                    <a:pt x="293" y="538"/>
                  </a:lnTo>
                  <a:lnTo>
                    <a:pt x="293" y="538"/>
                  </a:lnTo>
                  <a:lnTo>
                    <a:pt x="292" y="536"/>
                  </a:lnTo>
                  <a:lnTo>
                    <a:pt x="291" y="536"/>
                  </a:lnTo>
                  <a:lnTo>
                    <a:pt x="287" y="535"/>
                  </a:lnTo>
                  <a:lnTo>
                    <a:pt x="286" y="537"/>
                  </a:lnTo>
                  <a:lnTo>
                    <a:pt x="286" y="538"/>
                  </a:lnTo>
                  <a:lnTo>
                    <a:pt x="286" y="538"/>
                  </a:lnTo>
                  <a:lnTo>
                    <a:pt x="286" y="539"/>
                  </a:lnTo>
                  <a:lnTo>
                    <a:pt x="293" y="546"/>
                  </a:lnTo>
                  <a:lnTo>
                    <a:pt x="295" y="547"/>
                  </a:lnTo>
                  <a:lnTo>
                    <a:pt x="297" y="548"/>
                  </a:lnTo>
                  <a:lnTo>
                    <a:pt x="305" y="554"/>
                  </a:lnTo>
                  <a:lnTo>
                    <a:pt x="305" y="554"/>
                  </a:lnTo>
                  <a:lnTo>
                    <a:pt x="307" y="554"/>
                  </a:lnTo>
                  <a:lnTo>
                    <a:pt x="307" y="554"/>
                  </a:lnTo>
                  <a:lnTo>
                    <a:pt x="312" y="558"/>
                  </a:lnTo>
                  <a:lnTo>
                    <a:pt x="319" y="573"/>
                  </a:lnTo>
                  <a:lnTo>
                    <a:pt x="320" y="576"/>
                  </a:lnTo>
                  <a:lnTo>
                    <a:pt x="316" y="579"/>
                  </a:lnTo>
                  <a:lnTo>
                    <a:pt x="312" y="579"/>
                  </a:lnTo>
                  <a:lnTo>
                    <a:pt x="305" y="577"/>
                  </a:lnTo>
                  <a:lnTo>
                    <a:pt x="299" y="574"/>
                  </a:lnTo>
                  <a:lnTo>
                    <a:pt x="298" y="573"/>
                  </a:lnTo>
                  <a:lnTo>
                    <a:pt x="297" y="573"/>
                  </a:lnTo>
                  <a:lnTo>
                    <a:pt x="290" y="571"/>
                  </a:lnTo>
                  <a:lnTo>
                    <a:pt x="289" y="571"/>
                  </a:lnTo>
                  <a:lnTo>
                    <a:pt x="284" y="570"/>
                  </a:lnTo>
                  <a:lnTo>
                    <a:pt x="283" y="570"/>
                  </a:lnTo>
                  <a:lnTo>
                    <a:pt x="282" y="571"/>
                  </a:lnTo>
                  <a:lnTo>
                    <a:pt x="279" y="572"/>
                  </a:lnTo>
                  <a:lnTo>
                    <a:pt x="276" y="573"/>
                  </a:lnTo>
                  <a:lnTo>
                    <a:pt x="275" y="574"/>
                  </a:lnTo>
                  <a:lnTo>
                    <a:pt x="273" y="576"/>
                  </a:lnTo>
                  <a:lnTo>
                    <a:pt x="272" y="577"/>
                  </a:lnTo>
                  <a:lnTo>
                    <a:pt x="268" y="579"/>
                  </a:lnTo>
                  <a:lnTo>
                    <a:pt x="260" y="581"/>
                  </a:lnTo>
                  <a:lnTo>
                    <a:pt x="260" y="581"/>
                  </a:lnTo>
                  <a:lnTo>
                    <a:pt x="256" y="579"/>
                  </a:lnTo>
                  <a:lnTo>
                    <a:pt x="243" y="568"/>
                  </a:lnTo>
                  <a:lnTo>
                    <a:pt x="241" y="573"/>
                  </a:lnTo>
                  <a:lnTo>
                    <a:pt x="240" y="573"/>
                  </a:lnTo>
                  <a:lnTo>
                    <a:pt x="239" y="573"/>
                  </a:lnTo>
                  <a:lnTo>
                    <a:pt x="228" y="568"/>
                  </a:lnTo>
                  <a:lnTo>
                    <a:pt x="228" y="567"/>
                  </a:lnTo>
                  <a:lnTo>
                    <a:pt x="225" y="558"/>
                  </a:lnTo>
                  <a:lnTo>
                    <a:pt x="225" y="556"/>
                  </a:lnTo>
                  <a:lnTo>
                    <a:pt x="228" y="554"/>
                  </a:lnTo>
                  <a:lnTo>
                    <a:pt x="225" y="549"/>
                  </a:lnTo>
                  <a:lnTo>
                    <a:pt x="220" y="545"/>
                  </a:lnTo>
                  <a:lnTo>
                    <a:pt x="214" y="543"/>
                  </a:lnTo>
                  <a:lnTo>
                    <a:pt x="215" y="546"/>
                  </a:lnTo>
                  <a:lnTo>
                    <a:pt x="214" y="547"/>
                  </a:lnTo>
                  <a:lnTo>
                    <a:pt x="213" y="548"/>
                  </a:lnTo>
                  <a:lnTo>
                    <a:pt x="211" y="550"/>
                  </a:lnTo>
                  <a:lnTo>
                    <a:pt x="210" y="550"/>
                  </a:lnTo>
                  <a:lnTo>
                    <a:pt x="208" y="547"/>
                  </a:lnTo>
                  <a:lnTo>
                    <a:pt x="207" y="538"/>
                  </a:lnTo>
                  <a:lnTo>
                    <a:pt x="200" y="537"/>
                  </a:lnTo>
                  <a:lnTo>
                    <a:pt x="197" y="540"/>
                  </a:lnTo>
                  <a:lnTo>
                    <a:pt x="197" y="543"/>
                  </a:lnTo>
                  <a:lnTo>
                    <a:pt x="188" y="544"/>
                  </a:lnTo>
                  <a:lnTo>
                    <a:pt x="183" y="545"/>
                  </a:lnTo>
                  <a:lnTo>
                    <a:pt x="181" y="547"/>
                  </a:lnTo>
                  <a:lnTo>
                    <a:pt x="178" y="552"/>
                  </a:lnTo>
                  <a:lnTo>
                    <a:pt x="168" y="567"/>
                  </a:lnTo>
                  <a:lnTo>
                    <a:pt x="168" y="572"/>
                  </a:lnTo>
                  <a:lnTo>
                    <a:pt x="168" y="572"/>
                  </a:lnTo>
                  <a:lnTo>
                    <a:pt x="168" y="574"/>
                  </a:lnTo>
                  <a:lnTo>
                    <a:pt x="179" y="582"/>
                  </a:lnTo>
                  <a:lnTo>
                    <a:pt x="180" y="582"/>
                  </a:lnTo>
                  <a:lnTo>
                    <a:pt x="190" y="578"/>
                  </a:lnTo>
                  <a:lnTo>
                    <a:pt x="190" y="576"/>
                  </a:lnTo>
                  <a:lnTo>
                    <a:pt x="191" y="576"/>
                  </a:lnTo>
                  <a:lnTo>
                    <a:pt x="195" y="574"/>
                  </a:lnTo>
                  <a:lnTo>
                    <a:pt x="197" y="573"/>
                  </a:lnTo>
                  <a:lnTo>
                    <a:pt x="204" y="573"/>
                  </a:lnTo>
                  <a:lnTo>
                    <a:pt x="204" y="573"/>
                  </a:lnTo>
                  <a:lnTo>
                    <a:pt x="205" y="573"/>
                  </a:lnTo>
                  <a:lnTo>
                    <a:pt x="209" y="579"/>
                  </a:lnTo>
                  <a:lnTo>
                    <a:pt x="209" y="579"/>
                  </a:lnTo>
                  <a:lnTo>
                    <a:pt x="208" y="582"/>
                  </a:lnTo>
                  <a:lnTo>
                    <a:pt x="204" y="590"/>
                  </a:lnTo>
                  <a:lnTo>
                    <a:pt x="202" y="592"/>
                  </a:lnTo>
                  <a:lnTo>
                    <a:pt x="200" y="594"/>
                  </a:lnTo>
                  <a:lnTo>
                    <a:pt x="197" y="593"/>
                  </a:lnTo>
                  <a:lnTo>
                    <a:pt x="197" y="592"/>
                  </a:lnTo>
                  <a:lnTo>
                    <a:pt x="197" y="590"/>
                  </a:lnTo>
                  <a:lnTo>
                    <a:pt x="198" y="590"/>
                  </a:lnTo>
                  <a:lnTo>
                    <a:pt x="198" y="589"/>
                  </a:lnTo>
                  <a:lnTo>
                    <a:pt x="198" y="589"/>
                  </a:lnTo>
                  <a:lnTo>
                    <a:pt x="197" y="588"/>
                  </a:lnTo>
                  <a:lnTo>
                    <a:pt x="196" y="586"/>
                  </a:lnTo>
                  <a:lnTo>
                    <a:pt x="192" y="584"/>
                  </a:lnTo>
                  <a:lnTo>
                    <a:pt x="192" y="584"/>
                  </a:lnTo>
                  <a:lnTo>
                    <a:pt x="189" y="583"/>
                  </a:lnTo>
                  <a:lnTo>
                    <a:pt x="179" y="592"/>
                  </a:lnTo>
                  <a:lnTo>
                    <a:pt x="182" y="595"/>
                  </a:lnTo>
                  <a:lnTo>
                    <a:pt x="183" y="597"/>
                  </a:lnTo>
                  <a:lnTo>
                    <a:pt x="183" y="598"/>
                  </a:lnTo>
                  <a:lnTo>
                    <a:pt x="182" y="599"/>
                  </a:lnTo>
                  <a:lnTo>
                    <a:pt x="178" y="600"/>
                  </a:lnTo>
                  <a:lnTo>
                    <a:pt x="173" y="602"/>
                  </a:lnTo>
                  <a:lnTo>
                    <a:pt x="172" y="602"/>
                  </a:lnTo>
                  <a:lnTo>
                    <a:pt x="154" y="600"/>
                  </a:lnTo>
                  <a:lnTo>
                    <a:pt x="153" y="600"/>
                  </a:lnTo>
                  <a:lnTo>
                    <a:pt x="152" y="599"/>
                  </a:lnTo>
                  <a:lnTo>
                    <a:pt x="151" y="599"/>
                  </a:lnTo>
                  <a:lnTo>
                    <a:pt x="147" y="595"/>
                  </a:lnTo>
                  <a:lnTo>
                    <a:pt x="147" y="595"/>
                  </a:lnTo>
                  <a:lnTo>
                    <a:pt x="146" y="594"/>
                  </a:lnTo>
                  <a:lnTo>
                    <a:pt x="146" y="592"/>
                  </a:lnTo>
                  <a:lnTo>
                    <a:pt x="147" y="590"/>
                  </a:lnTo>
                  <a:lnTo>
                    <a:pt x="147" y="590"/>
                  </a:lnTo>
                  <a:lnTo>
                    <a:pt x="146" y="589"/>
                  </a:lnTo>
                  <a:lnTo>
                    <a:pt x="144" y="589"/>
                  </a:lnTo>
                  <a:lnTo>
                    <a:pt x="140" y="587"/>
                  </a:lnTo>
                  <a:lnTo>
                    <a:pt x="131" y="586"/>
                  </a:lnTo>
                  <a:lnTo>
                    <a:pt x="129" y="586"/>
                  </a:lnTo>
                  <a:lnTo>
                    <a:pt x="129" y="586"/>
                  </a:lnTo>
                  <a:lnTo>
                    <a:pt x="128" y="586"/>
                  </a:lnTo>
                  <a:lnTo>
                    <a:pt x="111" y="595"/>
                  </a:lnTo>
                  <a:lnTo>
                    <a:pt x="110" y="596"/>
                  </a:lnTo>
                  <a:lnTo>
                    <a:pt x="110" y="597"/>
                  </a:lnTo>
                  <a:lnTo>
                    <a:pt x="110" y="598"/>
                  </a:lnTo>
                  <a:lnTo>
                    <a:pt x="109" y="600"/>
                  </a:lnTo>
                  <a:lnTo>
                    <a:pt x="109" y="601"/>
                  </a:lnTo>
                  <a:lnTo>
                    <a:pt x="107" y="602"/>
                  </a:lnTo>
                  <a:lnTo>
                    <a:pt x="107" y="602"/>
                  </a:lnTo>
                  <a:lnTo>
                    <a:pt x="94" y="604"/>
                  </a:lnTo>
                  <a:lnTo>
                    <a:pt x="94" y="604"/>
                  </a:lnTo>
                  <a:lnTo>
                    <a:pt x="82" y="602"/>
                  </a:lnTo>
                  <a:lnTo>
                    <a:pt x="73" y="598"/>
                  </a:lnTo>
                  <a:lnTo>
                    <a:pt x="71" y="594"/>
                  </a:lnTo>
                  <a:lnTo>
                    <a:pt x="70" y="593"/>
                  </a:lnTo>
                  <a:lnTo>
                    <a:pt x="69" y="593"/>
                  </a:lnTo>
                  <a:lnTo>
                    <a:pt x="68" y="592"/>
                  </a:lnTo>
                  <a:lnTo>
                    <a:pt x="59" y="593"/>
                  </a:lnTo>
                  <a:lnTo>
                    <a:pt x="55" y="597"/>
                  </a:lnTo>
                  <a:lnTo>
                    <a:pt x="54" y="598"/>
                  </a:lnTo>
                  <a:lnTo>
                    <a:pt x="52" y="601"/>
                  </a:lnTo>
                  <a:lnTo>
                    <a:pt x="50" y="602"/>
                  </a:lnTo>
                  <a:lnTo>
                    <a:pt x="43" y="604"/>
                  </a:lnTo>
                  <a:lnTo>
                    <a:pt x="32" y="607"/>
                  </a:lnTo>
                  <a:lnTo>
                    <a:pt x="32" y="607"/>
                  </a:lnTo>
                  <a:lnTo>
                    <a:pt x="29" y="607"/>
                  </a:lnTo>
                  <a:lnTo>
                    <a:pt x="28" y="606"/>
                  </a:lnTo>
                  <a:lnTo>
                    <a:pt x="27" y="605"/>
                  </a:lnTo>
                  <a:lnTo>
                    <a:pt x="24" y="602"/>
                  </a:lnTo>
                  <a:lnTo>
                    <a:pt x="22" y="599"/>
                  </a:lnTo>
                  <a:lnTo>
                    <a:pt x="22" y="599"/>
                  </a:lnTo>
                  <a:lnTo>
                    <a:pt x="24" y="599"/>
                  </a:lnTo>
                  <a:lnTo>
                    <a:pt x="31" y="597"/>
                  </a:lnTo>
                  <a:lnTo>
                    <a:pt x="31" y="595"/>
                  </a:lnTo>
                  <a:lnTo>
                    <a:pt x="30" y="593"/>
                  </a:lnTo>
                  <a:lnTo>
                    <a:pt x="29" y="591"/>
                  </a:lnTo>
                  <a:lnTo>
                    <a:pt x="14" y="587"/>
                  </a:lnTo>
                  <a:lnTo>
                    <a:pt x="2" y="572"/>
                  </a:lnTo>
                  <a:lnTo>
                    <a:pt x="1" y="571"/>
                  </a:lnTo>
                  <a:lnTo>
                    <a:pt x="0" y="570"/>
                  </a:lnTo>
                  <a:lnTo>
                    <a:pt x="0" y="569"/>
                  </a:lnTo>
                  <a:lnTo>
                    <a:pt x="0" y="561"/>
                  </a:lnTo>
                  <a:lnTo>
                    <a:pt x="0" y="560"/>
                  </a:lnTo>
                  <a:lnTo>
                    <a:pt x="0" y="560"/>
                  </a:lnTo>
                  <a:lnTo>
                    <a:pt x="4" y="557"/>
                  </a:lnTo>
                  <a:lnTo>
                    <a:pt x="5" y="556"/>
                  </a:lnTo>
                  <a:lnTo>
                    <a:pt x="6" y="554"/>
                  </a:lnTo>
                  <a:lnTo>
                    <a:pt x="6" y="553"/>
                  </a:lnTo>
                  <a:lnTo>
                    <a:pt x="7" y="551"/>
                  </a:lnTo>
                  <a:lnTo>
                    <a:pt x="7" y="551"/>
                  </a:lnTo>
                  <a:lnTo>
                    <a:pt x="6" y="549"/>
                  </a:lnTo>
                  <a:lnTo>
                    <a:pt x="4" y="541"/>
                  </a:lnTo>
                  <a:lnTo>
                    <a:pt x="4" y="540"/>
                  </a:lnTo>
                  <a:lnTo>
                    <a:pt x="4" y="538"/>
                  </a:lnTo>
                  <a:lnTo>
                    <a:pt x="4" y="537"/>
                  </a:lnTo>
                  <a:lnTo>
                    <a:pt x="7" y="532"/>
                  </a:lnTo>
                  <a:lnTo>
                    <a:pt x="10" y="524"/>
                  </a:lnTo>
                  <a:lnTo>
                    <a:pt x="11" y="522"/>
                  </a:lnTo>
                  <a:lnTo>
                    <a:pt x="11" y="520"/>
                  </a:lnTo>
                  <a:lnTo>
                    <a:pt x="11" y="519"/>
                  </a:lnTo>
                  <a:lnTo>
                    <a:pt x="10" y="516"/>
                  </a:lnTo>
                  <a:lnTo>
                    <a:pt x="9" y="516"/>
                  </a:lnTo>
                  <a:lnTo>
                    <a:pt x="9" y="513"/>
                  </a:lnTo>
                  <a:lnTo>
                    <a:pt x="10" y="512"/>
                  </a:lnTo>
                  <a:lnTo>
                    <a:pt x="14" y="500"/>
                  </a:lnTo>
                  <a:lnTo>
                    <a:pt x="19" y="493"/>
                  </a:lnTo>
                  <a:lnTo>
                    <a:pt x="21" y="491"/>
                  </a:lnTo>
                  <a:lnTo>
                    <a:pt x="22" y="489"/>
                  </a:lnTo>
                  <a:lnTo>
                    <a:pt x="22" y="487"/>
                  </a:lnTo>
                  <a:lnTo>
                    <a:pt x="22" y="486"/>
                  </a:lnTo>
                  <a:lnTo>
                    <a:pt x="22" y="482"/>
                  </a:lnTo>
                  <a:lnTo>
                    <a:pt x="21" y="480"/>
                  </a:lnTo>
                  <a:lnTo>
                    <a:pt x="20" y="478"/>
                  </a:lnTo>
                  <a:lnTo>
                    <a:pt x="14" y="471"/>
                  </a:lnTo>
                  <a:lnTo>
                    <a:pt x="14" y="471"/>
                  </a:lnTo>
                  <a:lnTo>
                    <a:pt x="13" y="470"/>
                  </a:lnTo>
                  <a:lnTo>
                    <a:pt x="13" y="469"/>
                  </a:lnTo>
                  <a:lnTo>
                    <a:pt x="14" y="458"/>
                  </a:lnTo>
                  <a:lnTo>
                    <a:pt x="14" y="456"/>
                  </a:lnTo>
                  <a:lnTo>
                    <a:pt x="15" y="448"/>
                  </a:lnTo>
                  <a:lnTo>
                    <a:pt x="15" y="447"/>
                  </a:lnTo>
                  <a:lnTo>
                    <a:pt x="16" y="446"/>
                  </a:lnTo>
                  <a:lnTo>
                    <a:pt x="20" y="437"/>
                  </a:lnTo>
                  <a:lnTo>
                    <a:pt x="21" y="436"/>
                  </a:lnTo>
                  <a:lnTo>
                    <a:pt x="26" y="429"/>
                  </a:lnTo>
                  <a:lnTo>
                    <a:pt x="33" y="420"/>
                  </a:lnTo>
                  <a:lnTo>
                    <a:pt x="33" y="419"/>
                  </a:lnTo>
                  <a:lnTo>
                    <a:pt x="34" y="417"/>
                  </a:lnTo>
                  <a:lnTo>
                    <a:pt x="36" y="410"/>
                  </a:lnTo>
                  <a:lnTo>
                    <a:pt x="38" y="401"/>
                  </a:lnTo>
                  <a:lnTo>
                    <a:pt x="38" y="400"/>
                  </a:lnTo>
                  <a:lnTo>
                    <a:pt x="39" y="398"/>
                  </a:lnTo>
                  <a:lnTo>
                    <a:pt x="40" y="397"/>
                  </a:lnTo>
                  <a:lnTo>
                    <a:pt x="41" y="396"/>
                  </a:lnTo>
                  <a:lnTo>
                    <a:pt x="46" y="394"/>
                  </a:lnTo>
                  <a:lnTo>
                    <a:pt x="47" y="394"/>
                  </a:lnTo>
                  <a:lnTo>
                    <a:pt x="47" y="393"/>
                  </a:lnTo>
                  <a:lnTo>
                    <a:pt x="48" y="393"/>
                  </a:lnTo>
                  <a:lnTo>
                    <a:pt x="49" y="391"/>
                  </a:lnTo>
                  <a:lnTo>
                    <a:pt x="49" y="391"/>
                  </a:lnTo>
                  <a:lnTo>
                    <a:pt x="49" y="390"/>
                  </a:lnTo>
                  <a:lnTo>
                    <a:pt x="47" y="380"/>
                  </a:lnTo>
                  <a:lnTo>
                    <a:pt x="47" y="377"/>
                  </a:lnTo>
                  <a:lnTo>
                    <a:pt x="47" y="375"/>
                  </a:lnTo>
                  <a:lnTo>
                    <a:pt x="47" y="374"/>
                  </a:lnTo>
                  <a:lnTo>
                    <a:pt x="47" y="372"/>
                  </a:lnTo>
                  <a:lnTo>
                    <a:pt x="47" y="370"/>
                  </a:lnTo>
                  <a:lnTo>
                    <a:pt x="54" y="356"/>
                  </a:lnTo>
                  <a:lnTo>
                    <a:pt x="60" y="344"/>
                  </a:lnTo>
                  <a:lnTo>
                    <a:pt x="61" y="343"/>
                  </a:lnTo>
                  <a:lnTo>
                    <a:pt x="61" y="341"/>
                  </a:lnTo>
                  <a:lnTo>
                    <a:pt x="61" y="340"/>
                  </a:lnTo>
                  <a:lnTo>
                    <a:pt x="61" y="339"/>
                  </a:lnTo>
                  <a:lnTo>
                    <a:pt x="62" y="329"/>
                  </a:lnTo>
                  <a:lnTo>
                    <a:pt x="61" y="327"/>
                  </a:lnTo>
                  <a:lnTo>
                    <a:pt x="61" y="324"/>
                  </a:lnTo>
                  <a:lnTo>
                    <a:pt x="61" y="323"/>
                  </a:lnTo>
                  <a:lnTo>
                    <a:pt x="61" y="322"/>
                  </a:lnTo>
                  <a:lnTo>
                    <a:pt x="61" y="321"/>
                  </a:lnTo>
                  <a:lnTo>
                    <a:pt x="69" y="307"/>
                  </a:lnTo>
                  <a:lnTo>
                    <a:pt x="69" y="306"/>
                  </a:lnTo>
                  <a:lnTo>
                    <a:pt x="70" y="305"/>
                  </a:lnTo>
                  <a:lnTo>
                    <a:pt x="73" y="305"/>
                  </a:lnTo>
                  <a:lnTo>
                    <a:pt x="77" y="302"/>
                  </a:lnTo>
                  <a:lnTo>
                    <a:pt x="79" y="301"/>
                  </a:lnTo>
                  <a:lnTo>
                    <a:pt x="92" y="286"/>
                  </a:lnTo>
                  <a:lnTo>
                    <a:pt x="93" y="277"/>
                  </a:lnTo>
                  <a:lnTo>
                    <a:pt x="94" y="276"/>
                  </a:lnTo>
                  <a:lnTo>
                    <a:pt x="94" y="276"/>
                  </a:lnTo>
                  <a:lnTo>
                    <a:pt x="96" y="275"/>
                  </a:lnTo>
                  <a:lnTo>
                    <a:pt x="97" y="275"/>
                  </a:lnTo>
                  <a:lnTo>
                    <a:pt x="104" y="273"/>
                  </a:lnTo>
                  <a:lnTo>
                    <a:pt x="113" y="267"/>
                  </a:lnTo>
                  <a:lnTo>
                    <a:pt x="115" y="265"/>
                  </a:lnTo>
                  <a:lnTo>
                    <a:pt x="117" y="263"/>
                  </a:lnTo>
                  <a:lnTo>
                    <a:pt x="118" y="261"/>
                  </a:lnTo>
                  <a:lnTo>
                    <a:pt x="118" y="260"/>
                  </a:lnTo>
                  <a:lnTo>
                    <a:pt x="119" y="257"/>
                  </a:lnTo>
                  <a:lnTo>
                    <a:pt x="120" y="254"/>
                  </a:lnTo>
                  <a:lnTo>
                    <a:pt x="121" y="251"/>
                  </a:lnTo>
                  <a:lnTo>
                    <a:pt x="123" y="247"/>
                  </a:lnTo>
                  <a:lnTo>
                    <a:pt x="124" y="244"/>
                  </a:lnTo>
                  <a:lnTo>
                    <a:pt x="125" y="242"/>
                  </a:lnTo>
                  <a:lnTo>
                    <a:pt x="127" y="238"/>
                  </a:lnTo>
                  <a:lnTo>
                    <a:pt x="136" y="224"/>
                  </a:lnTo>
                  <a:lnTo>
                    <a:pt x="137" y="222"/>
                  </a:lnTo>
                  <a:lnTo>
                    <a:pt x="138" y="222"/>
                  </a:lnTo>
                  <a:lnTo>
                    <a:pt x="143" y="221"/>
                  </a:lnTo>
                  <a:lnTo>
                    <a:pt x="144" y="220"/>
                  </a:lnTo>
                  <a:lnTo>
                    <a:pt x="149" y="216"/>
                  </a:lnTo>
                  <a:lnTo>
                    <a:pt x="152" y="215"/>
                  </a:lnTo>
                  <a:lnTo>
                    <a:pt x="153" y="213"/>
                  </a:lnTo>
                  <a:lnTo>
                    <a:pt x="154" y="212"/>
                  </a:lnTo>
                  <a:lnTo>
                    <a:pt x="154" y="211"/>
                  </a:lnTo>
                  <a:lnTo>
                    <a:pt x="156" y="208"/>
                  </a:lnTo>
                  <a:lnTo>
                    <a:pt x="156" y="207"/>
                  </a:lnTo>
                  <a:lnTo>
                    <a:pt x="156" y="206"/>
                  </a:lnTo>
                  <a:lnTo>
                    <a:pt x="157" y="203"/>
                  </a:lnTo>
                  <a:lnTo>
                    <a:pt x="157" y="200"/>
                  </a:lnTo>
                  <a:lnTo>
                    <a:pt x="158" y="197"/>
                  </a:lnTo>
                  <a:lnTo>
                    <a:pt x="159" y="196"/>
                  </a:lnTo>
                  <a:lnTo>
                    <a:pt x="161" y="193"/>
                  </a:lnTo>
                  <a:lnTo>
                    <a:pt x="164" y="190"/>
                  </a:lnTo>
                  <a:lnTo>
                    <a:pt x="164" y="190"/>
                  </a:lnTo>
                  <a:lnTo>
                    <a:pt x="166" y="188"/>
                  </a:lnTo>
                  <a:lnTo>
                    <a:pt x="167" y="186"/>
                  </a:lnTo>
                  <a:lnTo>
                    <a:pt x="168" y="184"/>
                  </a:lnTo>
                  <a:lnTo>
                    <a:pt x="174" y="157"/>
                  </a:lnTo>
                  <a:lnTo>
                    <a:pt x="174" y="152"/>
                  </a:lnTo>
                  <a:lnTo>
                    <a:pt x="173" y="152"/>
                  </a:lnTo>
                  <a:lnTo>
                    <a:pt x="173" y="152"/>
                  </a:lnTo>
                  <a:lnTo>
                    <a:pt x="173" y="152"/>
                  </a:lnTo>
                  <a:lnTo>
                    <a:pt x="173" y="151"/>
                  </a:lnTo>
                  <a:lnTo>
                    <a:pt x="174" y="149"/>
                  </a:lnTo>
                  <a:lnTo>
                    <a:pt x="175" y="148"/>
                  </a:lnTo>
                  <a:lnTo>
                    <a:pt x="175" y="146"/>
                  </a:lnTo>
                  <a:lnTo>
                    <a:pt x="177" y="145"/>
                  </a:lnTo>
                  <a:lnTo>
                    <a:pt x="179" y="145"/>
                  </a:lnTo>
                  <a:lnTo>
                    <a:pt x="182" y="142"/>
                  </a:lnTo>
                  <a:lnTo>
                    <a:pt x="183" y="141"/>
                  </a:lnTo>
                  <a:lnTo>
                    <a:pt x="188" y="136"/>
                  </a:lnTo>
                  <a:lnTo>
                    <a:pt x="192" y="133"/>
                  </a:lnTo>
                  <a:lnTo>
                    <a:pt x="192" y="133"/>
                  </a:lnTo>
                  <a:lnTo>
                    <a:pt x="193" y="132"/>
                  </a:lnTo>
                  <a:lnTo>
                    <a:pt x="192" y="130"/>
                  </a:lnTo>
                  <a:lnTo>
                    <a:pt x="191" y="129"/>
                  </a:lnTo>
                  <a:lnTo>
                    <a:pt x="190" y="129"/>
                  </a:lnTo>
                  <a:lnTo>
                    <a:pt x="190" y="129"/>
                  </a:lnTo>
                  <a:lnTo>
                    <a:pt x="187" y="127"/>
                  </a:lnTo>
                  <a:lnTo>
                    <a:pt x="186" y="127"/>
                  </a:lnTo>
                  <a:lnTo>
                    <a:pt x="186" y="126"/>
                  </a:lnTo>
                  <a:lnTo>
                    <a:pt x="186" y="126"/>
                  </a:lnTo>
                  <a:lnTo>
                    <a:pt x="186" y="124"/>
                  </a:lnTo>
                  <a:lnTo>
                    <a:pt x="186" y="124"/>
                  </a:lnTo>
                  <a:lnTo>
                    <a:pt x="186" y="123"/>
                  </a:lnTo>
                  <a:lnTo>
                    <a:pt x="186" y="122"/>
                  </a:lnTo>
                  <a:lnTo>
                    <a:pt x="188" y="121"/>
                  </a:lnTo>
                  <a:lnTo>
                    <a:pt x="190" y="120"/>
                  </a:lnTo>
                  <a:lnTo>
                    <a:pt x="190" y="119"/>
                  </a:lnTo>
                  <a:lnTo>
                    <a:pt x="192" y="118"/>
                  </a:lnTo>
                  <a:lnTo>
                    <a:pt x="193" y="116"/>
                  </a:lnTo>
                  <a:lnTo>
                    <a:pt x="194" y="113"/>
                  </a:lnTo>
                  <a:lnTo>
                    <a:pt x="195" y="110"/>
                  </a:lnTo>
                  <a:lnTo>
                    <a:pt x="195" y="109"/>
                  </a:lnTo>
                  <a:lnTo>
                    <a:pt x="195" y="107"/>
                  </a:lnTo>
                  <a:lnTo>
                    <a:pt x="194" y="100"/>
                  </a:lnTo>
                  <a:lnTo>
                    <a:pt x="197" y="95"/>
                  </a:lnTo>
                  <a:lnTo>
                    <a:pt x="197" y="94"/>
                  </a:lnTo>
                  <a:lnTo>
                    <a:pt x="197" y="94"/>
                  </a:lnTo>
                  <a:lnTo>
                    <a:pt x="196" y="93"/>
                  </a:lnTo>
                  <a:lnTo>
                    <a:pt x="194" y="92"/>
                  </a:lnTo>
                  <a:lnTo>
                    <a:pt x="193" y="92"/>
                  </a:lnTo>
                  <a:lnTo>
                    <a:pt x="190" y="92"/>
                  </a:lnTo>
                  <a:lnTo>
                    <a:pt x="189" y="92"/>
                  </a:lnTo>
                  <a:lnTo>
                    <a:pt x="187" y="92"/>
                  </a:lnTo>
                  <a:lnTo>
                    <a:pt x="186" y="91"/>
                  </a:lnTo>
                  <a:lnTo>
                    <a:pt x="186" y="91"/>
                  </a:lnTo>
                  <a:lnTo>
                    <a:pt x="185" y="91"/>
                  </a:lnTo>
                  <a:lnTo>
                    <a:pt x="185" y="90"/>
                  </a:lnTo>
                  <a:lnTo>
                    <a:pt x="185" y="89"/>
                  </a:lnTo>
                  <a:lnTo>
                    <a:pt x="185" y="88"/>
                  </a:lnTo>
                  <a:lnTo>
                    <a:pt x="186" y="88"/>
                  </a:lnTo>
                  <a:lnTo>
                    <a:pt x="186" y="87"/>
                  </a:lnTo>
                  <a:lnTo>
                    <a:pt x="185" y="78"/>
                  </a:lnTo>
                  <a:lnTo>
                    <a:pt x="185" y="77"/>
                  </a:lnTo>
                  <a:lnTo>
                    <a:pt x="182" y="65"/>
                  </a:lnTo>
                  <a:lnTo>
                    <a:pt x="181" y="63"/>
                  </a:lnTo>
                  <a:lnTo>
                    <a:pt x="180" y="62"/>
                  </a:lnTo>
                  <a:lnTo>
                    <a:pt x="180" y="61"/>
                  </a:lnTo>
                  <a:lnTo>
                    <a:pt x="180" y="60"/>
                  </a:lnTo>
                  <a:lnTo>
                    <a:pt x="181" y="59"/>
                  </a:lnTo>
                  <a:lnTo>
                    <a:pt x="182" y="57"/>
                  </a:lnTo>
                  <a:lnTo>
                    <a:pt x="182" y="54"/>
                  </a:lnTo>
                  <a:lnTo>
                    <a:pt x="182" y="53"/>
                  </a:lnTo>
                  <a:lnTo>
                    <a:pt x="186" y="53"/>
                  </a:lnTo>
                  <a:lnTo>
                    <a:pt x="186" y="52"/>
                  </a:lnTo>
                  <a:lnTo>
                    <a:pt x="187" y="52"/>
                  </a:lnTo>
                  <a:lnTo>
                    <a:pt x="190" y="53"/>
                  </a:lnTo>
                  <a:lnTo>
                    <a:pt x="191" y="53"/>
                  </a:lnTo>
                  <a:lnTo>
                    <a:pt x="195" y="57"/>
                  </a:lnTo>
                  <a:lnTo>
                    <a:pt x="200" y="64"/>
                  </a:lnTo>
                  <a:lnTo>
                    <a:pt x="202" y="67"/>
                  </a:lnTo>
                  <a:lnTo>
                    <a:pt x="204" y="69"/>
                  </a:lnTo>
                  <a:lnTo>
                    <a:pt x="206" y="71"/>
                  </a:lnTo>
                  <a:lnTo>
                    <a:pt x="207" y="72"/>
                  </a:lnTo>
                  <a:lnTo>
                    <a:pt x="208" y="72"/>
                  </a:lnTo>
                  <a:lnTo>
                    <a:pt x="211" y="72"/>
                  </a:lnTo>
                  <a:lnTo>
                    <a:pt x="215" y="68"/>
                  </a:lnTo>
                  <a:lnTo>
                    <a:pt x="217" y="65"/>
                  </a:lnTo>
                  <a:lnTo>
                    <a:pt x="217" y="64"/>
                  </a:lnTo>
                  <a:lnTo>
                    <a:pt x="217" y="62"/>
                  </a:lnTo>
                  <a:lnTo>
                    <a:pt x="215" y="52"/>
                  </a:lnTo>
                  <a:lnTo>
                    <a:pt x="213" y="52"/>
                  </a:lnTo>
                  <a:lnTo>
                    <a:pt x="212" y="51"/>
                  </a:lnTo>
                  <a:lnTo>
                    <a:pt x="212" y="49"/>
                  </a:lnTo>
                  <a:lnTo>
                    <a:pt x="213" y="47"/>
                  </a:lnTo>
                  <a:lnTo>
                    <a:pt x="218" y="46"/>
                  </a:lnTo>
                  <a:lnTo>
                    <a:pt x="229" y="43"/>
                  </a:lnTo>
                  <a:lnTo>
                    <a:pt x="231" y="43"/>
                  </a:lnTo>
                  <a:lnTo>
                    <a:pt x="232" y="45"/>
                  </a:lnTo>
                  <a:lnTo>
                    <a:pt x="230" y="48"/>
                  </a:lnTo>
                  <a:lnTo>
                    <a:pt x="230" y="48"/>
                  </a:lnTo>
                  <a:lnTo>
                    <a:pt x="229" y="47"/>
                  </a:lnTo>
                  <a:lnTo>
                    <a:pt x="229" y="47"/>
                  </a:lnTo>
                  <a:lnTo>
                    <a:pt x="227" y="48"/>
                  </a:lnTo>
                  <a:lnTo>
                    <a:pt x="232" y="68"/>
                  </a:lnTo>
                  <a:lnTo>
                    <a:pt x="236" y="70"/>
                  </a:lnTo>
                  <a:lnTo>
                    <a:pt x="243" y="73"/>
                  </a:lnTo>
                  <a:lnTo>
                    <a:pt x="244" y="74"/>
                  </a:lnTo>
                  <a:lnTo>
                    <a:pt x="261" y="77"/>
                  </a:lnTo>
                  <a:lnTo>
                    <a:pt x="268" y="77"/>
                  </a:lnTo>
                  <a:lnTo>
                    <a:pt x="268" y="78"/>
                  </a:lnTo>
                  <a:lnTo>
                    <a:pt x="268" y="82"/>
                  </a:lnTo>
                  <a:lnTo>
                    <a:pt x="262" y="88"/>
                  </a:lnTo>
                  <a:lnTo>
                    <a:pt x="256" y="90"/>
                  </a:lnTo>
                  <a:lnTo>
                    <a:pt x="250" y="100"/>
                  </a:lnTo>
                  <a:lnTo>
                    <a:pt x="250" y="102"/>
                  </a:lnTo>
                  <a:lnTo>
                    <a:pt x="250" y="104"/>
                  </a:lnTo>
                  <a:lnTo>
                    <a:pt x="252" y="106"/>
                  </a:lnTo>
                  <a:lnTo>
                    <a:pt x="254" y="106"/>
                  </a:lnTo>
                  <a:lnTo>
                    <a:pt x="258" y="107"/>
                  </a:lnTo>
                  <a:lnTo>
                    <a:pt x="259" y="106"/>
                  </a:lnTo>
                  <a:lnTo>
                    <a:pt x="260" y="106"/>
                  </a:lnTo>
                  <a:lnTo>
                    <a:pt x="277" y="90"/>
                  </a:lnTo>
                  <a:lnTo>
                    <a:pt x="275" y="88"/>
                  </a:lnTo>
                  <a:lnTo>
                    <a:pt x="274" y="86"/>
                  </a:lnTo>
                  <a:lnTo>
                    <a:pt x="274" y="85"/>
                  </a:lnTo>
                  <a:lnTo>
                    <a:pt x="275" y="82"/>
                  </a:lnTo>
                  <a:lnTo>
                    <a:pt x="279" y="78"/>
                  </a:lnTo>
                  <a:lnTo>
                    <a:pt x="282" y="75"/>
                  </a:lnTo>
                  <a:lnTo>
                    <a:pt x="283" y="75"/>
                  </a:lnTo>
                  <a:lnTo>
                    <a:pt x="298" y="71"/>
                  </a:lnTo>
                  <a:lnTo>
                    <a:pt x="301" y="72"/>
                  </a:lnTo>
                  <a:lnTo>
                    <a:pt x="306" y="76"/>
                  </a:lnTo>
                  <a:lnTo>
                    <a:pt x="308" y="75"/>
                  </a:lnTo>
                  <a:lnTo>
                    <a:pt x="309" y="74"/>
                  </a:lnTo>
                  <a:lnTo>
                    <a:pt x="309" y="73"/>
                  </a:lnTo>
                  <a:lnTo>
                    <a:pt x="307" y="69"/>
                  </a:lnTo>
                  <a:lnTo>
                    <a:pt x="307" y="69"/>
                  </a:lnTo>
                  <a:lnTo>
                    <a:pt x="302" y="66"/>
                  </a:lnTo>
                  <a:lnTo>
                    <a:pt x="304" y="65"/>
                  </a:lnTo>
                  <a:lnTo>
                    <a:pt x="304" y="65"/>
                  </a:lnTo>
                  <a:lnTo>
                    <a:pt x="305" y="62"/>
                  </a:lnTo>
                  <a:lnTo>
                    <a:pt x="304" y="62"/>
                  </a:lnTo>
                  <a:lnTo>
                    <a:pt x="305" y="58"/>
                  </a:lnTo>
                  <a:close/>
                  <a:moveTo>
                    <a:pt x="225" y="567"/>
                  </a:moveTo>
                  <a:lnTo>
                    <a:pt x="224" y="563"/>
                  </a:lnTo>
                  <a:lnTo>
                    <a:pt x="223" y="562"/>
                  </a:lnTo>
                  <a:lnTo>
                    <a:pt x="216" y="562"/>
                  </a:lnTo>
                  <a:lnTo>
                    <a:pt x="217" y="568"/>
                  </a:lnTo>
                  <a:lnTo>
                    <a:pt x="218" y="570"/>
                  </a:lnTo>
                  <a:lnTo>
                    <a:pt x="224" y="569"/>
                  </a:lnTo>
                  <a:lnTo>
                    <a:pt x="226" y="569"/>
                  </a:lnTo>
                  <a:lnTo>
                    <a:pt x="225" y="567"/>
                  </a:lnTo>
                  <a:close/>
                </a:path>
              </a:pathLst>
            </a:custGeom>
            <a:solidFill>
              <a:srgbClr val="003865">
                <a:lumMod val="50000"/>
                <a:lumOff val="50000"/>
              </a:srgbClr>
            </a:solidFill>
            <a:ln w="4763" cap="flat">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71" name="Freeform 15">
              <a:extLst>
                <a:ext uri="{FF2B5EF4-FFF2-40B4-BE49-F238E27FC236}">
                  <a16:creationId xmlns:a16="http://schemas.microsoft.com/office/drawing/2014/main" id="{50A72451-88DF-4FC1-A42C-9C2A30407991}"/>
                </a:ext>
              </a:extLst>
            </p:cNvPr>
            <p:cNvSpPr>
              <a:spLocks noEditPoints="1"/>
            </p:cNvSpPr>
            <p:nvPr/>
          </p:nvSpPr>
          <p:spPr bwMode="auto">
            <a:xfrm>
              <a:off x="8102331" y="1767906"/>
              <a:ext cx="196031" cy="384975"/>
            </a:xfrm>
            <a:custGeom>
              <a:avLst/>
              <a:gdLst>
                <a:gd name="T0" fmla="*/ 14 w 83"/>
                <a:gd name="T1" fmla="*/ 23 h 163"/>
                <a:gd name="T2" fmla="*/ 15 w 83"/>
                <a:gd name="T3" fmla="*/ 21 h 163"/>
                <a:gd name="T4" fmla="*/ 15 w 83"/>
                <a:gd name="T5" fmla="*/ 18 h 163"/>
                <a:gd name="T6" fmla="*/ 8 w 83"/>
                <a:gd name="T7" fmla="*/ 7 h 163"/>
                <a:gd name="T8" fmla="*/ 8 w 83"/>
                <a:gd name="T9" fmla="*/ 0 h 163"/>
                <a:gd name="T10" fmla="*/ 26 w 83"/>
                <a:gd name="T11" fmla="*/ 1 h 163"/>
                <a:gd name="T12" fmla="*/ 30 w 83"/>
                <a:gd name="T13" fmla="*/ 2 h 163"/>
                <a:gd name="T14" fmla="*/ 29 w 83"/>
                <a:gd name="T15" fmla="*/ 25 h 163"/>
                <a:gd name="T16" fmla="*/ 22 w 83"/>
                <a:gd name="T17" fmla="*/ 34 h 163"/>
                <a:gd name="T18" fmla="*/ 17 w 83"/>
                <a:gd name="T19" fmla="*/ 34 h 163"/>
                <a:gd name="T20" fmla="*/ 16 w 83"/>
                <a:gd name="T21" fmla="*/ 32 h 163"/>
                <a:gd name="T22" fmla="*/ 17 w 83"/>
                <a:gd name="T23" fmla="*/ 31 h 163"/>
                <a:gd name="T24" fmla="*/ 13 w 83"/>
                <a:gd name="T25" fmla="*/ 25 h 163"/>
                <a:gd name="T26" fmla="*/ 83 w 83"/>
                <a:gd name="T27" fmla="*/ 130 h 163"/>
                <a:gd name="T28" fmla="*/ 77 w 83"/>
                <a:gd name="T29" fmla="*/ 125 h 163"/>
                <a:gd name="T30" fmla="*/ 73 w 83"/>
                <a:gd name="T31" fmla="*/ 126 h 163"/>
                <a:gd name="T32" fmla="*/ 50 w 83"/>
                <a:gd name="T33" fmla="*/ 121 h 163"/>
                <a:gd name="T34" fmla="*/ 21 w 83"/>
                <a:gd name="T35" fmla="*/ 114 h 163"/>
                <a:gd name="T36" fmla="*/ 0 w 83"/>
                <a:gd name="T37" fmla="*/ 101 h 163"/>
                <a:gd name="T38" fmla="*/ 0 w 83"/>
                <a:gd name="T39" fmla="*/ 101 h 163"/>
                <a:gd name="T40" fmla="*/ 1 w 83"/>
                <a:gd name="T41" fmla="*/ 107 h 163"/>
                <a:gd name="T42" fmla="*/ 4 w 83"/>
                <a:gd name="T43" fmla="*/ 111 h 163"/>
                <a:gd name="T44" fmla="*/ 15 w 83"/>
                <a:gd name="T45" fmla="*/ 117 h 163"/>
                <a:gd name="T46" fmla="*/ 19 w 83"/>
                <a:gd name="T47" fmla="*/ 119 h 163"/>
                <a:gd name="T48" fmla="*/ 22 w 83"/>
                <a:gd name="T49" fmla="*/ 120 h 163"/>
                <a:gd name="T50" fmla="*/ 28 w 83"/>
                <a:gd name="T51" fmla="*/ 133 h 163"/>
                <a:gd name="T52" fmla="*/ 30 w 83"/>
                <a:gd name="T53" fmla="*/ 138 h 163"/>
                <a:gd name="T54" fmla="*/ 37 w 83"/>
                <a:gd name="T55" fmla="*/ 145 h 163"/>
                <a:gd name="T56" fmla="*/ 37 w 83"/>
                <a:gd name="T57" fmla="*/ 154 h 163"/>
                <a:gd name="T58" fmla="*/ 40 w 83"/>
                <a:gd name="T59" fmla="*/ 156 h 163"/>
                <a:gd name="T60" fmla="*/ 44 w 83"/>
                <a:gd name="T61" fmla="*/ 155 h 163"/>
                <a:gd name="T62" fmla="*/ 48 w 83"/>
                <a:gd name="T63" fmla="*/ 155 h 163"/>
                <a:gd name="T64" fmla="*/ 72 w 83"/>
                <a:gd name="T65" fmla="*/ 163 h 163"/>
                <a:gd name="T66" fmla="*/ 80 w 83"/>
                <a:gd name="T67" fmla="*/ 151 h 163"/>
                <a:gd name="T68" fmla="*/ 77 w 83"/>
                <a:gd name="T69" fmla="*/ 135 h 163"/>
                <a:gd name="T70" fmla="*/ 78 w 83"/>
                <a:gd name="T71" fmla="*/ 134 h 163"/>
                <a:gd name="T72" fmla="*/ 83 w 83"/>
                <a:gd name="T73" fmla="*/ 13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163">
                  <a:moveTo>
                    <a:pt x="12" y="24"/>
                  </a:moveTo>
                  <a:lnTo>
                    <a:pt x="14" y="23"/>
                  </a:lnTo>
                  <a:lnTo>
                    <a:pt x="15" y="21"/>
                  </a:lnTo>
                  <a:lnTo>
                    <a:pt x="15" y="21"/>
                  </a:lnTo>
                  <a:lnTo>
                    <a:pt x="15" y="18"/>
                  </a:lnTo>
                  <a:lnTo>
                    <a:pt x="15" y="18"/>
                  </a:lnTo>
                  <a:lnTo>
                    <a:pt x="14" y="17"/>
                  </a:lnTo>
                  <a:lnTo>
                    <a:pt x="8" y="7"/>
                  </a:lnTo>
                  <a:lnTo>
                    <a:pt x="6" y="3"/>
                  </a:lnTo>
                  <a:lnTo>
                    <a:pt x="8" y="0"/>
                  </a:lnTo>
                  <a:lnTo>
                    <a:pt x="11" y="0"/>
                  </a:lnTo>
                  <a:lnTo>
                    <a:pt x="26" y="1"/>
                  </a:lnTo>
                  <a:lnTo>
                    <a:pt x="30" y="2"/>
                  </a:lnTo>
                  <a:lnTo>
                    <a:pt x="30" y="2"/>
                  </a:lnTo>
                  <a:lnTo>
                    <a:pt x="27" y="15"/>
                  </a:lnTo>
                  <a:lnTo>
                    <a:pt x="29" y="25"/>
                  </a:lnTo>
                  <a:lnTo>
                    <a:pt x="29" y="27"/>
                  </a:lnTo>
                  <a:lnTo>
                    <a:pt x="22" y="34"/>
                  </a:lnTo>
                  <a:lnTo>
                    <a:pt x="22" y="34"/>
                  </a:lnTo>
                  <a:lnTo>
                    <a:pt x="17" y="34"/>
                  </a:lnTo>
                  <a:lnTo>
                    <a:pt x="16" y="33"/>
                  </a:lnTo>
                  <a:lnTo>
                    <a:pt x="16" y="32"/>
                  </a:lnTo>
                  <a:lnTo>
                    <a:pt x="17" y="31"/>
                  </a:lnTo>
                  <a:lnTo>
                    <a:pt x="17" y="31"/>
                  </a:lnTo>
                  <a:lnTo>
                    <a:pt x="17" y="30"/>
                  </a:lnTo>
                  <a:lnTo>
                    <a:pt x="13" y="25"/>
                  </a:lnTo>
                  <a:lnTo>
                    <a:pt x="12" y="24"/>
                  </a:lnTo>
                  <a:close/>
                  <a:moveTo>
                    <a:pt x="83" y="130"/>
                  </a:moveTo>
                  <a:lnTo>
                    <a:pt x="79" y="126"/>
                  </a:lnTo>
                  <a:lnTo>
                    <a:pt x="77" y="125"/>
                  </a:lnTo>
                  <a:lnTo>
                    <a:pt x="76" y="125"/>
                  </a:lnTo>
                  <a:lnTo>
                    <a:pt x="73" y="126"/>
                  </a:lnTo>
                  <a:lnTo>
                    <a:pt x="60" y="126"/>
                  </a:lnTo>
                  <a:lnTo>
                    <a:pt x="50" y="121"/>
                  </a:lnTo>
                  <a:lnTo>
                    <a:pt x="39" y="116"/>
                  </a:lnTo>
                  <a:lnTo>
                    <a:pt x="21" y="114"/>
                  </a:lnTo>
                  <a:lnTo>
                    <a:pt x="1" y="103"/>
                  </a:lnTo>
                  <a:lnTo>
                    <a:pt x="0" y="101"/>
                  </a:lnTo>
                  <a:lnTo>
                    <a:pt x="0" y="99"/>
                  </a:lnTo>
                  <a:lnTo>
                    <a:pt x="0" y="101"/>
                  </a:lnTo>
                  <a:lnTo>
                    <a:pt x="1" y="104"/>
                  </a:lnTo>
                  <a:lnTo>
                    <a:pt x="1" y="107"/>
                  </a:lnTo>
                  <a:lnTo>
                    <a:pt x="2" y="108"/>
                  </a:lnTo>
                  <a:lnTo>
                    <a:pt x="4" y="111"/>
                  </a:lnTo>
                  <a:lnTo>
                    <a:pt x="8" y="114"/>
                  </a:lnTo>
                  <a:lnTo>
                    <a:pt x="15" y="117"/>
                  </a:lnTo>
                  <a:lnTo>
                    <a:pt x="17" y="118"/>
                  </a:lnTo>
                  <a:lnTo>
                    <a:pt x="19" y="119"/>
                  </a:lnTo>
                  <a:lnTo>
                    <a:pt x="22" y="119"/>
                  </a:lnTo>
                  <a:lnTo>
                    <a:pt x="22" y="120"/>
                  </a:lnTo>
                  <a:lnTo>
                    <a:pt x="23" y="121"/>
                  </a:lnTo>
                  <a:lnTo>
                    <a:pt x="28" y="133"/>
                  </a:lnTo>
                  <a:lnTo>
                    <a:pt x="28" y="136"/>
                  </a:lnTo>
                  <a:lnTo>
                    <a:pt x="30" y="138"/>
                  </a:lnTo>
                  <a:lnTo>
                    <a:pt x="36" y="143"/>
                  </a:lnTo>
                  <a:lnTo>
                    <a:pt x="37" y="145"/>
                  </a:lnTo>
                  <a:lnTo>
                    <a:pt x="37" y="146"/>
                  </a:lnTo>
                  <a:lnTo>
                    <a:pt x="37" y="154"/>
                  </a:lnTo>
                  <a:lnTo>
                    <a:pt x="39" y="155"/>
                  </a:lnTo>
                  <a:lnTo>
                    <a:pt x="40" y="156"/>
                  </a:lnTo>
                  <a:lnTo>
                    <a:pt x="41" y="156"/>
                  </a:lnTo>
                  <a:lnTo>
                    <a:pt x="44" y="155"/>
                  </a:lnTo>
                  <a:lnTo>
                    <a:pt x="45" y="155"/>
                  </a:lnTo>
                  <a:lnTo>
                    <a:pt x="48" y="155"/>
                  </a:lnTo>
                  <a:lnTo>
                    <a:pt x="63" y="160"/>
                  </a:lnTo>
                  <a:lnTo>
                    <a:pt x="72" y="163"/>
                  </a:lnTo>
                  <a:lnTo>
                    <a:pt x="80" y="155"/>
                  </a:lnTo>
                  <a:lnTo>
                    <a:pt x="80" y="151"/>
                  </a:lnTo>
                  <a:lnTo>
                    <a:pt x="79" y="138"/>
                  </a:lnTo>
                  <a:lnTo>
                    <a:pt x="77" y="135"/>
                  </a:lnTo>
                  <a:lnTo>
                    <a:pt x="78" y="134"/>
                  </a:lnTo>
                  <a:lnTo>
                    <a:pt x="78" y="134"/>
                  </a:lnTo>
                  <a:lnTo>
                    <a:pt x="80" y="133"/>
                  </a:lnTo>
                  <a:lnTo>
                    <a:pt x="83" y="133"/>
                  </a:lnTo>
                  <a:lnTo>
                    <a:pt x="83" y="130"/>
                  </a:lnTo>
                  <a:close/>
                </a:path>
              </a:pathLst>
            </a:custGeom>
            <a:solidFill>
              <a:srgbClr val="003865">
                <a:lumMod val="75000"/>
                <a:lumOff val="25000"/>
              </a:srgbClr>
            </a:solidFill>
            <a:ln w="4763" cap="flat">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grpSp>
          <p:nvGrpSpPr>
            <p:cNvPr id="72" name="Gruppieren 71">
              <a:extLst>
                <a:ext uri="{FF2B5EF4-FFF2-40B4-BE49-F238E27FC236}">
                  <a16:creationId xmlns:a16="http://schemas.microsoft.com/office/drawing/2014/main" id="{C8BE74CB-83F1-4A41-92A8-F281E3504240}"/>
                </a:ext>
              </a:extLst>
            </p:cNvPr>
            <p:cNvGrpSpPr/>
            <p:nvPr/>
          </p:nvGrpSpPr>
          <p:grpSpPr>
            <a:xfrm>
              <a:off x="10719778" y="4127116"/>
              <a:ext cx="1084691" cy="1117496"/>
              <a:chOff x="10719778" y="4127116"/>
              <a:chExt cx="1084691" cy="1117496"/>
            </a:xfrm>
          </p:grpSpPr>
          <p:sp>
            <p:nvSpPr>
              <p:cNvPr id="92" name="TextBox 53">
                <a:extLst>
                  <a:ext uri="{FF2B5EF4-FFF2-40B4-BE49-F238E27FC236}">
                    <a16:creationId xmlns:a16="http://schemas.microsoft.com/office/drawing/2014/main" id="{17332941-D7C8-4067-BF0E-A5D4EB80444E}"/>
                  </a:ext>
                </a:extLst>
              </p:cNvPr>
              <p:cNvSpPr txBox="1"/>
              <p:nvPr/>
            </p:nvSpPr>
            <p:spPr>
              <a:xfrm>
                <a:off x="10909785" y="4127116"/>
                <a:ext cx="496743" cy="207590"/>
              </a:xfrm>
              <a:prstGeom prst="rect">
                <a:avLst/>
              </a:prstGeom>
              <a:noFill/>
            </p:spPr>
            <p:txBody>
              <a:bodyPr vert="horz" wrap="none" lIns="0" tIns="0" rIns="0" bIns="0" rtlCol="0">
                <a:spAutoFit/>
              </a:bodyPr>
              <a:lstStyle/>
              <a:p>
                <a:pPr defTabSz="685783" fontAlgn="auto">
                  <a:spcBef>
                    <a:spcPts val="0"/>
                  </a:spcBef>
                  <a:spcAft>
                    <a:spcPts val="0"/>
                  </a:spcAft>
                  <a:defRPr/>
                </a:pPr>
                <a:r>
                  <a:rPr lang="de-DE" sz="788" b="1" kern="0" dirty="0">
                    <a:solidFill>
                      <a:srgbClr val="000000"/>
                    </a:solidFill>
                  </a:rPr>
                  <a:t>&lt;2,6%</a:t>
                </a:r>
              </a:p>
            </p:txBody>
          </p:sp>
          <p:sp>
            <p:nvSpPr>
              <p:cNvPr id="93" name="Rectangle 54">
                <a:extLst>
                  <a:ext uri="{FF2B5EF4-FFF2-40B4-BE49-F238E27FC236}">
                    <a16:creationId xmlns:a16="http://schemas.microsoft.com/office/drawing/2014/main" id="{428F0403-B279-4DF4-BB68-7F780CE44699}"/>
                  </a:ext>
                </a:extLst>
              </p:cNvPr>
              <p:cNvSpPr/>
              <p:nvPr/>
            </p:nvSpPr>
            <p:spPr>
              <a:xfrm>
                <a:off x="10719778" y="4144882"/>
                <a:ext cx="133200" cy="133744"/>
              </a:xfrm>
              <a:prstGeom prst="rect">
                <a:avLst/>
              </a:prstGeom>
              <a:solidFill>
                <a:srgbClr val="003865">
                  <a:lumMod val="25000"/>
                  <a:lumOff val="75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825" kern="0" dirty="0">
                  <a:solidFill>
                    <a:srgbClr val="FFFFFF"/>
                  </a:solidFill>
                </a:endParaRPr>
              </a:p>
            </p:txBody>
          </p:sp>
          <p:sp>
            <p:nvSpPr>
              <p:cNvPr id="94" name="TextBox 51">
                <a:extLst>
                  <a:ext uri="{FF2B5EF4-FFF2-40B4-BE49-F238E27FC236}">
                    <a16:creationId xmlns:a16="http://schemas.microsoft.com/office/drawing/2014/main" id="{BCD99952-6521-43D1-83AB-A2EAD5EB45F1}"/>
                  </a:ext>
                </a:extLst>
              </p:cNvPr>
              <p:cNvSpPr txBox="1"/>
              <p:nvPr/>
            </p:nvSpPr>
            <p:spPr>
              <a:xfrm>
                <a:off x="10909785" y="4354593"/>
                <a:ext cx="894684" cy="207590"/>
              </a:xfrm>
              <a:prstGeom prst="rect">
                <a:avLst/>
              </a:prstGeom>
              <a:noFill/>
            </p:spPr>
            <p:txBody>
              <a:bodyPr vert="horz" wrap="none" lIns="0" tIns="0" rIns="0" bIns="0" rtlCol="0">
                <a:spAutoFit/>
              </a:bodyPr>
              <a:lstStyle/>
              <a:p>
                <a:pPr defTabSz="685783" fontAlgn="auto">
                  <a:spcBef>
                    <a:spcPts val="0"/>
                  </a:spcBef>
                  <a:spcAft>
                    <a:spcPts val="0"/>
                  </a:spcAft>
                  <a:defRPr/>
                </a:pPr>
                <a:r>
                  <a:rPr lang="de-DE" sz="788" b="1" kern="0" dirty="0">
                    <a:solidFill>
                      <a:srgbClr val="000000"/>
                    </a:solidFill>
                  </a:rPr>
                  <a:t>2,6 - &lt;2,8%</a:t>
                </a:r>
              </a:p>
            </p:txBody>
          </p:sp>
          <p:sp>
            <p:nvSpPr>
              <p:cNvPr id="95" name="Rectangle 52">
                <a:extLst>
                  <a:ext uri="{FF2B5EF4-FFF2-40B4-BE49-F238E27FC236}">
                    <a16:creationId xmlns:a16="http://schemas.microsoft.com/office/drawing/2014/main" id="{545766E4-0A45-435F-90AF-6DE65A6167D2}"/>
                  </a:ext>
                </a:extLst>
              </p:cNvPr>
              <p:cNvSpPr/>
              <p:nvPr/>
            </p:nvSpPr>
            <p:spPr>
              <a:xfrm>
                <a:off x="10719778" y="4372359"/>
                <a:ext cx="133200" cy="133744"/>
              </a:xfrm>
              <a:prstGeom prst="rect">
                <a:avLst/>
              </a:prstGeom>
              <a:solidFill>
                <a:srgbClr val="003865">
                  <a:lumMod val="50000"/>
                  <a:lumOff val="5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825" kern="0" dirty="0">
                  <a:solidFill>
                    <a:srgbClr val="FFFFFF"/>
                  </a:solidFill>
                </a:endParaRPr>
              </a:p>
            </p:txBody>
          </p:sp>
          <p:sp>
            <p:nvSpPr>
              <p:cNvPr id="96" name="TextBox 49">
                <a:extLst>
                  <a:ext uri="{FF2B5EF4-FFF2-40B4-BE49-F238E27FC236}">
                    <a16:creationId xmlns:a16="http://schemas.microsoft.com/office/drawing/2014/main" id="{64F240BA-25B8-4202-95F9-2151CF806C0F}"/>
                  </a:ext>
                </a:extLst>
              </p:cNvPr>
              <p:cNvSpPr txBox="1"/>
              <p:nvPr/>
            </p:nvSpPr>
            <p:spPr>
              <a:xfrm>
                <a:off x="10909785" y="4582071"/>
                <a:ext cx="894684" cy="207590"/>
              </a:xfrm>
              <a:prstGeom prst="rect">
                <a:avLst/>
              </a:prstGeom>
              <a:noFill/>
            </p:spPr>
            <p:txBody>
              <a:bodyPr vert="horz" wrap="none" lIns="0" tIns="0" rIns="0" bIns="0" rtlCol="0">
                <a:spAutoFit/>
              </a:bodyPr>
              <a:lstStyle/>
              <a:p>
                <a:pPr defTabSz="685783" fontAlgn="auto">
                  <a:spcBef>
                    <a:spcPts val="0"/>
                  </a:spcBef>
                  <a:spcAft>
                    <a:spcPts val="0"/>
                  </a:spcAft>
                  <a:defRPr/>
                </a:pPr>
                <a:r>
                  <a:rPr lang="de-DE" sz="788" b="1" kern="0" dirty="0">
                    <a:solidFill>
                      <a:srgbClr val="000000"/>
                    </a:solidFill>
                  </a:rPr>
                  <a:t>2,8 - &lt;3,2%</a:t>
                </a:r>
              </a:p>
            </p:txBody>
          </p:sp>
          <p:sp>
            <p:nvSpPr>
              <p:cNvPr id="97" name="Rectangle 50">
                <a:extLst>
                  <a:ext uri="{FF2B5EF4-FFF2-40B4-BE49-F238E27FC236}">
                    <a16:creationId xmlns:a16="http://schemas.microsoft.com/office/drawing/2014/main" id="{51692D67-349B-437C-B849-34FA5015DE6E}"/>
                  </a:ext>
                </a:extLst>
              </p:cNvPr>
              <p:cNvSpPr/>
              <p:nvPr/>
            </p:nvSpPr>
            <p:spPr>
              <a:xfrm>
                <a:off x="10719778" y="4599836"/>
                <a:ext cx="133200" cy="133744"/>
              </a:xfrm>
              <a:prstGeom prst="rect">
                <a:avLst/>
              </a:prstGeom>
              <a:solidFill>
                <a:srgbClr val="003865">
                  <a:lumMod val="75000"/>
                  <a:lumOff val="25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825" kern="0" dirty="0">
                  <a:solidFill>
                    <a:srgbClr val="FFFFFF"/>
                  </a:solidFill>
                </a:endParaRPr>
              </a:p>
            </p:txBody>
          </p:sp>
          <p:sp>
            <p:nvSpPr>
              <p:cNvPr id="98" name="TextBox 49">
                <a:extLst>
                  <a:ext uri="{FF2B5EF4-FFF2-40B4-BE49-F238E27FC236}">
                    <a16:creationId xmlns:a16="http://schemas.microsoft.com/office/drawing/2014/main" id="{5AB856D8-F556-4B1B-9EC1-64DC03C24981}"/>
                  </a:ext>
                </a:extLst>
              </p:cNvPr>
              <p:cNvSpPr txBox="1"/>
              <p:nvPr/>
            </p:nvSpPr>
            <p:spPr>
              <a:xfrm>
                <a:off x="10909785" y="4809545"/>
                <a:ext cx="894684" cy="207590"/>
              </a:xfrm>
              <a:prstGeom prst="rect">
                <a:avLst/>
              </a:prstGeom>
              <a:noFill/>
            </p:spPr>
            <p:txBody>
              <a:bodyPr vert="horz" wrap="none" lIns="0" tIns="0" rIns="0" bIns="0" rtlCol="0">
                <a:spAutoFit/>
              </a:bodyPr>
              <a:lstStyle/>
              <a:p>
                <a:pPr defTabSz="685783" fontAlgn="auto">
                  <a:spcBef>
                    <a:spcPts val="0"/>
                  </a:spcBef>
                  <a:spcAft>
                    <a:spcPts val="0"/>
                  </a:spcAft>
                  <a:defRPr/>
                </a:pPr>
                <a:r>
                  <a:rPr lang="de-DE" sz="788" b="1" kern="0" dirty="0">
                    <a:solidFill>
                      <a:srgbClr val="000000"/>
                    </a:solidFill>
                  </a:rPr>
                  <a:t>3,2 - &lt;3,4%</a:t>
                </a:r>
              </a:p>
            </p:txBody>
          </p:sp>
          <p:sp>
            <p:nvSpPr>
              <p:cNvPr id="99" name="Rectangle 50">
                <a:extLst>
                  <a:ext uri="{FF2B5EF4-FFF2-40B4-BE49-F238E27FC236}">
                    <a16:creationId xmlns:a16="http://schemas.microsoft.com/office/drawing/2014/main" id="{827C285E-7D5B-44B5-A921-53515B902BE0}"/>
                  </a:ext>
                </a:extLst>
              </p:cNvPr>
              <p:cNvSpPr/>
              <p:nvPr/>
            </p:nvSpPr>
            <p:spPr>
              <a:xfrm>
                <a:off x="10719778" y="4827313"/>
                <a:ext cx="133200" cy="133744"/>
              </a:xfrm>
              <a:prstGeom prst="rect">
                <a:avLst/>
              </a:prstGeom>
              <a:solidFill>
                <a:srgbClr val="003865">
                  <a:lumMod val="90000"/>
                  <a:lumOff val="1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825" kern="0" dirty="0">
                  <a:solidFill>
                    <a:srgbClr val="FFFFFF"/>
                  </a:solidFill>
                </a:endParaRPr>
              </a:p>
            </p:txBody>
          </p:sp>
          <p:sp>
            <p:nvSpPr>
              <p:cNvPr id="100" name="TextBox 49">
                <a:extLst>
                  <a:ext uri="{FF2B5EF4-FFF2-40B4-BE49-F238E27FC236}">
                    <a16:creationId xmlns:a16="http://schemas.microsoft.com/office/drawing/2014/main" id="{E878D335-E0EA-406E-A75D-66A52899A92E}"/>
                  </a:ext>
                </a:extLst>
              </p:cNvPr>
              <p:cNvSpPr txBox="1"/>
              <p:nvPr/>
            </p:nvSpPr>
            <p:spPr>
              <a:xfrm>
                <a:off x="10909785" y="5037022"/>
                <a:ext cx="491254" cy="207590"/>
              </a:xfrm>
              <a:prstGeom prst="rect">
                <a:avLst/>
              </a:prstGeom>
              <a:noFill/>
            </p:spPr>
            <p:txBody>
              <a:bodyPr vert="horz" wrap="none" lIns="0" tIns="0" rIns="0" bIns="0" rtlCol="0">
                <a:spAutoFit/>
              </a:bodyPr>
              <a:lstStyle/>
              <a:p>
                <a:pPr defTabSz="685783" fontAlgn="auto">
                  <a:spcBef>
                    <a:spcPts val="0"/>
                  </a:spcBef>
                  <a:spcAft>
                    <a:spcPts val="0"/>
                  </a:spcAft>
                  <a:defRPr/>
                </a:pPr>
                <a:r>
                  <a:rPr lang="de-DE" sz="788" b="1" kern="0" dirty="0">
                    <a:solidFill>
                      <a:srgbClr val="000000"/>
                    </a:solidFill>
                  </a:rPr>
                  <a:t>≥3,4%</a:t>
                </a:r>
              </a:p>
            </p:txBody>
          </p:sp>
          <p:sp>
            <p:nvSpPr>
              <p:cNvPr id="101" name="Rectangle 50">
                <a:extLst>
                  <a:ext uri="{FF2B5EF4-FFF2-40B4-BE49-F238E27FC236}">
                    <a16:creationId xmlns:a16="http://schemas.microsoft.com/office/drawing/2014/main" id="{611D7F6B-AFD7-4998-91DE-43DB55C426F5}"/>
                  </a:ext>
                </a:extLst>
              </p:cNvPr>
              <p:cNvSpPr/>
              <p:nvPr/>
            </p:nvSpPr>
            <p:spPr>
              <a:xfrm>
                <a:off x="10719778" y="5054789"/>
                <a:ext cx="133200" cy="133744"/>
              </a:xfrm>
              <a:prstGeom prst="rect">
                <a:avLst/>
              </a:prstGeom>
              <a:solidFill>
                <a:srgbClr val="003865"/>
              </a:solidFill>
              <a:ln w="25400" cap="flat" cmpd="sng" algn="ctr">
                <a:noFill/>
                <a:prstDash val="solid"/>
              </a:ln>
              <a:effectLst/>
            </p:spPr>
            <p:txBody>
              <a:bodyPr rtlCol="0" anchor="ctr"/>
              <a:lstStyle/>
              <a:p>
                <a:pPr algn="ctr" defTabSz="685783" fontAlgn="auto">
                  <a:spcBef>
                    <a:spcPts val="0"/>
                  </a:spcBef>
                  <a:spcAft>
                    <a:spcPts val="0"/>
                  </a:spcAft>
                  <a:defRPr/>
                </a:pPr>
                <a:endParaRPr lang="de-DE" sz="825" kern="0" dirty="0">
                  <a:solidFill>
                    <a:srgbClr val="FFFFFF"/>
                  </a:solidFill>
                </a:endParaRPr>
              </a:p>
            </p:txBody>
          </p:sp>
        </p:grpSp>
        <p:sp>
          <p:nvSpPr>
            <p:cNvPr id="73" name="Textfeld 72">
              <a:extLst>
                <a:ext uri="{FF2B5EF4-FFF2-40B4-BE49-F238E27FC236}">
                  <a16:creationId xmlns:a16="http://schemas.microsoft.com/office/drawing/2014/main" id="{5E92D316-517F-4C3F-B6C1-D94C1F3CB85B}"/>
                </a:ext>
              </a:extLst>
            </p:cNvPr>
            <p:cNvSpPr txBox="1"/>
            <p:nvPr/>
          </p:nvSpPr>
          <p:spPr>
            <a:xfrm>
              <a:off x="8397575" y="1352933"/>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000000"/>
                  </a:solidFill>
                </a:rPr>
                <a:t>2,55</a:t>
              </a:r>
            </a:p>
          </p:txBody>
        </p:sp>
        <p:sp>
          <p:nvSpPr>
            <p:cNvPr id="74" name="Textfeld 73">
              <a:extLst>
                <a:ext uri="{FF2B5EF4-FFF2-40B4-BE49-F238E27FC236}">
                  <a16:creationId xmlns:a16="http://schemas.microsoft.com/office/drawing/2014/main" id="{23D3A0A1-7E8A-45E7-88B5-7B695B53E489}"/>
                </a:ext>
              </a:extLst>
            </p:cNvPr>
            <p:cNvSpPr txBox="1"/>
            <p:nvPr/>
          </p:nvSpPr>
          <p:spPr>
            <a:xfrm>
              <a:off x="8591597" y="1676514"/>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000000"/>
                  </a:solidFill>
                </a:rPr>
                <a:t>2,27</a:t>
              </a:r>
            </a:p>
          </p:txBody>
        </p:sp>
        <p:sp>
          <p:nvSpPr>
            <p:cNvPr id="75" name="Textfeld 74">
              <a:extLst>
                <a:ext uri="{FF2B5EF4-FFF2-40B4-BE49-F238E27FC236}">
                  <a16:creationId xmlns:a16="http://schemas.microsoft.com/office/drawing/2014/main" id="{80125ADE-78F0-4BA8-B7D1-769E18A103B6}"/>
                </a:ext>
              </a:extLst>
            </p:cNvPr>
            <p:cNvSpPr txBox="1"/>
            <p:nvPr/>
          </p:nvSpPr>
          <p:spPr>
            <a:xfrm>
              <a:off x="9514994" y="1595805"/>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FFFFFF"/>
                  </a:solidFill>
                </a:rPr>
                <a:t>3,24</a:t>
              </a:r>
            </a:p>
          </p:txBody>
        </p:sp>
        <p:sp>
          <p:nvSpPr>
            <p:cNvPr id="76" name="Textfeld 75">
              <a:extLst>
                <a:ext uri="{FF2B5EF4-FFF2-40B4-BE49-F238E27FC236}">
                  <a16:creationId xmlns:a16="http://schemas.microsoft.com/office/drawing/2014/main" id="{5A29C19A-8FDB-42EF-BA1B-C651716413A2}"/>
                </a:ext>
              </a:extLst>
            </p:cNvPr>
            <p:cNvSpPr txBox="1"/>
            <p:nvPr/>
          </p:nvSpPr>
          <p:spPr>
            <a:xfrm>
              <a:off x="8437173" y="2285138"/>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FFFFFF"/>
                  </a:solidFill>
                </a:rPr>
                <a:t>3,27</a:t>
              </a:r>
            </a:p>
          </p:txBody>
        </p:sp>
        <p:sp>
          <p:nvSpPr>
            <p:cNvPr id="77" name="Textfeld 76">
              <a:extLst>
                <a:ext uri="{FF2B5EF4-FFF2-40B4-BE49-F238E27FC236}">
                  <a16:creationId xmlns:a16="http://schemas.microsoft.com/office/drawing/2014/main" id="{8573BC6C-B874-40CB-BEFD-32A6E737C029}"/>
                </a:ext>
              </a:extLst>
            </p:cNvPr>
            <p:cNvSpPr txBox="1"/>
            <p:nvPr/>
          </p:nvSpPr>
          <p:spPr>
            <a:xfrm>
              <a:off x="7731207" y="1336858"/>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000000"/>
                  </a:solidFill>
                </a:rPr>
                <a:t>2,83</a:t>
              </a:r>
            </a:p>
          </p:txBody>
        </p:sp>
        <p:cxnSp>
          <p:nvCxnSpPr>
            <p:cNvPr id="78" name="Gerader Verbinder 77">
              <a:extLst>
                <a:ext uri="{FF2B5EF4-FFF2-40B4-BE49-F238E27FC236}">
                  <a16:creationId xmlns:a16="http://schemas.microsoft.com/office/drawing/2014/main" id="{BBD747E9-FE8C-41BE-9221-733B0F429DDA}"/>
                </a:ext>
              </a:extLst>
            </p:cNvPr>
            <p:cNvCxnSpPr>
              <a:stCxn id="77" idx="2"/>
              <a:endCxn id="71" idx="22"/>
            </p:cNvCxnSpPr>
            <p:nvPr/>
          </p:nvCxnSpPr>
          <p:spPr>
            <a:xfrm>
              <a:off x="8033370" y="1672777"/>
              <a:ext cx="104389" cy="371460"/>
            </a:xfrm>
            <a:prstGeom prst="line">
              <a:avLst/>
            </a:prstGeom>
            <a:noFill/>
            <a:ln w="19050" cap="flat" cmpd="sng" algn="ctr">
              <a:solidFill>
                <a:srgbClr val="FFFFFF">
                  <a:lumMod val="65000"/>
                </a:srgbClr>
              </a:solidFill>
              <a:prstDash val="solid"/>
            </a:ln>
            <a:effectLst/>
          </p:spPr>
        </p:cxnSp>
        <p:sp>
          <p:nvSpPr>
            <p:cNvPr id="79" name="Textfeld 78">
              <a:extLst>
                <a:ext uri="{FF2B5EF4-FFF2-40B4-BE49-F238E27FC236}">
                  <a16:creationId xmlns:a16="http://schemas.microsoft.com/office/drawing/2014/main" id="{29DE0746-3338-42FE-9E2F-0CCB3B3C3F22}"/>
                </a:ext>
              </a:extLst>
            </p:cNvPr>
            <p:cNvSpPr txBox="1"/>
            <p:nvPr/>
          </p:nvSpPr>
          <p:spPr>
            <a:xfrm>
              <a:off x="9207151" y="2721428"/>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FFFFFF"/>
                  </a:solidFill>
                </a:rPr>
                <a:t>5,04</a:t>
              </a:r>
            </a:p>
          </p:txBody>
        </p:sp>
        <p:sp>
          <p:nvSpPr>
            <p:cNvPr id="80" name="Textfeld 79">
              <a:extLst>
                <a:ext uri="{FF2B5EF4-FFF2-40B4-BE49-F238E27FC236}">
                  <a16:creationId xmlns:a16="http://schemas.microsoft.com/office/drawing/2014/main" id="{EBC4D328-B56C-49C6-ABAC-80D563969D59}"/>
                </a:ext>
              </a:extLst>
            </p:cNvPr>
            <p:cNvSpPr txBox="1"/>
            <p:nvPr/>
          </p:nvSpPr>
          <p:spPr>
            <a:xfrm>
              <a:off x="8991888" y="3392521"/>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FFFFFF"/>
                  </a:solidFill>
                </a:rPr>
                <a:t>4,54</a:t>
              </a:r>
            </a:p>
          </p:txBody>
        </p:sp>
        <p:sp>
          <p:nvSpPr>
            <p:cNvPr id="81" name="Textfeld 80">
              <a:extLst>
                <a:ext uri="{FF2B5EF4-FFF2-40B4-BE49-F238E27FC236}">
                  <a16:creationId xmlns:a16="http://schemas.microsoft.com/office/drawing/2014/main" id="{0E9A3D89-A7AD-46E7-B7FC-0C45B1297AA9}"/>
                </a:ext>
              </a:extLst>
            </p:cNvPr>
            <p:cNvSpPr txBox="1"/>
            <p:nvPr/>
          </p:nvSpPr>
          <p:spPr>
            <a:xfrm>
              <a:off x="9867806" y="3248157"/>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FFFFFF"/>
                  </a:solidFill>
                </a:rPr>
                <a:t>3,64</a:t>
              </a:r>
            </a:p>
          </p:txBody>
        </p:sp>
        <p:sp>
          <p:nvSpPr>
            <p:cNvPr id="82" name="Textfeld 81">
              <a:extLst>
                <a:ext uri="{FF2B5EF4-FFF2-40B4-BE49-F238E27FC236}">
                  <a16:creationId xmlns:a16="http://schemas.microsoft.com/office/drawing/2014/main" id="{13B14878-CB5C-4335-A636-6C71A0BF9DD0}"/>
                </a:ext>
              </a:extLst>
            </p:cNvPr>
            <p:cNvSpPr txBox="1"/>
            <p:nvPr/>
          </p:nvSpPr>
          <p:spPr>
            <a:xfrm>
              <a:off x="9156878" y="4660809"/>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FFFFFF"/>
                  </a:solidFill>
                </a:rPr>
                <a:t>3,49</a:t>
              </a:r>
            </a:p>
          </p:txBody>
        </p:sp>
        <p:sp>
          <p:nvSpPr>
            <p:cNvPr id="83" name="Textfeld 82">
              <a:extLst>
                <a:ext uri="{FF2B5EF4-FFF2-40B4-BE49-F238E27FC236}">
                  <a16:creationId xmlns:a16="http://schemas.microsoft.com/office/drawing/2014/main" id="{6F39B6D6-79E2-4117-B37A-5FC6859C34C1}"/>
                </a:ext>
              </a:extLst>
            </p:cNvPr>
            <p:cNvSpPr txBox="1"/>
            <p:nvPr/>
          </p:nvSpPr>
          <p:spPr>
            <a:xfrm>
              <a:off x="9965258" y="2608182"/>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FFFFFF"/>
                  </a:solidFill>
                </a:rPr>
                <a:t>3,10</a:t>
              </a:r>
            </a:p>
          </p:txBody>
        </p:sp>
        <p:sp>
          <p:nvSpPr>
            <p:cNvPr id="84" name="Textfeld 83">
              <a:extLst>
                <a:ext uri="{FF2B5EF4-FFF2-40B4-BE49-F238E27FC236}">
                  <a16:creationId xmlns:a16="http://schemas.microsoft.com/office/drawing/2014/main" id="{B8C18465-64C8-4940-83B6-D83CEA0636E6}"/>
                </a:ext>
              </a:extLst>
            </p:cNvPr>
            <p:cNvSpPr txBox="1"/>
            <p:nvPr/>
          </p:nvSpPr>
          <p:spPr>
            <a:xfrm>
              <a:off x="10537291" y="2027114"/>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000000"/>
                  </a:solidFill>
                </a:rPr>
                <a:t>3,00</a:t>
              </a:r>
            </a:p>
          </p:txBody>
        </p:sp>
        <p:cxnSp>
          <p:nvCxnSpPr>
            <p:cNvPr id="85" name="Gerader Verbinder 84">
              <a:extLst>
                <a:ext uri="{FF2B5EF4-FFF2-40B4-BE49-F238E27FC236}">
                  <a16:creationId xmlns:a16="http://schemas.microsoft.com/office/drawing/2014/main" id="{B24EC877-9D4B-4CF8-ADC5-D65B464D7D2E}"/>
                </a:ext>
              </a:extLst>
            </p:cNvPr>
            <p:cNvCxnSpPr>
              <a:stCxn id="67" idx="5"/>
              <a:endCxn id="84" idx="2"/>
            </p:cNvCxnSpPr>
            <p:nvPr/>
          </p:nvCxnSpPr>
          <p:spPr>
            <a:xfrm flipV="1">
              <a:off x="10159456" y="2363033"/>
              <a:ext cx="679998" cy="80348"/>
            </a:xfrm>
            <a:prstGeom prst="line">
              <a:avLst/>
            </a:prstGeom>
            <a:noFill/>
            <a:ln w="19050" cap="flat" cmpd="sng" algn="ctr">
              <a:solidFill>
                <a:srgbClr val="FFFFFF">
                  <a:lumMod val="65000"/>
                </a:srgbClr>
              </a:solidFill>
              <a:prstDash val="solid"/>
            </a:ln>
            <a:effectLst/>
          </p:spPr>
        </p:cxnSp>
        <p:sp>
          <p:nvSpPr>
            <p:cNvPr id="86" name="Textfeld 85">
              <a:extLst>
                <a:ext uri="{FF2B5EF4-FFF2-40B4-BE49-F238E27FC236}">
                  <a16:creationId xmlns:a16="http://schemas.microsoft.com/office/drawing/2014/main" id="{8DC426D7-6602-4509-824C-A9B55126B773}"/>
                </a:ext>
              </a:extLst>
            </p:cNvPr>
            <p:cNvSpPr txBox="1"/>
            <p:nvPr/>
          </p:nvSpPr>
          <p:spPr>
            <a:xfrm>
              <a:off x="8093819" y="4739039"/>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000000"/>
                  </a:solidFill>
                </a:rPr>
                <a:t>2,64</a:t>
              </a:r>
            </a:p>
          </p:txBody>
        </p:sp>
        <p:sp>
          <p:nvSpPr>
            <p:cNvPr id="87" name="Textfeld 86">
              <a:extLst>
                <a:ext uri="{FF2B5EF4-FFF2-40B4-BE49-F238E27FC236}">
                  <a16:creationId xmlns:a16="http://schemas.microsoft.com/office/drawing/2014/main" id="{DD9E39F5-C75C-42AB-843E-C6076923965C}"/>
                </a:ext>
              </a:extLst>
            </p:cNvPr>
            <p:cNvSpPr txBox="1"/>
            <p:nvPr/>
          </p:nvSpPr>
          <p:spPr>
            <a:xfrm>
              <a:off x="7161495" y="3248443"/>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000000"/>
                  </a:solidFill>
                </a:rPr>
                <a:t>2,76</a:t>
              </a:r>
            </a:p>
          </p:txBody>
        </p:sp>
        <p:sp>
          <p:nvSpPr>
            <p:cNvPr id="88" name="Textfeld 87">
              <a:extLst>
                <a:ext uri="{FF2B5EF4-FFF2-40B4-BE49-F238E27FC236}">
                  <a16:creationId xmlns:a16="http://schemas.microsoft.com/office/drawing/2014/main" id="{7C0829A7-DBC9-4532-A46F-B4EF41F1A49F}"/>
                </a:ext>
              </a:extLst>
            </p:cNvPr>
            <p:cNvSpPr txBox="1"/>
            <p:nvPr/>
          </p:nvSpPr>
          <p:spPr>
            <a:xfrm>
              <a:off x="7837173" y="2855230"/>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000000"/>
                  </a:solidFill>
                </a:rPr>
                <a:t>2,65</a:t>
              </a:r>
            </a:p>
          </p:txBody>
        </p:sp>
        <p:sp>
          <p:nvSpPr>
            <p:cNvPr id="89" name="Textfeld 88">
              <a:extLst>
                <a:ext uri="{FF2B5EF4-FFF2-40B4-BE49-F238E27FC236}">
                  <a16:creationId xmlns:a16="http://schemas.microsoft.com/office/drawing/2014/main" id="{15E44370-2A8D-40DB-8AC8-4CBF30CF8A05}"/>
                </a:ext>
              </a:extLst>
            </p:cNvPr>
            <p:cNvSpPr txBox="1"/>
            <p:nvPr/>
          </p:nvSpPr>
          <p:spPr>
            <a:xfrm>
              <a:off x="8105326" y="3523576"/>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000000"/>
                  </a:solidFill>
                </a:rPr>
                <a:t>2,58</a:t>
              </a:r>
            </a:p>
          </p:txBody>
        </p:sp>
        <p:sp>
          <p:nvSpPr>
            <p:cNvPr id="90" name="Textfeld 89">
              <a:extLst>
                <a:ext uri="{FF2B5EF4-FFF2-40B4-BE49-F238E27FC236}">
                  <a16:creationId xmlns:a16="http://schemas.microsoft.com/office/drawing/2014/main" id="{8FBE0967-A90E-4098-9D72-9D25AA2241E3}"/>
                </a:ext>
              </a:extLst>
            </p:cNvPr>
            <p:cNvSpPr txBox="1"/>
            <p:nvPr/>
          </p:nvSpPr>
          <p:spPr>
            <a:xfrm>
              <a:off x="7354598" y="3978339"/>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FFFFFF"/>
                  </a:solidFill>
                </a:rPr>
                <a:t>3,21</a:t>
              </a:r>
            </a:p>
          </p:txBody>
        </p:sp>
        <p:sp>
          <p:nvSpPr>
            <p:cNvPr id="91" name="Textfeld 90">
              <a:extLst>
                <a:ext uri="{FF2B5EF4-FFF2-40B4-BE49-F238E27FC236}">
                  <a16:creationId xmlns:a16="http://schemas.microsoft.com/office/drawing/2014/main" id="{E36B3867-A1A2-4045-B4A8-E21B5EDD9578}"/>
                </a:ext>
              </a:extLst>
            </p:cNvPr>
            <p:cNvSpPr txBox="1"/>
            <p:nvPr/>
          </p:nvSpPr>
          <p:spPr>
            <a:xfrm>
              <a:off x="7192199" y="4332816"/>
              <a:ext cx="604325" cy="335919"/>
            </a:xfrm>
            <a:prstGeom prst="rect">
              <a:avLst/>
            </a:prstGeom>
            <a:noFill/>
          </p:spPr>
          <p:txBody>
            <a:bodyPr vert="horz" wrap="none" rtlCol="0">
              <a:spAutoFit/>
            </a:bodyPr>
            <a:lstStyle/>
            <a:p>
              <a:pPr defTabSz="685783" fontAlgn="auto">
                <a:spcBef>
                  <a:spcPts val="0"/>
                </a:spcBef>
                <a:spcAft>
                  <a:spcPts val="0"/>
                </a:spcAft>
                <a:defRPr/>
              </a:pPr>
              <a:r>
                <a:rPr lang="de-DE" sz="675" b="1" kern="0" dirty="0">
                  <a:solidFill>
                    <a:srgbClr val="FFFFFF"/>
                  </a:solidFill>
                </a:rPr>
                <a:t>3,08</a:t>
              </a:r>
            </a:p>
          </p:txBody>
        </p:sp>
      </p:grpSp>
      <p:grpSp>
        <p:nvGrpSpPr>
          <p:cNvPr id="302" name="Group 25">
            <a:extLst>
              <a:ext uri="{FF2B5EF4-FFF2-40B4-BE49-F238E27FC236}">
                <a16:creationId xmlns:a16="http://schemas.microsoft.com/office/drawing/2014/main" id="{00EA6585-14A8-483E-A5B3-A47F21D2F2E2}"/>
              </a:ext>
            </a:extLst>
          </p:cNvPr>
          <p:cNvGrpSpPr/>
          <p:nvPr/>
        </p:nvGrpSpPr>
        <p:grpSpPr>
          <a:xfrm>
            <a:off x="4408750" y="2518407"/>
            <a:ext cx="4283768" cy="2781707"/>
            <a:chOff x="6120839" y="2270372"/>
            <a:chExt cx="5711691" cy="3708942"/>
          </a:xfrm>
        </p:grpSpPr>
        <p:sp>
          <p:nvSpPr>
            <p:cNvPr id="303" name="TextBox 134">
              <a:extLst>
                <a:ext uri="{FF2B5EF4-FFF2-40B4-BE49-F238E27FC236}">
                  <a16:creationId xmlns:a16="http://schemas.microsoft.com/office/drawing/2014/main" id="{28A6C6FC-D7BC-49F8-A07E-0599DFB9C306}"/>
                </a:ext>
              </a:extLst>
            </p:cNvPr>
            <p:cNvSpPr txBox="1"/>
            <p:nvPr/>
          </p:nvSpPr>
          <p:spPr>
            <a:xfrm rot="18860565">
              <a:off x="10619961" y="5472166"/>
              <a:ext cx="724987"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90-109</a:t>
              </a:r>
            </a:p>
          </p:txBody>
        </p:sp>
        <p:cxnSp>
          <p:nvCxnSpPr>
            <p:cNvPr id="304" name="Conector reto 75">
              <a:extLst>
                <a:ext uri="{FF2B5EF4-FFF2-40B4-BE49-F238E27FC236}">
                  <a16:creationId xmlns:a16="http://schemas.microsoft.com/office/drawing/2014/main" id="{034BBFC2-A296-4B6E-AD38-4EF82C0B307B}"/>
                </a:ext>
              </a:extLst>
            </p:cNvPr>
            <p:cNvCxnSpPr>
              <a:cxnSpLocks/>
            </p:cNvCxnSpPr>
            <p:nvPr/>
          </p:nvCxnSpPr>
          <p:spPr>
            <a:xfrm flipH="1">
              <a:off x="6679582" y="2415026"/>
              <a:ext cx="86400" cy="0"/>
            </a:xfrm>
            <a:prstGeom prst="line">
              <a:avLst/>
            </a:prstGeom>
            <a:noFill/>
            <a:ln w="19050" cap="flat" cmpd="sng" algn="ctr">
              <a:solidFill>
                <a:srgbClr val="000000"/>
              </a:solidFill>
              <a:prstDash val="solid"/>
            </a:ln>
            <a:effectLst/>
          </p:spPr>
        </p:cxnSp>
        <p:cxnSp>
          <p:nvCxnSpPr>
            <p:cNvPr id="305" name="Conector reto 76">
              <a:extLst>
                <a:ext uri="{FF2B5EF4-FFF2-40B4-BE49-F238E27FC236}">
                  <a16:creationId xmlns:a16="http://schemas.microsoft.com/office/drawing/2014/main" id="{F3F91A16-98F5-47C0-A5F6-DF5A008F8126}"/>
                </a:ext>
              </a:extLst>
            </p:cNvPr>
            <p:cNvCxnSpPr>
              <a:cxnSpLocks/>
            </p:cNvCxnSpPr>
            <p:nvPr/>
          </p:nvCxnSpPr>
          <p:spPr>
            <a:xfrm flipH="1">
              <a:off x="6679582" y="2762816"/>
              <a:ext cx="86400" cy="0"/>
            </a:xfrm>
            <a:prstGeom prst="line">
              <a:avLst/>
            </a:prstGeom>
            <a:noFill/>
            <a:ln w="19050" cap="flat" cmpd="sng" algn="ctr">
              <a:solidFill>
                <a:srgbClr val="000000"/>
              </a:solidFill>
              <a:prstDash val="solid"/>
            </a:ln>
            <a:effectLst/>
          </p:spPr>
        </p:cxnSp>
        <p:cxnSp>
          <p:nvCxnSpPr>
            <p:cNvPr id="306" name="Conector reto 78">
              <a:extLst>
                <a:ext uri="{FF2B5EF4-FFF2-40B4-BE49-F238E27FC236}">
                  <a16:creationId xmlns:a16="http://schemas.microsoft.com/office/drawing/2014/main" id="{C7E15312-8595-47AA-9F42-87F8F2F1591B}"/>
                </a:ext>
              </a:extLst>
            </p:cNvPr>
            <p:cNvCxnSpPr>
              <a:cxnSpLocks/>
            </p:cNvCxnSpPr>
            <p:nvPr/>
          </p:nvCxnSpPr>
          <p:spPr>
            <a:xfrm flipH="1">
              <a:off x="6679582" y="3118679"/>
              <a:ext cx="86400" cy="0"/>
            </a:xfrm>
            <a:prstGeom prst="line">
              <a:avLst/>
            </a:prstGeom>
            <a:noFill/>
            <a:ln w="19050" cap="flat" cmpd="sng" algn="ctr">
              <a:solidFill>
                <a:srgbClr val="000000"/>
              </a:solidFill>
              <a:prstDash val="solid"/>
            </a:ln>
            <a:effectLst/>
          </p:spPr>
        </p:cxnSp>
        <p:cxnSp>
          <p:nvCxnSpPr>
            <p:cNvPr id="307" name="Conector reto 80">
              <a:extLst>
                <a:ext uri="{FF2B5EF4-FFF2-40B4-BE49-F238E27FC236}">
                  <a16:creationId xmlns:a16="http://schemas.microsoft.com/office/drawing/2014/main" id="{C947F11F-D2C3-4A76-9CB0-5970230CD66A}"/>
                </a:ext>
              </a:extLst>
            </p:cNvPr>
            <p:cNvCxnSpPr>
              <a:cxnSpLocks/>
            </p:cNvCxnSpPr>
            <p:nvPr/>
          </p:nvCxnSpPr>
          <p:spPr>
            <a:xfrm flipH="1">
              <a:off x="6679582" y="3474542"/>
              <a:ext cx="86400" cy="0"/>
            </a:xfrm>
            <a:prstGeom prst="line">
              <a:avLst/>
            </a:prstGeom>
            <a:noFill/>
            <a:ln w="19050" cap="flat" cmpd="sng" algn="ctr">
              <a:solidFill>
                <a:srgbClr val="000000"/>
              </a:solidFill>
              <a:prstDash val="solid"/>
            </a:ln>
            <a:effectLst/>
          </p:spPr>
        </p:cxnSp>
        <p:cxnSp>
          <p:nvCxnSpPr>
            <p:cNvPr id="308" name="Conector reto 88">
              <a:extLst>
                <a:ext uri="{FF2B5EF4-FFF2-40B4-BE49-F238E27FC236}">
                  <a16:creationId xmlns:a16="http://schemas.microsoft.com/office/drawing/2014/main" id="{14B6DA49-F15D-4482-A096-991A4C7E4655}"/>
                </a:ext>
              </a:extLst>
            </p:cNvPr>
            <p:cNvCxnSpPr>
              <a:cxnSpLocks/>
            </p:cNvCxnSpPr>
            <p:nvPr/>
          </p:nvCxnSpPr>
          <p:spPr>
            <a:xfrm flipH="1">
              <a:off x="6679582" y="3830405"/>
              <a:ext cx="86400" cy="0"/>
            </a:xfrm>
            <a:prstGeom prst="line">
              <a:avLst/>
            </a:prstGeom>
            <a:noFill/>
            <a:ln w="19050" cap="flat" cmpd="sng" algn="ctr">
              <a:solidFill>
                <a:srgbClr val="000000"/>
              </a:solidFill>
              <a:prstDash val="solid"/>
            </a:ln>
            <a:effectLst/>
          </p:spPr>
        </p:cxnSp>
        <p:cxnSp>
          <p:nvCxnSpPr>
            <p:cNvPr id="309" name="Conector reto 89">
              <a:extLst>
                <a:ext uri="{FF2B5EF4-FFF2-40B4-BE49-F238E27FC236}">
                  <a16:creationId xmlns:a16="http://schemas.microsoft.com/office/drawing/2014/main" id="{BE59EEBC-177C-45CD-9F38-AC4F4BC83F30}"/>
                </a:ext>
              </a:extLst>
            </p:cNvPr>
            <p:cNvCxnSpPr>
              <a:cxnSpLocks/>
            </p:cNvCxnSpPr>
            <p:nvPr/>
          </p:nvCxnSpPr>
          <p:spPr>
            <a:xfrm flipH="1">
              <a:off x="6679582" y="4186267"/>
              <a:ext cx="86400" cy="0"/>
            </a:xfrm>
            <a:prstGeom prst="line">
              <a:avLst/>
            </a:prstGeom>
            <a:noFill/>
            <a:ln w="19050" cap="flat" cmpd="sng" algn="ctr">
              <a:solidFill>
                <a:srgbClr val="000000"/>
              </a:solidFill>
              <a:prstDash val="solid"/>
            </a:ln>
            <a:effectLst/>
          </p:spPr>
        </p:cxnSp>
        <p:cxnSp>
          <p:nvCxnSpPr>
            <p:cNvPr id="310" name="Conector reto 90">
              <a:extLst>
                <a:ext uri="{FF2B5EF4-FFF2-40B4-BE49-F238E27FC236}">
                  <a16:creationId xmlns:a16="http://schemas.microsoft.com/office/drawing/2014/main" id="{BD773C18-5F31-4E64-B8AB-276E8CC40493}"/>
                </a:ext>
              </a:extLst>
            </p:cNvPr>
            <p:cNvCxnSpPr>
              <a:cxnSpLocks/>
            </p:cNvCxnSpPr>
            <p:nvPr/>
          </p:nvCxnSpPr>
          <p:spPr>
            <a:xfrm flipH="1">
              <a:off x="6679582" y="4542131"/>
              <a:ext cx="86400" cy="0"/>
            </a:xfrm>
            <a:prstGeom prst="line">
              <a:avLst/>
            </a:prstGeom>
            <a:noFill/>
            <a:ln w="19050" cap="flat" cmpd="sng" algn="ctr">
              <a:solidFill>
                <a:srgbClr val="000000"/>
              </a:solidFill>
              <a:prstDash val="solid"/>
            </a:ln>
            <a:effectLst/>
          </p:spPr>
        </p:cxnSp>
        <p:cxnSp>
          <p:nvCxnSpPr>
            <p:cNvPr id="311" name="Conector reto 91">
              <a:extLst>
                <a:ext uri="{FF2B5EF4-FFF2-40B4-BE49-F238E27FC236}">
                  <a16:creationId xmlns:a16="http://schemas.microsoft.com/office/drawing/2014/main" id="{423A6A34-108A-4782-8A47-1A9E599AFDD6}"/>
                </a:ext>
              </a:extLst>
            </p:cNvPr>
            <p:cNvCxnSpPr>
              <a:cxnSpLocks/>
            </p:cNvCxnSpPr>
            <p:nvPr/>
          </p:nvCxnSpPr>
          <p:spPr>
            <a:xfrm flipH="1">
              <a:off x="6679582" y="4897993"/>
              <a:ext cx="86400" cy="0"/>
            </a:xfrm>
            <a:prstGeom prst="line">
              <a:avLst/>
            </a:prstGeom>
            <a:noFill/>
            <a:ln w="19050" cap="flat" cmpd="sng" algn="ctr">
              <a:solidFill>
                <a:srgbClr val="000000"/>
              </a:solidFill>
              <a:prstDash val="solid"/>
            </a:ln>
            <a:effectLst/>
          </p:spPr>
        </p:cxnSp>
        <p:cxnSp>
          <p:nvCxnSpPr>
            <p:cNvPr id="312" name="Conector reto 92">
              <a:extLst>
                <a:ext uri="{FF2B5EF4-FFF2-40B4-BE49-F238E27FC236}">
                  <a16:creationId xmlns:a16="http://schemas.microsoft.com/office/drawing/2014/main" id="{EF4592D5-CAF5-41B6-8FEA-D4744C1A299D}"/>
                </a:ext>
              </a:extLst>
            </p:cNvPr>
            <p:cNvCxnSpPr>
              <a:cxnSpLocks/>
            </p:cNvCxnSpPr>
            <p:nvPr/>
          </p:nvCxnSpPr>
          <p:spPr>
            <a:xfrm flipH="1">
              <a:off x="6679582" y="5251588"/>
              <a:ext cx="86400" cy="0"/>
            </a:xfrm>
            <a:prstGeom prst="line">
              <a:avLst/>
            </a:prstGeom>
            <a:noFill/>
            <a:ln w="19050" cap="flat" cmpd="sng" algn="ctr">
              <a:solidFill>
                <a:srgbClr val="000000"/>
              </a:solidFill>
              <a:prstDash val="solid"/>
            </a:ln>
            <a:effectLst/>
          </p:spPr>
        </p:cxnSp>
        <p:cxnSp>
          <p:nvCxnSpPr>
            <p:cNvPr id="313" name="Conector reto 93">
              <a:extLst>
                <a:ext uri="{FF2B5EF4-FFF2-40B4-BE49-F238E27FC236}">
                  <a16:creationId xmlns:a16="http://schemas.microsoft.com/office/drawing/2014/main" id="{A3F2B1C8-1191-49E0-AEFB-AE40318D2E6F}"/>
                </a:ext>
              </a:extLst>
            </p:cNvPr>
            <p:cNvCxnSpPr>
              <a:cxnSpLocks/>
            </p:cNvCxnSpPr>
            <p:nvPr/>
          </p:nvCxnSpPr>
          <p:spPr>
            <a:xfrm>
              <a:off x="11165676" y="2402726"/>
              <a:ext cx="0" cy="2844240"/>
            </a:xfrm>
            <a:prstGeom prst="line">
              <a:avLst/>
            </a:prstGeom>
            <a:noFill/>
            <a:ln w="19050" cap="flat" cmpd="sng" algn="ctr">
              <a:solidFill>
                <a:srgbClr val="000000"/>
              </a:solidFill>
              <a:prstDash val="solid"/>
            </a:ln>
            <a:effectLst/>
          </p:spPr>
        </p:cxnSp>
        <p:sp>
          <p:nvSpPr>
            <p:cNvPr id="314" name="Retângulo 94">
              <a:extLst>
                <a:ext uri="{FF2B5EF4-FFF2-40B4-BE49-F238E27FC236}">
                  <a16:creationId xmlns:a16="http://schemas.microsoft.com/office/drawing/2014/main" id="{CE20033F-5B46-4C4D-9558-E4AB3C98C1A1}"/>
                </a:ext>
              </a:extLst>
            </p:cNvPr>
            <p:cNvSpPr/>
            <p:nvPr/>
          </p:nvSpPr>
          <p:spPr>
            <a:xfrm>
              <a:off x="6848087" y="3830315"/>
              <a:ext cx="108681" cy="1414464"/>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15" name="Retângulo 95">
              <a:extLst>
                <a:ext uri="{FF2B5EF4-FFF2-40B4-BE49-F238E27FC236}">
                  <a16:creationId xmlns:a16="http://schemas.microsoft.com/office/drawing/2014/main" id="{D46E47A6-9553-47C4-A8BB-D3DAE6F89840}"/>
                </a:ext>
              </a:extLst>
            </p:cNvPr>
            <p:cNvSpPr/>
            <p:nvPr/>
          </p:nvSpPr>
          <p:spPr>
            <a:xfrm>
              <a:off x="7105725" y="3500488"/>
              <a:ext cx="108681" cy="1744291"/>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16" name="Retângulo 96">
              <a:extLst>
                <a:ext uri="{FF2B5EF4-FFF2-40B4-BE49-F238E27FC236}">
                  <a16:creationId xmlns:a16="http://schemas.microsoft.com/office/drawing/2014/main" id="{EF46952D-4286-4BF6-9646-A4CAE37B31E1}"/>
                </a:ext>
              </a:extLst>
            </p:cNvPr>
            <p:cNvSpPr/>
            <p:nvPr/>
          </p:nvSpPr>
          <p:spPr>
            <a:xfrm>
              <a:off x="7364685" y="3449533"/>
              <a:ext cx="108681" cy="1795246"/>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17" name="Retângulo 97">
              <a:extLst>
                <a:ext uri="{FF2B5EF4-FFF2-40B4-BE49-F238E27FC236}">
                  <a16:creationId xmlns:a16="http://schemas.microsoft.com/office/drawing/2014/main" id="{105C806E-42B4-4D98-B102-D25C55D1AE64}"/>
                </a:ext>
              </a:extLst>
            </p:cNvPr>
            <p:cNvSpPr/>
            <p:nvPr/>
          </p:nvSpPr>
          <p:spPr>
            <a:xfrm>
              <a:off x="7623645" y="3373100"/>
              <a:ext cx="108681" cy="1871681"/>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18" name="Retângulo 98">
              <a:extLst>
                <a:ext uri="{FF2B5EF4-FFF2-40B4-BE49-F238E27FC236}">
                  <a16:creationId xmlns:a16="http://schemas.microsoft.com/office/drawing/2014/main" id="{1B84CB1E-507A-445F-A298-034119FFEDC7}"/>
                </a:ext>
              </a:extLst>
            </p:cNvPr>
            <p:cNvSpPr/>
            <p:nvPr/>
          </p:nvSpPr>
          <p:spPr>
            <a:xfrm>
              <a:off x="7882597" y="3242368"/>
              <a:ext cx="108681" cy="2002412"/>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19" name="Retângulo 99">
              <a:extLst>
                <a:ext uri="{FF2B5EF4-FFF2-40B4-BE49-F238E27FC236}">
                  <a16:creationId xmlns:a16="http://schemas.microsoft.com/office/drawing/2014/main" id="{C6EEF277-C061-4892-8B6B-87A1E2100128}"/>
                </a:ext>
              </a:extLst>
            </p:cNvPr>
            <p:cNvSpPr/>
            <p:nvPr/>
          </p:nvSpPr>
          <p:spPr>
            <a:xfrm>
              <a:off x="8141550" y="3164183"/>
              <a:ext cx="108681" cy="2080598"/>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20" name="Retângulo 100">
              <a:extLst>
                <a:ext uri="{FF2B5EF4-FFF2-40B4-BE49-F238E27FC236}">
                  <a16:creationId xmlns:a16="http://schemas.microsoft.com/office/drawing/2014/main" id="{F291EFC4-AC5B-4819-8859-412FBD810674}"/>
                </a:ext>
              </a:extLst>
            </p:cNvPr>
            <p:cNvSpPr/>
            <p:nvPr/>
          </p:nvSpPr>
          <p:spPr>
            <a:xfrm>
              <a:off x="8400503" y="2828562"/>
              <a:ext cx="108681" cy="2416217"/>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21" name="Retângulo 101">
              <a:extLst>
                <a:ext uri="{FF2B5EF4-FFF2-40B4-BE49-F238E27FC236}">
                  <a16:creationId xmlns:a16="http://schemas.microsoft.com/office/drawing/2014/main" id="{353984E6-7460-4CD6-BC58-BF472DCBF39E}"/>
                </a:ext>
              </a:extLst>
            </p:cNvPr>
            <p:cNvSpPr/>
            <p:nvPr/>
          </p:nvSpPr>
          <p:spPr>
            <a:xfrm>
              <a:off x="8659455" y="2710677"/>
              <a:ext cx="108681" cy="2534103"/>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22" name="Retângulo 102">
              <a:extLst>
                <a:ext uri="{FF2B5EF4-FFF2-40B4-BE49-F238E27FC236}">
                  <a16:creationId xmlns:a16="http://schemas.microsoft.com/office/drawing/2014/main" id="{42C5D11B-2098-475F-B95B-12217F0217AD}"/>
                </a:ext>
              </a:extLst>
            </p:cNvPr>
            <p:cNvSpPr/>
            <p:nvPr/>
          </p:nvSpPr>
          <p:spPr>
            <a:xfrm>
              <a:off x="8914436" y="2552717"/>
              <a:ext cx="108681" cy="2692064"/>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23" name="Retângulo 103">
              <a:extLst>
                <a:ext uri="{FF2B5EF4-FFF2-40B4-BE49-F238E27FC236}">
                  <a16:creationId xmlns:a16="http://schemas.microsoft.com/office/drawing/2014/main" id="{8B0B0394-14BA-4EA5-84EB-4DE9A83E2D91}"/>
                </a:ext>
              </a:extLst>
            </p:cNvPr>
            <p:cNvSpPr/>
            <p:nvPr/>
          </p:nvSpPr>
          <p:spPr>
            <a:xfrm>
              <a:off x="9173389" y="2562908"/>
              <a:ext cx="108681" cy="2681872"/>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24" name="Retângulo 104">
              <a:extLst>
                <a:ext uri="{FF2B5EF4-FFF2-40B4-BE49-F238E27FC236}">
                  <a16:creationId xmlns:a16="http://schemas.microsoft.com/office/drawing/2014/main" id="{F1AFA091-7E82-4C68-9A53-BCFB9C54457C}"/>
                </a:ext>
              </a:extLst>
            </p:cNvPr>
            <p:cNvSpPr/>
            <p:nvPr/>
          </p:nvSpPr>
          <p:spPr>
            <a:xfrm>
              <a:off x="9432342" y="2710677"/>
              <a:ext cx="108681" cy="2534103"/>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25" name="Retângulo 105">
              <a:extLst>
                <a:ext uri="{FF2B5EF4-FFF2-40B4-BE49-F238E27FC236}">
                  <a16:creationId xmlns:a16="http://schemas.microsoft.com/office/drawing/2014/main" id="{46EABF9E-CC40-4A0F-A399-F96E3F9685BF}"/>
                </a:ext>
              </a:extLst>
            </p:cNvPr>
            <p:cNvSpPr/>
            <p:nvPr/>
          </p:nvSpPr>
          <p:spPr>
            <a:xfrm>
              <a:off x="9695266" y="2980743"/>
              <a:ext cx="108681" cy="2264038"/>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26" name="Retângulo 106">
              <a:extLst>
                <a:ext uri="{FF2B5EF4-FFF2-40B4-BE49-F238E27FC236}">
                  <a16:creationId xmlns:a16="http://schemas.microsoft.com/office/drawing/2014/main" id="{E2F04496-0F82-4E29-80F3-B516712E5FDF}"/>
                </a:ext>
              </a:extLst>
            </p:cNvPr>
            <p:cNvSpPr/>
            <p:nvPr/>
          </p:nvSpPr>
          <p:spPr>
            <a:xfrm>
              <a:off x="9950247" y="3235519"/>
              <a:ext cx="108681" cy="2009260"/>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27" name="Retângulo 107">
              <a:extLst>
                <a:ext uri="{FF2B5EF4-FFF2-40B4-BE49-F238E27FC236}">
                  <a16:creationId xmlns:a16="http://schemas.microsoft.com/office/drawing/2014/main" id="{25A18FE5-37F1-4C49-BC76-6D08437A90AB}"/>
                </a:ext>
              </a:extLst>
            </p:cNvPr>
            <p:cNvSpPr/>
            <p:nvPr/>
          </p:nvSpPr>
          <p:spPr>
            <a:xfrm>
              <a:off x="10209200" y="3495392"/>
              <a:ext cx="108681" cy="1749387"/>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28" name="Retângulo 108">
              <a:extLst>
                <a:ext uri="{FF2B5EF4-FFF2-40B4-BE49-F238E27FC236}">
                  <a16:creationId xmlns:a16="http://schemas.microsoft.com/office/drawing/2014/main" id="{9DC43591-D739-4EFC-82FF-DFAB8ECF8211}"/>
                </a:ext>
              </a:extLst>
            </p:cNvPr>
            <p:cNvSpPr/>
            <p:nvPr/>
          </p:nvSpPr>
          <p:spPr>
            <a:xfrm>
              <a:off x="10468153" y="3699214"/>
              <a:ext cx="108681" cy="1545566"/>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29" name="Retângulo 109">
              <a:extLst>
                <a:ext uri="{FF2B5EF4-FFF2-40B4-BE49-F238E27FC236}">
                  <a16:creationId xmlns:a16="http://schemas.microsoft.com/office/drawing/2014/main" id="{B7AA6AD4-FB10-4654-B39F-14FB00A87655}"/>
                </a:ext>
              </a:extLst>
            </p:cNvPr>
            <p:cNvSpPr/>
            <p:nvPr/>
          </p:nvSpPr>
          <p:spPr>
            <a:xfrm>
              <a:off x="10727106" y="3796030"/>
              <a:ext cx="108681" cy="1448749"/>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30" name="Retângulo 110">
              <a:extLst>
                <a:ext uri="{FF2B5EF4-FFF2-40B4-BE49-F238E27FC236}">
                  <a16:creationId xmlns:a16="http://schemas.microsoft.com/office/drawing/2014/main" id="{BFF74681-A394-4615-8D7F-DC8A4259353F}"/>
                </a:ext>
              </a:extLst>
            </p:cNvPr>
            <p:cNvSpPr/>
            <p:nvPr/>
          </p:nvSpPr>
          <p:spPr>
            <a:xfrm>
              <a:off x="10990031" y="3892845"/>
              <a:ext cx="108681" cy="1351936"/>
            </a:xfrm>
            <a:prstGeom prst="rect">
              <a:avLst/>
            </a:prstGeom>
            <a:solidFill>
              <a:srgbClr val="3F4444">
                <a:lumMod val="40000"/>
                <a:lumOff val="60000"/>
              </a:srgbClr>
            </a:solidFill>
            <a:ln w="25400" cap="flat" cmpd="sng" algn="ctr">
              <a:noFill/>
              <a:prstDash val="solid"/>
            </a:ln>
            <a:effectLst/>
          </p:spPr>
          <p:txBody>
            <a:bodyPr rtlCol="0" anchor="ctr"/>
            <a:lstStyle/>
            <a:p>
              <a:pPr algn="ctr" defTabSz="685783" fontAlgn="auto">
                <a:spcBef>
                  <a:spcPts val="0"/>
                </a:spcBef>
                <a:spcAft>
                  <a:spcPts val="0"/>
                </a:spcAft>
                <a:defRPr/>
              </a:pPr>
              <a:endParaRPr lang="de-DE" sz="900" kern="0" dirty="0">
                <a:solidFill>
                  <a:srgbClr val="FFFFFF"/>
                </a:solidFill>
              </a:endParaRPr>
            </a:p>
          </p:txBody>
        </p:sp>
        <p:sp>
          <p:nvSpPr>
            <p:cNvPr id="331" name="TextBox 134">
              <a:extLst>
                <a:ext uri="{FF2B5EF4-FFF2-40B4-BE49-F238E27FC236}">
                  <a16:creationId xmlns:a16="http://schemas.microsoft.com/office/drawing/2014/main" id="{7A709FE1-B3AF-4BD9-A56B-AF5C612EF603}"/>
                </a:ext>
              </a:extLst>
            </p:cNvPr>
            <p:cNvSpPr txBox="1"/>
            <p:nvPr/>
          </p:nvSpPr>
          <p:spPr>
            <a:xfrm>
              <a:off x="11209337" y="2270373"/>
              <a:ext cx="331715" cy="289309"/>
            </a:xfrm>
            <a:prstGeom prst="rect">
              <a:avLst/>
            </a:prstGeom>
            <a:noFill/>
          </p:spPr>
          <p:txBody>
            <a:bodyPr wrap="none" rtlCol="0" anchor="ctr">
              <a:spAutoFit/>
            </a:bodyPr>
            <a:lstStyle/>
            <a:p>
              <a:pP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2</a:t>
              </a:r>
            </a:p>
          </p:txBody>
        </p:sp>
        <p:sp>
          <p:nvSpPr>
            <p:cNvPr id="332" name="TextBox 134">
              <a:extLst>
                <a:ext uri="{FF2B5EF4-FFF2-40B4-BE49-F238E27FC236}">
                  <a16:creationId xmlns:a16="http://schemas.microsoft.com/office/drawing/2014/main" id="{DC1E562A-3AAA-435B-9160-F450A7B48089}"/>
                </a:ext>
              </a:extLst>
            </p:cNvPr>
            <p:cNvSpPr txBox="1"/>
            <p:nvPr/>
          </p:nvSpPr>
          <p:spPr>
            <a:xfrm>
              <a:off x="11209337" y="2553433"/>
              <a:ext cx="459955" cy="289309"/>
            </a:xfrm>
            <a:prstGeom prst="rect">
              <a:avLst/>
            </a:prstGeom>
            <a:noFill/>
          </p:spPr>
          <p:txBody>
            <a:bodyPr wrap="none" rtlCol="0" anchor="ctr">
              <a:spAutoFit/>
            </a:bodyPr>
            <a:lstStyle/>
            <a:p>
              <a:pP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1,8</a:t>
              </a:r>
            </a:p>
          </p:txBody>
        </p:sp>
        <p:sp>
          <p:nvSpPr>
            <p:cNvPr id="333" name="TextBox 134">
              <a:extLst>
                <a:ext uri="{FF2B5EF4-FFF2-40B4-BE49-F238E27FC236}">
                  <a16:creationId xmlns:a16="http://schemas.microsoft.com/office/drawing/2014/main" id="{650C5989-4E61-4548-9D16-3E692B46A4BD}"/>
                </a:ext>
              </a:extLst>
            </p:cNvPr>
            <p:cNvSpPr txBox="1"/>
            <p:nvPr/>
          </p:nvSpPr>
          <p:spPr>
            <a:xfrm>
              <a:off x="11209337" y="2836496"/>
              <a:ext cx="459955" cy="289309"/>
            </a:xfrm>
            <a:prstGeom prst="rect">
              <a:avLst/>
            </a:prstGeom>
            <a:noFill/>
          </p:spPr>
          <p:txBody>
            <a:bodyPr wrap="none" rtlCol="0" anchor="ctr">
              <a:spAutoFit/>
            </a:bodyPr>
            <a:lstStyle/>
            <a:p>
              <a:pP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1,6</a:t>
              </a:r>
            </a:p>
          </p:txBody>
        </p:sp>
        <p:sp>
          <p:nvSpPr>
            <p:cNvPr id="334" name="TextBox 134">
              <a:extLst>
                <a:ext uri="{FF2B5EF4-FFF2-40B4-BE49-F238E27FC236}">
                  <a16:creationId xmlns:a16="http://schemas.microsoft.com/office/drawing/2014/main" id="{35E4133F-B91D-482B-BA3B-B149D403CC78}"/>
                </a:ext>
              </a:extLst>
            </p:cNvPr>
            <p:cNvSpPr txBox="1"/>
            <p:nvPr/>
          </p:nvSpPr>
          <p:spPr>
            <a:xfrm>
              <a:off x="11209337" y="3119557"/>
              <a:ext cx="459955" cy="289309"/>
            </a:xfrm>
            <a:prstGeom prst="rect">
              <a:avLst/>
            </a:prstGeom>
            <a:noFill/>
          </p:spPr>
          <p:txBody>
            <a:bodyPr wrap="none" rtlCol="0" anchor="ctr">
              <a:spAutoFit/>
            </a:bodyPr>
            <a:lstStyle/>
            <a:p>
              <a:pP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1,4</a:t>
              </a:r>
            </a:p>
          </p:txBody>
        </p:sp>
        <p:sp>
          <p:nvSpPr>
            <p:cNvPr id="335" name="TextBox 134">
              <a:extLst>
                <a:ext uri="{FF2B5EF4-FFF2-40B4-BE49-F238E27FC236}">
                  <a16:creationId xmlns:a16="http://schemas.microsoft.com/office/drawing/2014/main" id="{084CC5B2-951C-4CAE-AE92-1B1DFE56A61B}"/>
                </a:ext>
              </a:extLst>
            </p:cNvPr>
            <p:cNvSpPr txBox="1"/>
            <p:nvPr/>
          </p:nvSpPr>
          <p:spPr>
            <a:xfrm>
              <a:off x="11209337" y="3402617"/>
              <a:ext cx="459955" cy="289309"/>
            </a:xfrm>
            <a:prstGeom prst="rect">
              <a:avLst/>
            </a:prstGeom>
            <a:noFill/>
          </p:spPr>
          <p:txBody>
            <a:bodyPr wrap="none" rtlCol="0" anchor="ctr">
              <a:spAutoFit/>
            </a:bodyPr>
            <a:lstStyle/>
            <a:p>
              <a:pP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1,2</a:t>
              </a:r>
            </a:p>
          </p:txBody>
        </p:sp>
        <p:sp>
          <p:nvSpPr>
            <p:cNvPr id="336" name="TextBox 134">
              <a:extLst>
                <a:ext uri="{FF2B5EF4-FFF2-40B4-BE49-F238E27FC236}">
                  <a16:creationId xmlns:a16="http://schemas.microsoft.com/office/drawing/2014/main" id="{6D6FA092-7F82-4DBF-997F-E185AE6A57AF}"/>
                </a:ext>
              </a:extLst>
            </p:cNvPr>
            <p:cNvSpPr txBox="1"/>
            <p:nvPr/>
          </p:nvSpPr>
          <p:spPr>
            <a:xfrm>
              <a:off x="11209337" y="3685677"/>
              <a:ext cx="331715" cy="289309"/>
            </a:xfrm>
            <a:prstGeom prst="rect">
              <a:avLst/>
            </a:prstGeom>
            <a:noFill/>
          </p:spPr>
          <p:txBody>
            <a:bodyPr wrap="none" rtlCol="0" anchor="ctr">
              <a:spAutoFit/>
            </a:bodyPr>
            <a:lstStyle/>
            <a:p>
              <a:pP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1</a:t>
              </a:r>
            </a:p>
          </p:txBody>
        </p:sp>
        <p:sp>
          <p:nvSpPr>
            <p:cNvPr id="337" name="TextBox 134">
              <a:extLst>
                <a:ext uri="{FF2B5EF4-FFF2-40B4-BE49-F238E27FC236}">
                  <a16:creationId xmlns:a16="http://schemas.microsoft.com/office/drawing/2014/main" id="{5B42EDF8-E9B5-43B1-9538-B1F5BA0C24B8}"/>
                </a:ext>
              </a:extLst>
            </p:cNvPr>
            <p:cNvSpPr txBox="1"/>
            <p:nvPr/>
          </p:nvSpPr>
          <p:spPr>
            <a:xfrm>
              <a:off x="11209337" y="3968740"/>
              <a:ext cx="459955" cy="289309"/>
            </a:xfrm>
            <a:prstGeom prst="rect">
              <a:avLst/>
            </a:prstGeom>
            <a:noFill/>
          </p:spPr>
          <p:txBody>
            <a:bodyPr wrap="none" rtlCol="0" anchor="ctr">
              <a:spAutoFit/>
            </a:bodyPr>
            <a:lstStyle/>
            <a:p>
              <a:pP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0,8</a:t>
              </a:r>
            </a:p>
          </p:txBody>
        </p:sp>
        <p:sp>
          <p:nvSpPr>
            <p:cNvPr id="338" name="TextBox 134">
              <a:extLst>
                <a:ext uri="{FF2B5EF4-FFF2-40B4-BE49-F238E27FC236}">
                  <a16:creationId xmlns:a16="http://schemas.microsoft.com/office/drawing/2014/main" id="{954CE005-CF38-420E-AB0B-E79A63364D69}"/>
                </a:ext>
              </a:extLst>
            </p:cNvPr>
            <p:cNvSpPr txBox="1"/>
            <p:nvPr/>
          </p:nvSpPr>
          <p:spPr>
            <a:xfrm>
              <a:off x="11209337" y="4251802"/>
              <a:ext cx="459955" cy="289309"/>
            </a:xfrm>
            <a:prstGeom prst="rect">
              <a:avLst/>
            </a:prstGeom>
            <a:noFill/>
          </p:spPr>
          <p:txBody>
            <a:bodyPr wrap="none" rtlCol="0" anchor="ctr">
              <a:spAutoFit/>
            </a:bodyPr>
            <a:lstStyle/>
            <a:p>
              <a:pP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0,6</a:t>
              </a:r>
            </a:p>
          </p:txBody>
        </p:sp>
        <p:sp>
          <p:nvSpPr>
            <p:cNvPr id="339" name="TextBox 134">
              <a:extLst>
                <a:ext uri="{FF2B5EF4-FFF2-40B4-BE49-F238E27FC236}">
                  <a16:creationId xmlns:a16="http://schemas.microsoft.com/office/drawing/2014/main" id="{E6C7F868-7A4D-4998-96CD-5C9D60B7F56A}"/>
                </a:ext>
              </a:extLst>
            </p:cNvPr>
            <p:cNvSpPr txBox="1"/>
            <p:nvPr/>
          </p:nvSpPr>
          <p:spPr>
            <a:xfrm>
              <a:off x="11209337" y="4534862"/>
              <a:ext cx="459955" cy="289309"/>
            </a:xfrm>
            <a:prstGeom prst="rect">
              <a:avLst/>
            </a:prstGeom>
            <a:noFill/>
          </p:spPr>
          <p:txBody>
            <a:bodyPr wrap="none" rtlCol="0" anchor="ctr">
              <a:spAutoFit/>
            </a:bodyPr>
            <a:lstStyle/>
            <a:p>
              <a:pP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0,4</a:t>
              </a:r>
            </a:p>
          </p:txBody>
        </p:sp>
        <p:sp>
          <p:nvSpPr>
            <p:cNvPr id="340" name="TextBox 134">
              <a:extLst>
                <a:ext uri="{FF2B5EF4-FFF2-40B4-BE49-F238E27FC236}">
                  <a16:creationId xmlns:a16="http://schemas.microsoft.com/office/drawing/2014/main" id="{A82219DA-D34E-4D00-920E-F329BFB39EE2}"/>
                </a:ext>
              </a:extLst>
            </p:cNvPr>
            <p:cNvSpPr txBox="1"/>
            <p:nvPr/>
          </p:nvSpPr>
          <p:spPr>
            <a:xfrm rot="16200000">
              <a:off x="10260989" y="3680190"/>
              <a:ext cx="2853774" cy="289309"/>
            </a:xfrm>
            <a:prstGeom prst="rect">
              <a:avLst/>
            </a:prstGeom>
            <a:noFill/>
          </p:spPr>
          <p:txBody>
            <a:bodyPr wrap="none" rtlCol="0" anchor="ctr">
              <a:spAutoFit/>
            </a:bodyPr>
            <a:lstStyle/>
            <a:p>
              <a:pPr algn="r" defTabSz="514317" fontAlgn="auto">
                <a:lnSpc>
                  <a:spcPct val="90000"/>
                </a:lnSpc>
                <a:spcBef>
                  <a:spcPts val="675"/>
                </a:spcBef>
                <a:spcAft>
                  <a:spcPts val="0"/>
                </a:spcAft>
                <a:buClr>
                  <a:srgbClr val="7F134C"/>
                </a:buClr>
                <a:defRPr/>
              </a:pPr>
              <a:r>
                <a:rPr lang="de-DE" sz="900" b="1" kern="0" dirty="0">
                  <a:solidFill>
                    <a:srgbClr val="000000"/>
                  </a:solidFill>
                  <a:latin typeface="Arial" panose="020B0604020202020204"/>
                </a:rPr>
                <a:t>Prävalenz-Ratio: Männer vs. Frauen</a:t>
              </a:r>
            </a:p>
          </p:txBody>
        </p:sp>
        <p:sp>
          <p:nvSpPr>
            <p:cNvPr id="341" name="TextBox 134">
              <a:extLst>
                <a:ext uri="{FF2B5EF4-FFF2-40B4-BE49-F238E27FC236}">
                  <a16:creationId xmlns:a16="http://schemas.microsoft.com/office/drawing/2014/main" id="{D3A1DFD3-2081-403F-BEFF-95AA20D54CB3}"/>
                </a:ext>
              </a:extLst>
            </p:cNvPr>
            <p:cNvSpPr txBox="1"/>
            <p:nvPr/>
          </p:nvSpPr>
          <p:spPr>
            <a:xfrm rot="18860565">
              <a:off x="6556082" y="5432557"/>
              <a:ext cx="553999"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0-14</a:t>
              </a:r>
            </a:p>
          </p:txBody>
        </p:sp>
        <p:sp>
          <p:nvSpPr>
            <p:cNvPr id="342" name="TextBox 134">
              <a:extLst>
                <a:ext uri="{FF2B5EF4-FFF2-40B4-BE49-F238E27FC236}">
                  <a16:creationId xmlns:a16="http://schemas.microsoft.com/office/drawing/2014/main" id="{34D09CCE-5FBE-4EC6-A73C-006B48214237}"/>
                </a:ext>
              </a:extLst>
            </p:cNvPr>
            <p:cNvSpPr txBox="1"/>
            <p:nvPr/>
          </p:nvSpPr>
          <p:spPr>
            <a:xfrm rot="18860565">
              <a:off x="6772272" y="5465061"/>
              <a:ext cx="639491"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15-19</a:t>
              </a:r>
            </a:p>
          </p:txBody>
        </p:sp>
        <p:sp>
          <p:nvSpPr>
            <p:cNvPr id="343" name="TextBox 134">
              <a:extLst>
                <a:ext uri="{FF2B5EF4-FFF2-40B4-BE49-F238E27FC236}">
                  <a16:creationId xmlns:a16="http://schemas.microsoft.com/office/drawing/2014/main" id="{A77B9FE1-431F-420F-9AB4-81DD6706D4E8}"/>
                </a:ext>
              </a:extLst>
            </p:cNvPr>
            <p:cNvSpPr txBox="1"/>
            <p:nvPr/>
          </p:nvSpPr>
          <p:spPr>
            <a:xfrm rot="18860565">
              <a:off x="7031212" y="5465061"/>
              <a:ext cx="639491"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20-24</a:t>
              </a:r>
            </a:p>
          </p:txBody>
        </p:sp>
        <p:sp>
          <p:nvSpPr>
            <p:cNvPr id="344" name="TextBox 134">
              <a:extLst>
                <a:ext uri="{FF2B5EF4-FFF2-40B4-BE49-F238E27FC236}">
                  <a16:creationId xmlns:a16="http://schemas.microsoft.com/office/drawing/2014/main" id="{374FA040-9745-498A-B782-D33D2DC66203}"/>
                </a:ext>
              </a:extLst>
            </p:cNvPr>
            <p:cNvSpPr txBox="1"/>
            <p:nvPr/>
          </p:nvSpPr>
          <p:spPr>
            <a:xfrm rot="18860565">
              <a:off x="7290152" y="5465061"/>
              <a:ext cx="639491"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25-29</a:t>
              </a:r>
            </a:p>
          </p:txBody>
        </p:sp>
        <p:sp>
          <p:nvSpPr>
            <p:cNvPr id="345" name="TextBox 134">
              <a:extLst>
                <a:ext uri="{FF2B5EF4-FFF2-40B4-BE49-F238E27FC236}">
                  <a16:creationId xmlns:a16="http://schemas.microsoft.com/office/drawing/2014/main" id="{BCBEEF1B-EFEC-48AB-8C9D-DAAC52800BAA}"/>
                </a:ext>
              </a:extLst>
            </p:cNvPr>
            <p:cNvSpPr txBox="1"/>
            <p:nvPr/>
          </p:nvSpPr>
          <p:spPr>
            <a:xfrm rot="18860565">
              <a:off x="7549088" y="5465061"/>
              <a:ext cx="639491"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30-34</a:t>
              </a:r>
            </a:p>
          </p:txBody>
        </p:sp>
        <p:sp>
          <p:nvSpPr>
            <p:cNvPr id="346" name="TextBox 134">
              <a:extLst>
                <a:ext uri="{FF2B5EF4-FFF2-40B4-BE49-F238E27FC236}">
                  <a16:creationId xmlns:a16="http://schemas.microsoft.com/office/drawing/2014/main" id="{111B9C4E-E69D-4687-AF43-EA5A0BEA6CFA}"/>
                </a:ext>
              </a:extLst>
            </p:cNvPr>
            <p:cNvSpPr txBox="1"/>
            <p:nvPr/>
          </p:nvSpPr>
          <p:spPr>
            <a:xfrm rot="18860565">
              <a:off x="7808028" y="5465061"/>
              <a:ext cx="639491"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35-39</a:t>
              </a:r>
            </a:p>
          </p:txBody>
        </p:sp>
        <p:sp>
          <p:nvSpPr>
            <p:cNvPr id="347" name="TextBox 134">
              <a:extLst>
                <a:ext uri="{FF2B5EF4-FFF2-40B4-BE49-F238E27FC236}">
                  <a16:creationId xmlns:a16="http://schemas.microsoft.com/office/drawing/2014/main" id="{AEA83677-D010-4D3A-8DD3-EAF212801D39}"/>
                </a:ext>
              </a:extLst>
            </p:cNvPr>
            <p:cNvSpPr txBox="1"/>
            <p:nvPr/>
          </p:nvSpPr>
          <p:spPr>
            <a:xfrm rot="18860565">
              <a:off x="8066968" y="5465061"/>
              <a:ext cx="639491"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40-44</a:t>
              </a:r>
            </a:p>
          </p:txBody>
        </p:sp>
        <p:sp>
          <p:nvSpPr>
            <p:cNvPr id="348" name="TextBox 134">
              <a:extLst>
                <a:ext uri="{FF2B5EF4-FFF2-40B4-BE49-F238E27FC236}">
                  <a16:creationId xmlns:a16="http://schemas.microsoft.com/office/drawing/2014/main" id="{D9ACEDFD-A43C-4D76-8FE3-28F2374EBE10}"/>
                </a:ext>
              </a:extLst>
            </p:cNvPr>
            <p:cNvSpPr txBox="1"/>
            <p:nvPr/>
          </p:nvSpPr>
          <p:spPr>
            <a:xfrm rot="18860565">
              <a:off x="8325909" y="5465061"/>
              <a:ext cx="639491"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45-49</a:t>
              </a:r>
            </a:p>
          </p:txBody>
        </p:sp>
        <p:sp>
          <p:nvSpPr>
            <p:cNvPr id="349" name="TextBox 134">
              <a:extLst>
                <a:ext uri="{FF2B5EF4-FFF2-40B4-BE49-F238E27FC236}">
                  <a16:creationId xmlns:a16="http://schemas.microsoft.com/office/drawing/2014/main" id="{31494DB9-ACC3-4177-9D21-5222691F0F8A}"/>
                </a:ext>
              </a:extLst>
            </p:cNvPr>
            <p:cNvSpPr txBox="1"/>
            <p:nvPr/>
          </p:nvSpPr>
          <p:spPr>
            <a:xfrm rot="18860565">
              <a:off x="8584847" y="5465061"/>
              <a:ext cx="639491"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50-54</a:t>
              </a:r>
            </a:p>
          </p:txBody>
        </p:sp>
        <p:sp>
          <p:nvSpPr>
            <p:cNvPr id="350" name="TextBox 134">
              <a:extLst>
                <a:ext uri="{FF2B5EF4-FFF2-40B4-BE49-F238E27FC236}">
                  <a16:creationId xmlns:a16="http://schemas.microsoft.com/office/drawing/2014/main" id="{260C4D16-CF0D-4602-91DC-356E0EB53B36}"/>
                </a:ext>
              </a:extLst>
            </p:cNvPr>
            <p:cNvSpPr txBox="1"/>
            <p:nvPr/>
          </p:nvSpPr>
          <p:spPr>
            <a:xfrm rot="18860565">
              <a:off x="8843786" y="5465061"/>
              <a:ext cx="639491"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55-59</a:t>
              </a:r>
            </a:p>
          </p:txBody>
        </p:sp>
        <p:sp>
          <p:nvSpPr>
            <p:cNvPr id="351" name="TextBox 134">
              <a:extLst>
                <a:ext uri="{FF2B5EF4-FFF2-40B4-BE49-F238E27FC236}">
                  <a16:creationId xmlns:a16="http://schemas.microsoft.com/office/drawing/2014/main" id="{896E0C85-245D-4EDF-A596-970FC02A398C}"/>
                </a:ext>
              </a:extLst>
            </p:cNvPr>
            <p:cNvSpPr txBox="1"/>
            <p:nvPr/>
          </p:nvSpPr>
          <p:spPr>
            <a:xfrm rot="18860565">
              <a:off x="9102723" y="5465061"/>
              <a:ext cx="639491"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60-64</a:t>
              </a:r>
            </a:p>
          </p:txBody>
        </p:sp>
        <p:sp>
          <p:nvSpPr>
            <p:cNvPr id="352" name="TextBox 134">
              <a:extLst>
                <a:ext uri="{FF2B5EF4-FFF2-40B4-BE49-F238E27FC236}">
                  <a16:creationId xmlns:a16="http://schemas.microsoft.com/office/drawing/2014/main" id="{C2226903-C3D9-4161-BF3A-1FBF00666827}"/>
                </a:ext>
              </a:extLst>
            </p:cNvPr>
            <p:cNvSpPr txBox="1"/>
            <p:nvPr/>
          </p:nvSpPr>
          <p:spPr>
            <a:xfrm rot="18860565">
              <a:off x="9361663" y="5465061"/>
              <a:ext cx="639491"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65-69</a:t>
              </a:r>
            </a:p>
          </p:txBody>
        </p:sp>
        <p:sp>
          <p:nvSpPr>
            <p:cNvPr id="353" name="TextBox 134">
              <a:extLst>
                <a:ext uri="{FF2B5EF4-FFF2-40B4-BE49-F238E27FC236}">
                  <a16:creationId xmlns:a16="http://schemas.microsoft.com/office/drawing/2014/main" id="{07505E28-3464-4F8D-800C-CE7380E89D3F}"/>
                </a:ext>
              </a:extLst>
            </p:cNvPr>
            <p:cNvSpPr txBox="1"/>
            <p:nvPr/>
          </p:nvSpPr>
          <p:spPr>
            <a:xfrm rot="18860565">
              <a:off x="9620603" y="5465061"/>
              <a:ext cx="639491"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70-74</a:t>
              </a:r>
            </a:p>
          </p:txBody>
        </p:sp>
        <p:sp>
          <p:nvSpPr>
            <p:cNvPr id="354" name="TextBox 137">
              <a:extLst>
                <a:ext uri="{FF2B5EF4-FFF2-40B4-BE49-F238E27FC236}">
                  <a16:creationId xmlns:a16="http://schemas.microsoft.com/office/drawing/2014/main" id="{E0ACC5C5-6407-41B2-81CD-8DAD22267917}"/>
                </a:ext>
              </a:extLst>
            </p:cNvPr>
            <p:cNvSpPr txBox="1"/>
            <p:nvPr/>
          </p:nvSpPr>
          <p:spPr>
            <a:xfrm rot="18860565">
              <a:off x="9879541" y="5465061"/>
              <a:ext cx="639491"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75-79</a:t>
              </a:r>
            </a:p>
          </p:txBody>
        </p:sp>
        <p:sp>
          <p:nvSpPr>
            <p:cNvPr id="355" name="TextBox 134">
              <a:extLst>
                <a:ext uri="{FF2B5EF4-FFF2-40B4-BE49-F238E27FC236}">
                  <a16:creationId xmlns:a16="http://schemas.microsoft.com/office/drawing/2014/main" id="{6BB4489A-490F-476B-B8D7-90925CA25A75}"/>
                </a:ext>
              </a:extLst>
            </p:cNvPr>
            <p:cNvSpPr txBox="1"/>
            <p:nvPr/>
          </p:nvSpPr>
          <p:spPr>
            <a:xfrm rot="18860565">
              <a:off x="10138481" y="5465061"/>
              <a:ext cx="639491"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80-84</a:t>
              </a:r>
            </a:p>
          </p:txBody>
        </p:sp>
        <p:sp>
          <p:nvSpPr>
            <p:cNvPr id="356" name="TextBox 134">
              <a:extLst>
                <a:ext uri="{FF2B5EF4-FFF2-40B4-BE49-F238E27FC236}">
                  <a16:creationId xmlns:a16="http://schemas.microsoft.com/office/drawing/2014/main" id="{5BFA0462-C4DD-451E-861F-1107FAB26BE1}"/>
                </a:ext>
              </a:extLst>
            </p:cNvPr>
            <p:cNvSpPr txBox="1"/>
            <p:nvPr/>
          </p:nvSpPr>
          <p:spPr>
            <a:xfrm rot="18860565">
              <a:off x="10397421" y="5465061"/>
              <a:ext cx="639491" cy="289309"/>
            </a:xfrm>
            <a:prstGeom prst="rect">
              <a:avLst/>
            </a:prstGeom>
            <a:noFill/>
          </p:spPr>
          <p:txBody>
            <a:bodyPr wrap="none" rtlCol="0" anchor="ctr">
              <a:spAutoFit/>
            </a:bodyPr>
            <a:lstStyle/>
            <a:p>
              <a:pPr algn="ct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85-89</a:t>
              </a:r>
            </a:p>
          </p:txBody>
        </p:sp>
        <p:sp>
          <p:nvSpPr>
            <p:cNvPr id="357" name="TextBox 134">
              <a:extLst>
                <a:ext uri="{FF2B5EF4-FFF2-40B4-BE49-F238E27FC236}">
                  <a16:creationId xmlns:a16="http://schemas.microsoft.com/office/drawing/2014/main" id="{D5FC3A2A-EB96-4CA7-8289-61D63835EC5A}"/>
                </a:ext>
              </a:extLst>
            </p:cNvPr>
            <p:cNvSpPr txBox="1"/>
            <p:nvPr/>
          </p:nvSpPr>
          <p:spPr>
            <a:xfrm>
              <a:off x="11209337" y="4817923"/>
              <a:ext cx="459955" cy="289309"/>
            </a:xfrm>
            <a:prstGeom prst="rect">
              <a:avLst/>
            </a:prstGeom>
            <a:noFill/>
          </p:spPr>
          <p:txBody>
            <a:bodyPr wrap="none" rtlCol="0" anchor="ctr">
              <a:spAutoFit/>
            </a:bodyPr>
            <a:lstStyle/>
            <a:p>
              <a:pP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0,2</a:t>
              </a:r>
            </a:p>
          </p:txBody>
        </p:sp>
        <p:sp>
          <p:nvSpPr>
            <p:cNvPr id="358" name="TextBox 134">
              <a:extLst>
                <a:ext uri="{FF2B5EF4-FFF2-40B4-BE49-F238E27FC236}">
                  <a16:creationId xmlns:a16="http://schemas.microsoft.com/office/drawing/2014/main" id="{C8392C74-6283-44B6-97BD-14813D03E5CF}"/>
                </a:ext>
              </a:extLst>
            </p:cNvPr>
            <p:cNvSpPr txBox="1"/>
            <p:nvPr/>
          </p:nvSpPr>
          <p:spPr>
            <a:xfrm>
              <a:off x="11209337" y="5106934"/>
              <a:ext cx="331715" cy="289309"/>
            </a:xfrm>
            <a:prstGeom prst="rect">
              <a:avLst/>
            </a:prstGeom>
            <a:noFill/>
          </p:spPr>
          <p:txBody>
            <a:bodyPr wrap="none" rtlCol="0" anchor="ctr">
              <a:spAutoFit/>
            </a:bodyPr>
            <a:lstStyle/>
            <a:p>
              <a:pP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0</a:t>
              </a:r>
            </a:p>
          </p:txBody>
        </p:sp>
        <p:cxnSp>
          <p:nvCxnSpPr>
            <p:cNvPr id="359" name="Conector reto 140">
              <a:extLst>
                <a:ext uri="{FF2B5EF4-FFF2-40B4-BE49-F238E27FC236}">
                  <a16:creationId xmlns:a16="http://schemas.microsoft.com/office/drawing/2014/main" id="{96D5A395-35A3-44FF-83CB-C5005B857E83}"/>
                </a:ext>
              </a:extLst>
            </p:cNvPr>
            <p:cNvCxnSpPr>
              <a:cxnSpLocks/>
            </p:cNvCxnSpPr>
            <p:nvPr/>
          </p:nvCxnSpPr>
          <p:spPr>
            <a:xfrm>
              <a:off x="6765913" y="2411663"/>
              <a:ext cx="0" cy="2838448"/>
            </a:xfrm>
            <a:prstGeom prst="line">
              <a:avLst/>
            </a:prstGeom>
            <a:noFill/>
            <a:ln w="19050" cap="flat" cmpd="sng" algn="ctr">
              <a:solidFill>
                <a:srgbClr val="000000"/>
              </a:solidFill>
              <a:prstDash val="solid"/>
            </a:ln>
            <a:effectLst/>
          </p:spPr>
        </p:cxnSp>
        <p:sp>
          <p:nvSpPr>
            <p:cNvPr id="360" name="TextBox 134">
              <a:extLst>
                <a:ext uri="{FF2B5EF4-FFF2-40B4-BE49-F238E27FC236}">
                  <a16:creationId xmlns:a16="http://schemas.microsoft.com/office/drawing/2014/main" id="{007639F4-BC50-4DB2-BE90-88F4EEB2E511}"/>
                </a:ext>
              </a:extLst>
            </p:cNvPr>
            <p:cNvSpPr txBox="1"/>
            <p:nvPr/>
          </p:nvSpPr>
          <p:spPr>
            <a:xfrm>
              <a:off x="6308874" y="2270372"/>
              <a:ext cx="417208" cy="289309"/>
            </a:xfrm>
            <a:prstGeom prst="rect">
              <a:avLst/>
            </a:prstGeom>
            <a:noFill/>
          </p:spPr>
          <p:txBody>
            <a:bodyPr wrap="none" rtlCol="0" anchor="ctr">
              <a:spAutoFit/>
            </a:bodyPr>
            <a:lstStyle/>
            <a:p>
              <a:pPr algn="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40</a:t>
              </a:r>
            </a:p>
          </p:txBody>
        </p:sp>
        <p:sp>
          <p:nvSpPr>
            <p:cNvPr id="361" name="TextBox 134">
              <a:extLst>
                <a:ext uri="{FF2B5EF4-FFF2-40B4-BE49-F238E27FC236}">
                  <a16:creationId xmlns:a16="http://schemas.microsoft.com/office/drawing/2014/main" id="{9BABAB89-F6B7-4559-BCEE-53B21FC6ACC8}"/>
                </a:ext>
              </a:extLst>
            </p:cNvPr>
            <p:cNvSpPr txBox="1"/>
            <p:nvPr/>
          </p:nvSpPr>
          <p:spPr>
            <a:xfrm>
              <a:off x="6308874" y="2624200"/>
              <a:ext cx="417208" cy="289309"/>
            </a:xfrm>
            <a:prstGeom prst="rect">
              <a:avLst/>
            </a:prstGeom>
            <a:noFill/>
          </p:spPr>
          <p:txBody>
            <a:bodyPr wrap="none" rtlCol="0" anchor="ctr">
              <a:spAutoFit/>
            </a:bodyPr>
            <a:lstStyle/>
            <a:p>
              <a:pPr algn="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35</a:t>
              </a:r>
            </a:p>
          </p:txBody>
        </p:sp>
        <p:sp>
          <p:nvSpPr>
            <p:cNvPr id="362" name="TextBox 134">
              <a:extLst>
                <a:ext uri="{FF2B5EF4-FFF2-40B4-BE49-F238E27FC236}">
                  <a16:creationId xmlns:a16="http://schemas.microsoft.com/office/drawing/2014/main" id="{5AA66864-75A8-4323-BD4A-573425C7CD8F}"/>
                </a:ext>
              </a:extLst>
            </p:cNvPr>
            <p:cNvSpPr txBox="1"/>
            <p:nvPr/>
          </p:nvSpPr>
          <p:spPr>
            <a:xfrm>
              <a:off x="6308874" y="2978028"/>
              <a:ext cx="417208" cy="289309"/>
            </a:xfrm>
            <a:prstGeom prst="rect">
              <a:avLst/>
            </a:prstGeom>
            <a:noFill/>
          </p:spPr>
          <p:txBody>
            <a:bodyPr wrap="none" rtlCol="0" anchor="ctr">
              <a:spAutoFit/>
            </a:bodyPr>
            <a:lstStyle/>
            <a:p>
              <a:pPr algn="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30</a:t>
              </a:r>
            </a:p>
          </p:txBody>
        </p:sp>
        <p:sp>
          <p:nvSpPr>
            <p:cNvPr id="363" name="TextBox 134">
              <a:extLst>
                <a:ext uri="{FF2B5EF4-FFF2-40B4-BE49-F238E27FC236}">
                  <a16:creationId xmlns:a16="http://schemas.microsoft.com/office/drawing/2014/main" id="{0707E176-5175-48C0-8373-98E1DDBE5408}"/>
                </a:ext>
              </a:extLst>
            </p:cNvPr>
            <p:cNvSpPr txBox="1"/>
            <p:nvPr/>
          </p:nvSpPr>
          <p:spPr>
            <a:xfrm>
              <a:off x="6308874" y="3331856"/>
              <a:ext cx="417208" cy="289309"/>
            </a:xfrm>
            <a:prstGeom prst="rect">
              <a:avLst/>
            </a:prstGeom>
            <a:noFill/>
          </p:spPr>
          <p:txBody>
            <a:bodyPr wrap="none" rtlCol="0" anchor="ctr">
              <a:spAutoFit/>
            </a:bodyPr>
            <a:lstStyle/>
            <a:p>
              <a:pPr algn="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25</a:t>
              </a:r>
            </a:p>
          </p:txBody>
        </p:sp>
        <p:sp>
          <p:nvSpPr>
            <p:cNvPr id="364" name="TextBox 134">
              <a:extLst>
                <a:ext uri="{FF2B5EF4-FFF2-40B4-BE49-F238E27FC236}">
                  <a16:creationId xmlns:a16="http://schemas.microsoft.com/office/drawing/2014/main" id="{8875C2E8-5791-49CA-88A0-B7675AA13A7F}"/>
                </a:ext>
              </a:extLst>
            </p:cNvPr>
            <p:cNvSpPr txBox="1"/>
            <p:nvPr/>
          </p:nvSpPr>
          <p:spPr>
            <a:xfrm>
              <a:off x="6308874" y="3685684"/>
              <a:ext cx="417208" cy="289309"/>
            </a:xfrm>
            <a:prstGeom prst="rect">
              <a:avLst/>
            </a:prstGeom>
            <a:noFill/>
          </p:spPr>
          <p:txBody>
            <a:bodyPr wrap="none" rtlCol="0" anchor="ctr">
              <a:spAutoFit/>
            </a:bodyPr>
            <a:lstStyle/>
            <a:p>
              <a:pPr algn="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20</a:t>
              </a:r>
            </a:p>
          </p:txBody>
        </p:sp>
        <p:sp>
          <p:nvSpPr>
            <p:cNvPr id="365" name="TextBox 134">
              <a:extLst>
                <a:ext uri="{FF2B5EF4-FFF2-40B4-BE49-F238E27FC236}">
                  <a16:creationId xmlns:a16="http://schemas.microsoft.com/office/drawing/2014/main" id="{84E10F44-EC4C-415F-8909-4E23E3A17274}"/>
                </a:ext>
              </a:extLst>
            </p:cNvPr>
            <p:cNvSpPr txBox="1"/>
            <p:nvPr/>
          </p:nvSpPr>
          <p:spPr>
            <a:xfrm>
              <a:off x="6308874" y="4039512"/>
              <a:ext cx="417208" cy="289309"/>
            </a:xfrm>
            <a:prstGeom prst="rect">
              <a:avLst/>
            </a:prstGeom>
            <a:noFill/>
          </p:spPr>
          <p:txBody>
            <a:bodyPr wrap="none" rtlCol="0" anchor="ctr">
              <a:spAutoFit/>
            </a:bodyPr>
            <a:lstStyle/>
            <a:p>
              <a:pPr algn="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15</a:t>
              </a:r>
            </a:p>
          </p:txBody>
        </p:sp>
        <p:sp>
          <p:nvSpPr>
            <p:cNvPr id="366" name="TextBox 134">
              <a:extLst>
                <a:ext uri="{FF2B5EF4-FFF2-40B4-BE49-F238E27FC236}">
                  <a16:creationId xmlns:a16="http://schemas.microsoft.com/office/drawing/2014/main" id="{C69412E6-6B05-47FE-A890-93071A1C9F47}"/>
                </a:ext>
              </a:extLst>
            </p:cNvPr>
            <p:cNvSpPr txBox="1"/>
            <p:nvPr/>
          </p:nvSpPr>
          <p:spPr>
            <a:xfrm>
              <a:off x="6308874" y="4393338"/>
              <a:ext cx="417208" cy="289309"/>
            </a:xfrm>
            <a:prstGeom prst="rect">
              <a:avLst/>
            </a:prstGeom>
            <a:noFill/>
          </p:spPr>
          <p:txBody>
            <a:bodyPr wrap="none" rtlCol="0" anchor="ctr">
              <a:spAutoFit/>
            </a:bodyPr>
            <a:lstStyle/>
            <a:p>
              <a:pPr algn="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10</a:t>
              </a:r>
            </a:p>
          </p:txBody>
        </p:sp>
        <p:sp>
          <p:nvSpPr>
            <p:cNvPr id="367" name="TextBox 134">
              <a:extLst>
                <a:ext uri="{FF2B5EF4-FFF2-40B4-BE49-F238E27FC236}">
                  <a16:creationId xmlns:a16="http://schemas.microsoft.com/office/drawing/2014/main" id="{29AF50F9-3358-4B67-B390-40632E491E36}"/>
                </a:ext>
              </a:extLst>
            </p:cNvPr>
            <p:cNvSpPr txBox="1"/>
            <p:nvPr/>
          </p:nvSpPr>
          <p:spPr>
            <a:xfrm>
              <a:off x="6394366" y="4747166"/>
              <a:ext cx="331715" cy="289309"/>
            </a:xfrm>
            <a:prstGeom prst="rect">
              <a:avLst/>
            </a:prstGeom>
            <a:noFill/>
          </p:spPr>
          <p:txBody>
            <a:bodyPr wrap="none" rtlCol="0" anchor="ctr">
              <a:spAutoFit/>
            </a:bodyPr>
            <a:lstStyle/>
            <a:p>
              <a:pPr algn="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5</a:t>
              </a:r>
            </a:p>
          </p:txBody>
        </p:sp>
        <p:sp>
          <p:nvSpPr>
            <p:cNvPr id="368" name="TextBox 134">
              <a:extLst>
                <a:ext uri="{FF2B5EF4-FFF2-40B4-BE49-F238E27FC236}">
                  <a16:creationId xmlns:a16="http://schemas.microsoft.com/office/drawing/2014/main" id="{93D2ED35-4624-4598-870A-DB8EC1086D16}"/>
                </a:ext>
              </a:extLst>
            </p:cNvPr>
            <p:cNvSpPr txBox="1"/>
            <p:nvPr/>
          </p:nvSpPr>
          <p:spPr>
            <a:xfrm>
              <a:off x="6388858" y="5106935"/>
              <a:ext cx="331715" cy="289309"/>
            </a:xfrm>
            <a:prstGeom prst="rect">
              <a:avLst/>
            </a:prstGeom>
            <a:noFill/>
          </p:spPr>
          <p:txBody>
            <a:bodyPr wrap="none" rtlCol="0" anchor="ctr">
              <a:spAutoFit/>
            </a:bodyPr>
            <a:lstStyle/>
            <a:p>
              <a:pPr algn="r" defTabSz="514317" fontAlgn="auto">
                <a:lnSpc>
                  <a:spcPct val="90000"/>
                </a:lnSpc>
                <a:spcBef>
                  <a:spcPts val="675"/>
                </a:spcBef>
                <a:spcAft>
                  <a:spcPts val="0"/>
                </a:spcAft>
                <a:buClr>
                  <a:srgbClr val="7F134C"/>
                </a:buClr>
                <a:defRPr/>
              </a:pPr>
              <a:r>
                <a:rPr lang="de-DE" sz="900" kern="0" dirty="0">
                  <a:solidFill>
                    <a:srgbClr val="000000"/>
                  </a:solidFill>
                  <a:latin typeface="Arial" panose="020B0604020202020204"/>
                </a:rPr>
                <a:t>0</a:t>
              </a:r>
            </a:p>
          </p:txBody>
        </p:sp>
        <p:sp>
          <p:nvSpPr>
            <p:cNvPr id="369" name="TextBox 134">
              <a:extLst>
                <a:ext uri="{FF2B5EF4-FFF2-40B4-BE49-F238E27FC236}">
                  <a16:creationId xmlns:a16="http://schemas.microsoft.com/office/drawing/2014/main" id="{8D499E6E-7742-4679-A9BD-214CC27B9936}"/>
                </a:ext>
              </a:extLst>
            </p:cNvPr>
            <p:cNvSpPr txBox="1"/>
            <p:nvPr/>
          </p:nvSpPr>
          <p:spPr>
            <a:xfrm rot="16200000">
              <a:off x="5300273" y="3686233"/>
              <a:ext cx="1930442" cy="289309"/>
            </a:xfrm>
            <a:prstGeom prst="rect">
              <a:avLst/>
            </a:prstGeom>
            <a:noFill/>
          </p:spPr>
          <p:txBody>
            <a:bodyPr wrap="none" rtlCol="0" anchor="ctr">
              <a:spAutoFit/>
            </a:bodyPr>
            <a:lstStyle/>
            <a:p>
              <a:pPr algn="r" defTabSz="514317" fontAlgn="auto">
                <a:lnSpc>
                  <a:spcPct val="90000"/>
                </a:lnSpc>
                <a:spcBef>
                  <a:spcPts val="675"/>
                </a:spcBef>
                <a:spcAft>
                  <a:spcPts val="0"/>
                </a:spcAft>
                <a:buClr>
                  <a:srgbClr val="7F134C"/>
                </a:buClr>
                <a:defRPr/>
              </a:pPr>
              <a:r>
                <a:rPr lang="de-DE" sz="900" b="1" kern="0" dirty="0">
                  <a:solidFill>
                    <a:srgbClr val="000000"/>
                  </a:solidFill>
                  <a:latin typeface="Arial" panose="020B0604020202020204"/>
                </a:rPr>
                <a:t>Diagnoseprävalenz (%)</a:t>
              </a:r>
            </a:p>
          </p:txBody>
        </p:sp>
        <p:cxnSp>
          <p:nvCxnSpPr>
            <p:cNvPr id="370" name="Conector reto 180">
              <a:extLst>
                <a:ext uri="{FF2B5EF4-FFF2-40B4-BE49-F238E27FC236}">
                  <a16:creationId xmlns:a16="http://schemas.microsoft.com/office/drawing/2014/main" id="{76F6BE65-91AA-408B-BFBB-C20E1437D546}"/>
                </a:ext>
              </a:extLst>
            </p:cNvPr>
            <p:cNvCxnSpPr>
              <a:cxnSpLocks/>
            </p:cNvCxnSpPr>
            <p:nvPr/>
          </p:nvCxnSpPr>
          <p:spPr>
            <a:xfrm flipH="1">
              <a:off x="11161824" y="2409468"/>
              <a:ext cx="86400" cy="0"/>
            </a:xfrm>
            <a:prstGeom prst="line">
              <a:avLst/>
            </a:prstGeom>
            <a:noFill/>
            <a:ln w="19050" cap="flat" cmpd="sng" algn="ctr">
              <a:solidFill>
                <a:srgbClr val="000000"/>
              </a:solidFill>
              <a:prstDash val="solid"/>
            </a:ln>
            <a:effectLst/>
          </p:spPr>
        </p:cxnSp>
        <p:cxnSp>
          <p:nvCxnSpPr>
            <p:cNvPr id="371" name="Conector reto 181">
              <a:extLst>
                <a:ext uri="{FF2B5EF4-FFF2-40B4-BE49-F238E27FC236}">
                  <a16:creationId xmlns:a16="http://schemas.microsoft.com/office/drawing/2014/main" id="{8A323F3F-EEC8-4D66-AB55-8306B5F57865}"/>
                </a:ext>
              </a:extLst>
            </p:cNvPr>
            <p:cNvCxnSpPr>
              <a:cxnSpLocks/>
            </p:cNvCxnSpPr>
            <p:nvPr/>
          </p:nvCxnSpPr>
          <p:spPr>
            <a:xfrm flipH="1">
              <a:off x="11161824" y="2690521"/>
              <a:ext cx="86400" cy="0"/>
            </a:xfrm>
            <a:prstGeom prst="line">
              <a:avLst/>
            </a:prstGeom>
            <a:noFill/>
            <a:ln w="19050" cap="flat" cmpd="sng" algn="ctr">
              <a:solidFill>
                <a:srgbClr val="000000"/>
              </a:solidFill>
              <a:prstDash val="solid"/>
            </a:ln>
            <a:effectLst/>
          </p:spPr>
        </p:cxnSp>
        <p:cxnSp>
          <p:nvCxnSpPr>
            <p:cNvPr id="372" name="Conector reto 182">
              <a:extLst>
                <a:ext uri="{FF2B5EF4-FFF2-40B4-BE49-F238E27FC236}">
                  <a16:creationId xmlns:a16="http://schemas.microsoft.com/office/drawing/2014/main" id="{B286BD1E-5385-4B25-8CEF-7AEE39E23394}"/>
                </a:ext>
              </a:extLst>
            </p:cNvPr>
            <p:cNvCxnSpPr>
              <a:cxnSpLocks/>
            </p:cNvCxnSpPr>
            <p:nvPr/>
          </p:nvCxnSpPr>
          <p:spPr>
            <a:xfrm flipH="1">
              <a:off x="11161824" y="3265874"/>
              <a:ext cx="86400" cy="0"/>
            </a:xfrm>
            <a:prstGeom prst="line">
              <a:avLst/>
            </a:prstGeom>
            <a:noFill/>
            <a:ln w="19050" cap="flat" cmpd="sng" algn="ctr">
              <a:solidFill>
                <a:srgbClr val="000000"/>
              </a:solidFill>
              <a:prstDash val="solid"/>
            </a:ln>
            <a:effectLst/>
          </p:spPr>
        </p:cxnSp>
        <p:cxnSp>
          <p:nvCxnSpPr>
            <p:cNvPr id="373" name="Conector reto 183">
              <a:extLst>
                <a:ext uri="{FF2B5EF4-FFF2-40B4-BE49-F238E27FC236}">
                  <a16:creationId xmlns:a16="http://schemas.microsoft.com/office/drawing/2014/main" id="{855B91C8-561B-4FC3-BAE0-BB4602A51BB7}"/>
                </a:ext>
              </a:extLst>
            </p:cNvPr>
            <p:cNvCxnSpPr>
              <a:cxnSpLocks/>
            </p:cNvCxnSpPr>
            <p:nvPr/>
          </p:nvCxnSpPr>
          <p:spPr>
            <a:xfrm flipH="1">
              <a:off x="11161824" y="3550499"/>
              <a:ext cx="86400" cy="0"/>
            </a:xfrm>
            <a:prstGeom prst="line">
              <a:avLst/>
            </a:prstGeom>
            <a:noFill/>
            <a:ln w="19050" cap="flat" cmpd="sng" algn="ctr">
              <a:solidFill>
                <a:srgbClr val="000000"/>
              </a:solidFill>
              <a:prstDash val="solid"/>
            </a:ln>
            <a:effectLst/>
          </p:spPr>
        </p:cxnSp>
        <p:cxnSp>
          <p:nvCxnSpPr>
            <p:cNvPr id="374" name="Conector reto 184">
              <a:extLst>
                <a:ext uri="{FF2B5EF4-FFF2-40B4-BE49-F238E27FC236}">
                  <a16:creationId xmlns:a16="http://schemas.microsoft.com/office/drawing/2014/main" id="{6BA7A7DF-333D-462E-BEF1-ABF9CC1F36CA}"/>
                </a:ext>
              </a:extLst>
            </p:cNvPr>
            <p:cNvCxnSpPr>
              <a:cxnSpLocks/>
            </p:cNvCxnSpPr>
            <p:nvPr/>
          </p:nvCxnSpPr>
          <p:spPr>
            <a:xfrm flipH="1">
              <a:off x="11164446" y="3833675"/>
              <a:ext cx="86400" cy="0"/>
            </a:xfrm>
            <a:prstGeom prst="line">
              <a:avLst/>
            </a:prstGeom>
            <a:noFill/>
            <a:ln w="19050" cap="flat" cmpd="sng" algn="ctr">
              <a:solidFill>
                <a:srgbClr val="000000"/>
              </a:solidFill>
              <a:prstDash val="solid"/>
            </a:ln>
            <a:effectLst/>
          </p:spPr>
        </p:cxnSp>
        <p:cxnSp>
          <p:nvCxnSpPr>
            <p:cNvPr id="375" name="Conector reto 185">
              <a:extLst>
                <a:ext uri="{FF2B5EF4-FFF2-40B4-BE49-F238E27FC236}">
                  <a16:creationId xmlns:a16="http://schemas.microsoft.com/office/drawing/2014/main" id="{FE380014-077B-43E6-939A-7E3C9633B5E4}"/>
                </a:ext>
              </a:extLst>
            </p:cNvPr>
            <p:cNvCxnSpPr>
              <a:cxnSpLocks/>
            </p:cNvCxnSpPr>
            <p:nvPr/>
          </p:nvCxnSpPr>
          <p:spPr>
            <a:xfrm flipH="1">
              <a:off x="11161824" y="4403589"/>
              <a:ext cx="86400" cy="0"/>
            </a:xfrm>
            <a:prstGeom prst="line">
              <a:avLst/>
            </a:prstGeom>
            <a:noFill/>
            <a:ln w="19050" cap="flat" cmpd="sng" algn="ctr">
              <a:solidFill>
                <a:srgbClr val="000000"/>
              </a:solidFill>
              <a:prstDash val="solid"/>
            </a:ln>
            <a:effectLst/>
          </p:spPr>
        </p:cxnSp>
        <p:cxnSp>
          <p:nvCxnSpPr>
            <p:cNvPr id="376" name="Conector reto 186">
              <a:extLst>
                <a:ext uri="{FF2B5EF4-FFF2-40B4-BE49-F238E27FC236}">
                  <a16:creationId xmlns:a16="http://schemas.microsoft.com/office/drawing/2014/main" id="{AC36EFB3-B7FE-412D-B18B-557830324625}"/>
                </a:ext>
              </a:extLst>
            </p:cNvPr>
            <p:cNvCxnSpPr>
              <a:cxnSpLocks/>
            </p:cNvCxnSpPr>
            <p:nvPr/>
          </p:nvCxnSpPr>
          <p:spPr>
            <a:xfrm flipH="1">
              <a:off x="11161824" y="4687714"/>
              <a:ext cx="86400" cy="0"/>
            </a:xfrm>
            <a:prstGeom prst="line">
              <a:avLst/>
            </a:prstGeom>
            <a:noFill/>
            <a:ln w="19050" cap="flat" cmpd="sng" algn="ctr">
              <a:solidFill>
                <a:srgbClr val="000000"/>
              </a:solidFill>
              <a:prstDash val="solid"/>
            </a:ln>
            <a:effectLst/>
          </p:spPr>
        </p:cxnSp>
        <p:cxnSp>
          <p:nvCxnSpPr>
            <p:cNvPr id="377" name="Conector reto 187">
              <a:extLst>
                <a:ext uri="{FF2B5EF4-FFF2-40B4-BE49-F238E27FC236}">
                  <a16:creationId xmlns:a16="http://schemas.microsoft.com/office/drawing/2014/main" id="{B5BE2710-091E-472F-9814-87B2F13ED1B6}"/>
                </a:ext>
              </a:extLst>
            </p:cNvPr>
            <p:cNvCxnSpPr>
              <a:cxnSpLocks/>
            </p:cNvCxnSpPr>
            <p:nvPr/>
          </p:nvCxnSpPr>
          <p:spPr>
            <a:xfrm flipH="1">
              <a:off x="11161824" y="4971853"/>
              <a:ext cx="86400" cy="0"/>
            </a:xfrm>
            <a:prstGeom prst="line">
              <a:avLst/>
            </a:prstGeom>
            <a:noFill/>
            <a:ln w="19050" cap="flat" cmpd="sng" algn="ctr">
              <a:solidFill>
                <a:srgbClr val="000000"/>
              </a:solidFill>
              <a:prstDash val="solid"/>
            </a:ln>
            <a:effectLst/>
          </p:spPr>
        </p:cxnSp>
        <p:cxnSp>
          <p:nvCxnSpPr>
            <p:cNvPr id="378" name="Conector reto 188">
              <a:extLst>
                <a:ext uri="{FF2B5EF4-FFF2-40B4-BE49-F238E27FC236}">
                  <a16:creationId xmlns:a16="http://schemas.microsoft.com/office/drawing/2014/main" id="{25BDA5CC-8BE1-4C1C-BFCA-501F485B33DE}"/>
                </a:ext>
              </a:extLst>
            </p:cNvPr>
            <p:cNvCxnSpPr>
              <a:cxnSpLocks/>
            </p:cNvCxnSpPr>
            <p:nvPr/>
          </p:nvCxnSpPr>
          <p:spPr>
            <a:xfrm flipH="1">
              <a:off x="11161824" y="5251588"/>
              <a:ext cx="86400" cy="0"/>
            </a:xfrm>
            <a:prstGeom prst="line">
              <a:avLst/>
            </a:prstGeom>
            <a:noFill/>
            <a:ln w="19050" cap="flat" cmpd="sng" algn="ctr">
              <a:solidFill>
                <a:srgbClr val="000000"/>
              </a:solidFill>
              <a:prstDash val="solid"/>
            </a:ln>
            <a:effectLst/>
          </p:spPr>
        </p:cxnSp>
        <p:cxnSp>
          <p:nvCxnSpPr>
            <p:cNvPr id="379" name="Conector reto 189">
              <a:extLst>
                <a:ext uri="{FF2B5EF4-FFF2-40B4-BE49-F238E27FC236}">
                  <a16:creationId xmlns:a16="http://schemas.microsoft.com/office/drawing/2014/main" id="{9E991B39-550F-49A4-9680-BFC8C9C6E1C2}"/>
                </a:ext>
              </a:extLst>
            </p:cNvPr>
            <p:cNvCxnSpPr>
              <a:cxnSpLocks/>
            </p:cNvCxnSpPr>
            <p:nvPr/>
          </p:nvCxnSpPr>
          <p:spPr>
            <a:xfrm flipH="1">
              <a:off x="11162751" y="4117072"/>
              <a:ext cx="86400" cy="0"/>
            </a:xfrm>
            <a:prstGeom prst="line">
              <a:avLst/>
            </a:prstGeom>
            <a:noFill/>
            <a:ln w="19050" cap="flat" cmpd="sng" algn="ctr">
              <a:solidFill>
                <a:srgbClr val="000000"/>
              </a:solidFill>
              <a:prstDash val="solid"/>
            </a:ln>
            <a:effectLst/>
          </p:spPr>
        </p:cxnSp>
        <p:cxnSp>
          <p:nvCxnSpPr>
            <p:cNvPr id="380" name="Conector reto 190">
              <a:extLst>
                <a:ext uri="{FF2B5EF4-FFF2-40B4-BE49-F238E27FC236}">
                  <a16:creationId xmlns:a16="http://schemas.microsoft.com/office/drawing/2014/main" id="{A0391F8F-64E0-40AF-9889-3273038AA656}"/>
                </a:ext>
              </a:extLst>
            </p:cNvPr>
            <p:cNvCxnSpPr>
              <a:cxnSpLocks/>
            </p:cNvCxnSpPr>
            <p:nvPr/>
          </p:nvCxnSpPr>
          <p:spPr>
            <a:xfrm flipH="1">
              <a:off x="11161824" y="2970442"/>
              <a:ext cx="86400" cy="0"/>
            </a:xfrm>
            <a:prstGeom prst="line">
              <a:avLst/>
            </a:prstGeom>
            <a:noFill/>
            <a:ln w="19050" cap="flat" cmpd="sng" algn="ctr">
              <a:solidFill>
                <a:srgbClr val="000000"/>
              </a:solidFill>
              <a:prstDash val="solid"/>
            </a:ln>
            <a:effectLst/>
          </p:spPr>
        </p:cxnSp>
        <p:cxnSp>
          <p:nvCxnSpPr>
            <p:cNvPr id="381" name="Conector reto 153">
              <a:extLst>
                <a:ext uri="{FF2B5EF4-FFF2-40B4-BE49-F238E27FC236}">
                  <a16:creationId xmlns:a16="http://schemas.microsoft.com/office/drawing/2014/main" id="{9630014D-1416-45D1-8A2A-453D11D924E9}"/>
                </a:ext>
              </a:extLst>
            </p:cNvPr>
            <p:cNvCxnSpPr>
              <a:cxnSpLocks/>
            </p:cNvCxnSpPr>
            <p:nvPr/>
          </p:nvCxnSpPr>
          <p:spPr>
            <a:xfrm>
              <a:off x="6765913" y="5251588"/>
              <a:ext cx="4399762" cy="0"/>
            </a:xfrm>
            <a:prstGeom prst="line">
              <a:avLst/>
            </a:prstGeom>
            <a:noFill/>
            <a:ln w="19050" cap="flat" cmpd="sng" algn="ctr">
              <a:solidFill>
                <a:srgbClr val="000000"/>
              </a:solidFill>
              <a:prstDash val="solid"/>
            </a:ln>
            <a:effectLst/>
          </p:spPr>
        </p:cxnSp>
        <p:cxnSp>
          <p:nvCxnSpPr>
            <p:cNvPr id="382" name="Conector reto 154">
              <a:extLst>
                <a:ext uri="{FF2B5EF4-FFF2-40B4-BE49-F238E27FC236}">
                  <a16:creationId xmlns:a16="http://schemas.microsoft.com/office/drawing/2014/main" id="{18C71472-1C10-4A38-925A-F0DC7B1B2360}"/>
                </a:ext>
              </a:extLst>
            </p:cNvPr>
            <p:cNvCxnSpPr>
              <a:cxnSpLocks/>
            </p:cNvCxnSpPr>
            <p:nvPr/>
          </p:nvCxnSpPr>
          <p:spPr>
            <a:xfrm>
              <a:off x="6765913" y="5253856"/>
              <a:ext cx="0" cy="92442"/>
            </a:xfrm>
            <a:prstGeom prst="line">
              <a:avLst/>
            </a:prstGeom>
            <a:noFill/>
            <a:ln w="19050" cap="flat" cmpd="sng" algn="ctr">
              <a:solidFill>
                <a:srgbClr val="000000"/>
              </a:solidFill>
              <a:prstDash val="solid"/>
            </a:ln>
            <a:effectLst/>
          </p:spPr>
        </p:cxnSp>
        <p:cxnSp>
          <p:nvCxnSpPr>
            <p:cNvPr id="383" name="Conector reto 155">
              <a:extLst>
                <a:ext uri="{FF2B5EF4-FFF2-40B4-BE49-F238E27FC236}">
                  <a16:creationId xmlns:a16="http://schemas.microsoft.com/office/drawing/2014/main" id="{3315FF47-5130-4A5F-AC0D-60BCA2F1D4E0}"/>
                </a:ext>
              </a:extLst>
            </p:cNvPr>
            <p:cNvCxnSpPr>
              <a:cxnSpLocks/>
            </p:cNvCxnSpPr>
            <p:nvPr/>
          </p:nvCxnSpPr>
          <p:spPr>
            <a:xfrm>
              <a:off x="7024779" y="5253856"/>
              <a:ext cx="0" cy="92442"/>
            </a:xfrm>
            <a:prstGeom prst="line">
              <a:avLst/>
            </a:prstGeom>
            <a:noFill/>
            <a:ln w="19050" cap="flat" cmpd="sng" algn="ctr">
              <a:solidFill>
                <a:srgbClr val="000000"/>
              </a:solidFill>
              <a:prstDash val="solid"/>
            </a:ln>
            <a:effectLst/>
          </p:spPr>
        </p:cxnSp>
        <p:cxnSp>
          <p:nvCxnSpPr>
            <p:cNvPr id="384" name="Conector reto 156">
              <a:extLst>
                <a:ext uri="{FF2B5EF4-FFF2-40B4-BE49-F238E27FC236}">
                  <a16:creationId xmlns:a16="http://schemas.microsoft.com/office/drawing/2014/main" id="{1DDD5098-C799-4321-BFCB-57DAF64819ED}"/>
                </a:ext>
              </a:extLst>
            </p:cNvPr>
            <p:cNvCxnSpPr>
              <a:cxnSpLocks/>
            </p:cNvCxnSpPr>
            <p:nvPr/>
          </p:nvCxnSpPr>
          <p:spPr>
            <a:xfrm>
              <a:off x="7283643" y="5253856"/>
              <a:ext cx="0" cy="92442"/>
            </a:xfrm>
            <a:prstGeom prst="line">
              <a:avLst/>
            </a:prstGeom>
            <a:noFill/>
            <a:ln w="19050" cap="flat" cmpd="sng" algn="ctr">
              <a:solidFill>
                <a:srgbClr val="000000"/>
              </a:solidFill>
              <a:prstDash val="solid"/>
            </a:ln>
            <a:effectLst/>
          </p:spPr>
        </p:cxnSp>
        <p:cxnSp>
          <p:nvCxnSpPr>
            <p:cNvPr id="385" name="Conector reto 157">
              <a:extLst>
                <a:ext uri="{FF2B5EF4-FFF2-40B4-BE49-F238E27FC236}">
                  <a16:creationId xmlns:a16="http://schemas.microsoft.com/office/drawing/2014/main" id="{5D4992B1-1754-463B-8C45-AF2F98C75938}"/>
                </a:ext>
              </a:extLst>
            </p:cNvPr>
            <p:cNvCxnSpPr>
              <a:cxnSpLocks/>
            </p:cNvCxnSpPr>
            <p:nvPr/>
          </p:nvCxnSpPr>
          <p:spPr>
            <a:xfrm>
              <a:off x="7543619" y="5253856"/>
              <a:ext cx="0" cy="92442"/>
            </a:xfrm>
            <a:prstGeom prst="line">
              <a:avLst/>
            </a:prstGeom>
            <a:noFill/>
            <a:ln w="19050" cap="flat" cmpd="sng" algn="ctr">
              <a:solidFill>
                <a:srgbClr val="000000"/>
              </a:solidFill>
              <a:prstDash val="solid"/>
            </a:ln>
            <a:effectLst/>
          </p:spPr>
        </p:cxnSp>
        <p:cxnSp>
          <p:nvCxnSpPr>
            <p:cNvPr id="386" name="Conector reto 158">
              <a:extLst>
                <a:ext uri="{FF2B5EF4-FFF2-40B4-BE49-F238E27FC236}">
                  <a16:creationId xmlns:a16="http://schemas.microsoft.com/office/drawing/2014/main" id="{43012133-0C68-4DFA-B671-9D23BC5FDD40}"/>
                </a:ext>
              </a:extLst>
            </p:cNvPr>
            <p:cNvCxnSpPr>
              <a:cxnSpLocks/>
            </p:cNvCxnSpPr>
            <p:nvPr/>
          </p:nvCxnSpPr>
          <p:spPr>
            <a:xfrm>
              <a:off x="7801373" y="5253856"/>
              <a:ext cx="0" cy="92442"/>
            </a:xfrm>
            <a:prstGeom prst="line">
              <a:avLst/>
            </a:prstGeom>
            <a:noFill/>
            <a:ln w="19050" cap="flat" cmpd="sng" algn="ctr">
              <a:solidFill>
                <a:srgbClr val="000000"/>
              </a:solidFill>
              <a:prstDash val="solid"/>
            </a:ln>
            <a:effectLst/>
          </p:spPr>
        </p:cxnSp>
        <p:cxnSp>
          <p:nvCxnSpPr>
            <p:cNvPr id="387" name="Conector reto 159">
              <a:extLst>
                <a:ext uri="{FF2B5EF4-FFF2-40B4-BE49-F238E27FC236}">
                  <a16:creationId xmlns:a16="http://schemas.microsoft.com/office/drawing/2014/main" id="{0B9D599F-9374-4D75-9E3C-FF375E846192}"/>
                </a:ext>
              </a:extLst>
            </p:cNvPr>
            <p:cNvCxnSpPr>
              <a:cxnSpLocks/>
            </p:cNvCxnSpPr>
            <p:nvPr/>
          </p:nvCxnSpPr>
          <p:spPr>
            <a:xfrm>
              <a:off x="8062460" y="5253856"/>
              <a:ext cx="0" cy="92442"/>
            </a:xfrm>
            <a:prstGeom prst="line">
              <a:avLst/>
            </a:prstGeom>
            <a:noFill/>
            <a:ln w="19050" cap="flat" cmpd="sng" algn="ctr">
              <a:solidFill>
                <a:srgbClr val="000000"/>
              </a:solidFill>
              <a:prstDash val="solid"/>
            </a:ln>
            <a:effectLst/>
          </p:spPr>
        </p:cxnSp>
        <p:cxnSp>
          <p:nvCxnSpPr>
            <p:cNvPr id="388" name="Conector reto 160">
              <a:extLst>
                <a:ext uri="{FF2B5EF4-FFF2-40B4-BE49-F238E27FC236}">
                  <a16:creationId xmlns:a16="http://schemas.microsoft.com/office/drawing/2014/main" id="{807669A4-C599-4F61-A86C-60DB17EF0504}"/>
                </a:ext>
              </a:extLst>
            </p:cNvPr>
            <p:cNvCxnSpPr>
              <a:cxnSpLocks/>
            </p:cNvCxnSpPr>
            <p:nvPr/>
          </p:nvCxnSpPr>
          <p:spPr>
            <a:xfrm>
              <a:off x="8320214" y="5253856"/>
              <a:ext cx="0" cy="92442"/>
            </a:xfrm>
            <a:prstGeom prst="line">
              <a:avLst/>
            </a:prstGeom>
            <a:noFill/>
            <a:ln w="19050" cap="flat" cmpd="sng" algn="ctr">
              <a:solidFill>
                <a:srgbClr val="000000"/>
              </a:solidFill>
              <a:prstDash val="solid"/>
            </a:ln>
            <a:effectLst/>
          </p:spPr>
        </p:cxnSp>
        <p:cxnSp>
          <p:nvCxnSpPr>
            <p:cNvPr id="389" name="Conector reto 161">
              <a:extLst>
                <a:ext uri="{FF2B5EF4-FFF2-40B4-BE49-F238E27FC236}">
                  <a16:creationId xmlns:a16="http://schemas.microsoft.com/office/drawing/2014/main" id="{A27714C5-C206-4CCD-98B9-76B313A5316C}"/>
                </a:ext>
              </a:extLst>
            </p:cNvPr>
            <p:cNvCxnSpPr>
              <a:cxnSpLocks/>
            </p:cNvCxnSpPr>
            <p:nvPr/>
          </p:nvCxnSpPr>
          <p:spPr>
            <a:xfrm>
              <a:off x="8579079" y="5253856"/>
              <a:ext cx="0" cy="92442"/>
            </a:xfrm>
            <a:prstGeom prst="line">
              <a:avLst/>
            </a:prstGeom>
            <a:noFill/>
            <a:ln w="19050" cap="flat" cmpd="sng" algn="ctr">
              <a:solidFill>
                <a:srgbClr val="000000"/>
              </a:solidFill>
              <a:prstDash val="solid"/>
            </a:ln>
            <a:effectLst/>
          </p:spPr>
        </p:cxnSp>
        <p:cxnSp>
          <p:nvCxnSpPr>
            <p:cNvPr id="390" name="Conector reto 162">
              <a:extLst>
                <a:ext uri="{FF2B5EF4-FFF2-40B4-BE49-F238E27FC236}">
                  <a16:creationId xmlns:a16="http://schemas.microsoft.com/office/drawing/2014/main" id="{D5937C22-B029-4E45-8971-41091C005959}"/>
                </a:ext>
              </a:extLst>
            </p:cNvPr>
            <p:cNvCxnSpPr>
              <a:cxnSpLocks/>
            </p:cNvCxnSpPr>
            <p:nvPr/>
          </p:nvCxnSpPr>
          <p:spPr>
            <a:xfrm>
              <a:off x="8835600" y="5253856"/>
              <a:ext cx="0" cy="92442"/>
            </a:xfrm>
            <a:prstGeom prst="line">
              <a:avLst/>
            </a:prstGeom>
            <a:noFill/>
            <a:ln w="19050" cap="flat" cmpd="sng" algn="ctr">
              <a:solidFill>
                <a:srgbClr val="000000"/>
              </a:solidFill>
              <a:prstDash val="solid"/>
            </a:ln>
            <a:effectLst/>
          </p:spPr>
        </p:cxnSp>
        <p:cxnSp>
          <p:nvCxnSpPr>
            <p:cNvPr id="391" name="Conector reto 163">
              <a:extLst>
                <a:ext uri="{FF2B5EF4-FFF2-40B4-BE49-F238E27FC236}">
                  <a16:creationId xmlns:a16="http://schemas.microsoft.com/office/drawing/2014/main" id="{3FF7674E-EB65-43E6-8502-3731DDB0FF50}"/>
                </a:ext>
              </a:extLst>
            </p:cNvPr>
            <p:cNvCxnSpPr>
              <a:cxnSpLocks/>
            </p:cNvCxnSpPr>
            <p:nvPr/>
          </p:nvCxnSpPr>
          <p:spPr>
            <a:xfrm>
              <a:off x="9093354" y="5253856"/>
              <a:ext cx="0" cy="92442"/>
            </a:xfrm>
            <a:prstGeom prst="line">
              <a:avLst/>
            </a:prstGeom>
            <a:noFill/>
            <a:ln w="19050" cap="flat" cmpd="sng" algn="ctr">
              <a:solidFill>
                <a:srgbClr val="000000"/>
              </a:solidFill>
              <a:prstDash val="solid"/>
            </a:ln>
            <a:effectLst/>
          </p:spPr>
        </p:cxnSp>
        <p:cxnSp>
          <p:nvCxnSpPr>
            <p:cNvPr id="392" name="Conector reto 164">
              <a:extLst>
                <a:ext uri="{FF2B5EF4-FFF2-40B4-BE49-F238E27FC236}">
                  <a16:creationId xmlns:a16="http://schemas.microsoft.com/office/drawing/2014/main" id="{DC4D6F45-EACF-47D6-876D-D20500AC98D4}"/>
                </a:ext>
              </a:extLst>
            </p:cNvPr>
            <p:cNvCxnSpPr>
              <a:cxnSpLocks/>
            </p:cNvCxnSpPr>
            <p:nvPr/>
          </p:nvCxnSpPr>
          <p:spPr>
            <a:xfrm>
              <a:off x="9351107" y="5253856"/>
              <a:ext cx="0" cy="92442"/>
            </a:xfrm>
            <a:prstGeom prst="line">
              <a:avLst/>
            </a:prstGeom>
            <a:noFill/>
            <a:ln w="19050" cap="flat" cmpd="sng" algn="ctr">
              <a:solidFill>
                <a:srgbClr val="000000"/>
              </a:solidFill>
              <a:prstDash val="solid"/>
            </a:ln>
            <a:effectLst/>
          </p:spPr>
        </p:cxnSp>
        <p:cxnSp>
          <p:nvCxnSpPr>
            <p:cNvPr id="393" name="Conector reto 165">
              <a:extLst>
                <a:ext uri="{FF2B5EF4-FFF2-40B4-BE49-F238E27FC236}">
                  <a16:creationId xmlns:a16="http://schemas.microsoft.com/office/drawing/2014/main" id="{64067335-F385-41CE-886A-48FA1D73204C}"/>
                </a:ext>
              </a:extLst>
            </p:cNvPr>
            <p:cNvCxnSpPr>
              <a:cxnSpLocks/>
            </p:cNvCxnSpPr>
            <p:nvPr/>
          </p:nvCxnSpPr>
          <p:spPr>
            <a:xfrm>
              <a:off x="9614416" y="5253856"/>
              <a:ext cx="0" cy="92442"/>
            </a:xfrm>
            <a:prstGeom prst="line">
              <a:avLst/>
            </a:prstGeom>
            <a:noFill/>
            <a:ln w="19050" cap="flat" cmpd="sng" algn="ctr">
              <a:solidFill>
                <a:srgbClr val="000000"/>
              </a:solidFill>
              <a:prstDash val="solid"/>
            </a:ln>
            <a:effectLst/>
          </p:spPr>
        </p:cxnSp>
        <p:cxnSp>
          <p:nvCxnSpPr>
            <p:cNvPr id="394" name="Conector reto 166">
              <a:extLst>
                <a:ext uri="{FF2B5EF4-FFF2-40B4-BE49-F238E27FC236}">
                  <a16:creationId xmlns:a16="http://schemas.microsoft.com/office/drawing/2014/main" id="{D74E7B39-676D-4678-B947-C85D2931BB2C}"/>
                </a:ext>
              </a:extLst>
            </p:cNvPr>
            <p:cNvCxnSpPr>
              <a:cxnSpLocks/>
            </p:cNvCxnSpPr>
            <p:nvPr/>
          </p:nvCxnSpPr>
          <p:spPr>
            <a:xfrm>
              <a:off x="9873282" y="5253856"/>
              <a:ext cx="0" cy="92442"/>
            </a:xfrm>
            <a:prstGeom prst="line">
              <a:avLst/>
            </a:prstGeom>
            <a:noFill/>
            <a:ln w="19050" cap="flat" cmpd="sng" algn="ctr">
              <a:solidFill>
                <a:srgbClr val="000000"/>
              </a:solidFill>
              <a:prstDash val="solid"/>
            </a:ln>
            <a:effectLst/>
          </p:spPr>
        </p:cxnSp>
        <p:cxnSp>
          <p:nvCxnSpPr>
            <p:cNvPr id="395" name="Conector reto 167">
              <a:extLst>
                <a:ext uri="{FF2B5EF4-FFF2-40B4-BE49-F238E27FC236}">
                  <a16:creationId xmlns:a16="http://schemas.microsoft.com/office/drawing/2014/main" id="{DC6AA557-255D-413B-9579-0DB6FAAD9E20}"/>
                </a:ext>
              </a:extLst>
            </p:cNvPr>
            <p:cNvCxnSpPr>
              <a:cxnSpLocks/>
            </p:cNvCxnSpPr>
            <p:nvPr/>
          </p:nvCxnSpPr>
          <p:spPr>
            <a:xfrm>
              <a:off x="10388789" y="5253856"/>
              <a:ext cx="0" cy="92442"/>
            </a:xfrm>
            <a:prstGeom prst="line">
              <a:avLst/>
            </a:prstGeom>
            <a:noFill/>
            <a:ln w="19050" cap="flat" cmpd="sng" algn="ctr">
              <a:solidFill>
                <a:srgbClr val="000000"/>
              </a:solidFill>
              <a:prstDash val="solid"/>
            </a:ln>
            <a:effectLst/>
          </p:spPr>
        </p:cxnSp>
        <p:cxnSp>
          <p:nvCxnSpPr>
            <p:cNvPr id="396" name="Conector reto 168">
              <a:extLst>
                <a:ext uri="{FF2B5EF4-FFF2-40B4-BE49-F238E27FC236}">
                  <a16:creationId xmlns:a16="http://schemas.microsoft.com/office/drawing/2014/main" id="{4BA4EB51-9B82-4C2F-8DBD-DA2F863769D3}"/>
                </a:ext>
              </a:extLst>
            </p:cNvPr>
            <p:cNvCxnSpPr>
              <a:cxnSpLocks/>
            </p:cNvCxnSpPr>
            <p:nvPr/>
          </p:nvCxnSpPr>
          <p:spPr>
            <a:xfrm>
              <a:off x="10650987" y="5253856"/>
              <a:ext cx="0" cy="92442"/>
            </a:xfrm>
            <a:prstGeom prst="line">
              <a:avLst/>
            </a:prstGeom>
            <a:noFill/>
            <a:ln w="19050" cap="flat" cmpd="sng" algn="ctr">
              <a:solidFill>
                <a:srgbClr val="000000"/>
              </a:solidFill>
              <a:prstDash val="solid"/>
            </a:ln>
            <a:effectLst/>
          </p:spPr>
        </p:cxnSp>
        <p:cxnSp>
          <p:nvCxnSpPr>
            <p:cNvPr id="397" name="Conector reto 169">
              <a:extLst>
                <a:ext uri="{FF2B5EF4-FFF2-40B4-BE49-F238E27FC236}">
                  <a16:creationId xmlns:a16="http://schemas.microsoft.com/office/drawing/2014/main" id="{BC51BA89-51A8-4392-8779-CBFBB1935B43}"/>
                </a:ext>
              </a:extLst>
            </p:cNvPr>
            <p:cNvCxnSpPr>
              <a:cxnSpLocks/>
            </p:cNvCxnSpPr>
            <p:nvPr/>
          </p:nvCxnSpPr>
          <p:spPr>
            <a:xfrm>
              <a:off x="10133257" y="5253856"/>
              <a:ext cx="0" cy="92442"/>
            </a:xfrm>
            <a:prstGeom prst="line">
              <a:avLst/>
            </a:prstGeom>
            <a:noFill/>
            <a:ln w="19050" cap="flat" cmpd="sng" algn="ctr">
              <a:solidFill>
                <a:srgbClr val="000000"/>
              </a:solidFill>
              <a:prstDash val="solid"/>
            </a:ln>
            <a:effectLst/>
          </p:spPr>
        </p:cxnSp>
        <p:cxnSp>
          <p:nvCxnSpPr>
            <p:cNvPr id="398" name="Conector reto 170">
              <a:extLst>
                <a:ext uri="{FF2B5EF4-FFF2-40B4-BE49-F238E27FC236}">
                  <a16:creationId xmlns:a16="http://schemas.microsoft.com/office/drawing/2014/main" id="{3600A5A6-57A3-42BF-AD93-99315C86993B}"/>
                </a:ext>
              </a:extLst>
            </p:cNvPr>
            <p:cNvCxnSpPr>
              <a:cxnSpLocks/>
            </p:cNvCxnSpPr>
            <p:nvPr/>
          </p:nvCxnSpPr>
          <p:spPr>
            <a:xfrm>
              <a:off x="10907630" y="5253856"/>
              <a:ext cx="0" cy="92442"/>
            </a:xfrm>
            <a:prstGeom prst="line">
              <a:avLst/>
            </a:prstGeom>
            <a:noFill/>
            <a:ln w="19050" cap="flat" cmpd="sng" algn="ctr">
              <a:solidFill>
                <a:srgbClr val="000000"/>
              </a:solidFill>
              <a:prstDash val="solid"/>
            </a:ln>
            <a:effectLst/>
          </p:spPr>
        </p:cxnSp>
        <p:sp>
          <p:nvSpPr>
            <p:cNvPr id="399" name="Freeform 6">
              <a:extLst>
                <a:ext uri="{FF2B5EF4-FFF2-40B4-BE49-F238E27FC236}">
                  <a16:creationId xmlns:a16="http://schemas.microsoft.com/office/drawing/2014/main" id="{CA4B8F61-92D8-4E93-932C-6579AF644321}"/>
                </a:ext>
              </a:extLst>
            </p:cNvPr>
            <p:cNvSpPr>
              <a:spLocks/>
            </p:cNvSpPr>
            <p:nvPr/>
          </p:nvSpPr>
          <p:spPr bwMode="auto">
            <a:xfrm>
              <a:off x="7291953" y="2987510"/>
              <a:ext cx="3748174" cy="2254636"/>
            </a:xfrm>
            <a:custGeom>
              <a:avLst/>
              <a:gdLst>
                <a:gd name="T0" fmla="*/ 0 w 2983"/>
                <a:gd name="T1" fmla="*/ 1391 h 1391"/>
                <a:gd name="T2" fmla="*/ 101 w 2983"/>
                <a:gd name="T3" fmla="*/ 1391 h 1391"/>
                <a:gd name="T4" fmla="*/ 306 w 2983"/>
                <a:gd name="T5" fmla="*/ 1391 h 1391"/>
                <a:gd name="T6" fmla="*/ 513 w 2983"/>
                <a:gd name="T7" fmla="*/ 1391 h 1391"/>
                <a:gd name="T8" fmla="*/ 719 w 2983"/>
                <a:gd name="T9" fmla="*/ 1389 h 1391"/>
                <a:gd name="T10" fmla="*/ 925 w 2983"/>
                <a:gd name="T11" fmla="*/ 1377 h 1391"/>
                <a:gd name="T12" fmla="*/ 1131 w 2983"/>
                <a:gd name="T13" fmla="*/ 1360 h 1391"/>
                <a:gd name="T14" fmla="*/ 1336 w 2983"/>
                <a:gd name="T15" fmla="*/ 1329 h 1391"/>
                <a:gd name="T16" fmla="*/ 1543 w 2983"/>
                <a:gd name="T17" fmla="*/ 1277 h 1391"/>
                <a:gd name="T18" fmla="*/ 1750 w 2983"/>
                <a:gd name="T19" fmla="*/ 1192 h 1391"/>
                <a:gd name="T20" fmla="*/ 1954 w 2983"/>
                <a:gd name="T21" fmla="*/ 1089 h 1391"/>
                <a:gd name="T22" fmla="*/ 2160 w 2983"/>
                <a:gd name="T23" fmla="*/ 961 h 1391"/>
                <a:gd name="T24" fmla="*/ 2366 w 2983"/>
                <a:gd name="T25" fmla="*/ 790 h 1391"/>
                <a:gd name="T26" fmla="*/ 2571 w 2983"/>
                <a:gd name="T27" fmla="*/ 547 h 1391"/>
                <a:gd name="T28" fmla="*/ 2776 w 2983"/>
                <a:gd name="T29" fmla="*/ 271 h 1391"/>
                <a:gd name="T30" fmla="*/ 2983 w 2983"/>
                <a:gd name="T31" fmla="*/ 0 h 1391"/>
                <a:gd name="connsiteX0" fmla="*/ 0 w 10000"/>
                <a:gd name="connsiteY0" fmla="*/ 10000 h 10000"/>
                <a:gd name="connsiteX1" fmla="*/ 339 w 10000"/>
                <a:gd name="connsiteY1" fmla="*/ 10000 h 10000"/>
                <a:gd name="connsiteX2" fmla="*/ 1026 w 10000"/>
                <a:gd name="connsiteY2" fmla="*/ 10000 h 10000"/>
                <a:gd name="connsiteX3" fmla="*/ 1720 w 10000"/>
                <a:gd name="connsiteY3" fmla="*/ 10000 h 10000"/>
                <a:gd name="connsiteX4" fmla="*/ 2410 w 10000"/>
                <a:gd name="connsiteY4" fmla="*/ 9986 h 10000"/>
                <a:gd name="connsiteX5" fmla="*/ 3101 w 10000"/>
                <a:gd name="connsiteY5" fmla="*/ 9899 h 10000"/>
                <a:gd name="connsiteX6" fmla="*/ 3791 w 10000"/>
                <a:gd name="connsiteY6" fmla="*/ 9777 h 10000"/>
                <a:gd name="connsiteX7" fmla="*/ 4479 w 10000"/>
                <a:gd name="connsiteY7" fmla="*/ 9554 h 10000"/>
                <a:gd name="connsiteX8" fmla="*/ 5173 w 10000"/>
                <a:gd name="connsiteY8" fmla="*/ 9180 h 10000"/>
                <a:gd name="connsiteX9" fmla="*/ 5867 w 10000"/>
                <a:gd name="connsiteY9" fmla="*/ 8569 h 10000"/>
                <a:gd name="connsiteX10" fmla="*/ 6550 w 10000"/>
                <a:gd name="connsiteY10" fmla="*/ 7829 h 10000"/>
                <a:gd name="connsiteX11" fmla="*/ 7241 w 10000"/>
                <a:gd name="connsiteY11" fmla="*/ 6909 h 10000"/>
                <a:gd name="connsiteX12" fmla="*/ 7932 w 10000"/>
                <a:gd name="connsiteY12" fmla="*/ 5654 h 10000"/>
                <a:gd name="connsiteX13" fmla="*/ 8619 w 10000"/>
                <a:gd name="connsiteY13" fmla="*/ 3932 h 10000"/>
                <a:gd name="connsiteX14" fmla="*/ 9306 w 10000"/>
                <a:gd name="connsiteY14" fmla="*/ 1948 h 10000"/>
                <a:gd name="connsiteX15" fmla="*/ 10000 w 10000"/>
                <a:gd name="connsiteY15" fmla="*/ 0 h 10000"/>
                <a:gd name="connsiteX0" fmla="*/ 0 w 10000"/>
                <a:gd name="connsiteY0" fmla="*/ 10000 h 10000"/>
                <a:gd name="connsiteX1" fmla="*/ 339 w 10000"/>
                <a:gd name="connsiteY1" fmla="*/ 10000 h 10000"/>
                <a:gd name="connsiteX2" fmla="*/ 1026 w 10000"/>
                <a:gd name="connsiteY2" fmla="*/ 10000 h 10000"/>
                <a:gd name="connsiteX3" fmla="*/ 1720 w 10000"/>
                <a:gd name="connsiteY3" fmla="*/ 10000 h 10000"/>
                <a:gd name="connsiteX4" fmla="*/ 2410 w 10000"/>
                <a:gd name="connsiteY4" fmla="*/ 9986 h 10000"/>
                <a:gd name="connsiteX5" fmla="*/ 3101 w 10000"/>
                <a:gd name="connsiteY5" fmla="*/ 9899 h 10000"/>
                <a:gd name="connsiteX6" fmla="*/ 3791 w 10000"/>
                <a:gd name="connsiteY6" fmla="*/ 9777 h 10000"/>
                <a:gd name="connsiteX7" fmla="*/ 4479 w 10000"/>
                <a:gd name="connsiteY7" fmla="*/ 9554 h 10000"/>
                <a:gd name="connsiteX8" fmla="*/ 5173 w 10000"/>
                <a:gd name="connsiteY8" fmla="*/ 9180 h 10000"/>
                <a:gd name="connsiteX9" fmla="*/ 5867 w 10000"/>
                <a:gd name="connsiteY9" fmla="*/ 8569 h 10000"/>
                <a:gd name="connsiteX10" fmla="*/ 6550 w 10000"/>
                <a:gd name="connsiteY10" fmla="*/ 7829 h 10000"/>
                <a:gd name="connsiteX11" fmla="*/ 7241 w 10000"/>
                <a:gd name="connsiteY11" fmla="*/ 6909 h 10000"/>
                <a:gd name="connsiteX12" fmla="*/ 7932 w 10000"/>
                <a:gd name="connsiteY12" fmla="*/ 5654 h 10000"/>
                <a:gd name="connsiteX13" fmla="*/ 8619 w 10000"/>
                <a:gd name="connsiteY13" fmla="*/ 3932 h 10000"/>
                <a:gd name="connsiteX14" fmla="*/ 9306 w 10000"/>
                <a:gd name="connsiteY14" fmla="*/ 1948 h 10000"/>
                <a:gd name="connsiteX15" fmla="*/ 10000 w 10000"/>
                <a:gd name="connsiteY15" fmla="*/ 0 h 10000"/>
                <a:gd name="connsiteX0" fmla="*/ 0 w 10000"/>
                <a:gd name="connsiteY0" fmla="*/ 10000 h 10000"/>
                <a:gd name="connsiteX1" fmla="*/ 339 w 10000"/>
                <a:gd name="connsiteY1" fmla="*/ 10000 h 10000"/>
                <a:gd name="connsiteX2" fmla="*/ 1026 w 10000"/>
                <a:gd name="connsiteY2" fmla="*/ 10000 h 10000"/>
                <a:gd name="connsiteX3" fmla="*/ 1720 w 10000"/>
                <a:gd name="connsiteY3" fmla="*/ 10000 h 10000"/>
                <a:gd name="connsiteX4" fmla="*/ 2410 w 10000"/>
                <a:gd name="connsiteY4" fmla="*/ 9986 h 10000"/>
                <a:gd name="connsiteX5" fmla="*/ 3101 w 10000"/>
                <a:gd name="connsiteY5" fmla="*/ 9899 h 10000"/>
                <a:gd name="connsiteX6" fmla="*/ 3791 w 10000"/>
                <a:gd name="connsiteY6" fmla="*/ 9777 h 10000"/>
                <a:gd name="connsiteX7" fmla="*/ 4479 w 10000"/>
                <a:gd name="connsiteY7" fmla="*/ 9554 h 10000"/>
                <a:gd name="connsiteX8" fmla="*/ 5173 w 10000"/>
                <a:gd name="connsiteY8" fmla="*/ 9180 h 10000"/>
                <a:gd name="connsiteX9" fmla="*/ 5867 w 10000"/>
                <a:gd name="connsiteY9" fmla="*/ 8569 h 10000"/>
                <a:gd name="connsiteX10" fmla="*/ 6550 w 10000"/>
                <a:gd name="connsiteY10" fmla="*/ 7829 h 10000"/>
                <a:gd name="connsiteX11" fmla="*/ 7241 w 10000"/>
                <a:gd name="connsiteY11" fmla="*/ 6909 h 10000"/>
                <a:gd name="connsiteX12" fmla="*/ 7932 w 10000"/>
                <a:gd name="connsiteY12" fmla="*/ 5654 h 10000"/>
                <a:gd name="connsiteX13" fmla="*/ 8619 w 10000"/>
                <a:gd name="connsiteY13" fmla="*/ 3932 h 10000"/>
                <a:gd name="connsiteX14" fmla="*/ 9306 w 10000"/>
                <a:gd name="connsiteY14" fmla="*/ 1948 h 10000"/>
                <a:gd name="connsiteX15" fmla="*/ 10000 w 10000"/>
                <a:gd name="connsiteY15" fmla="*/ 0 h 10000"/>
                <a:gd name="connsiteX0" fmla="*/ 0 w 10000"/>
                <a:gd name="connsiteY0" fmla="*/ 10000 h 10000"/>
                <a:gd name="connsiteX1" fmla="*/ 339 w 10000"/>
                <a:gd name="connsiteY1" fmla="*/ 10000 h 10000"/>
                <a:gd name="connsiteX2" fmla="*/ 1026 w 10000"/>
                <a:gd name="connsiteY2" fmla="*/ 10000 h 10000"/>
                <a:gd name="connsiteX3" fmla="*/ 1720 w 10000"/>
                <a:gd name="connsiteY3" fmla="*/ 10000 h 10000"/>
                <a:gd name="connsiteX4" fmla="*/ 2410 w 10000"/>
                <a:gd name="connsiteY4" fmla="*/ 9986 h 10000"/>
                <a:gd name="connsiteX5" fmla="*/ 3101 w 10000"/>
                <a:gd name="connsiteY5" fmla="*/ 9899 h 10000"/>
                <a:gd name="connsiteX6" fmla="*/ 3791 w 10000"/>
                <a:gd name="connsiteY6" fmla="*/ 9777 h 10000"/>
                <a:gd name="connsiteX7" fmla="*/ 4479 w 10000"/>
                <a:gd name="connsiteY7" fmla="*/ 9554 h 10000"/>
                <a:gd name="connsiteX8" fmla="*/ 5173 w 10000"/>
                <a:gd name="connsiteY8" fmla="*/ 9180 h 10000"/>
                <a:gd name="connsiteX9" fmla="*/ 5867 w 10000"/>
                <a:gd name="connsiteY9" fmla="*/ 8569 h 10000"/>
                <a:gd name="connsiteX10" fmla="*/ 6550 w 10000"/>
                <a:gd name="connsiteY10" fmla="*/ 7829 h 10000"/>
                <a:gd name="connsiteX11" fmla="*/ 7213 w 10000"/>
                <a:gd name="connsiteY11" fmla="*/ 6917 h 10000"/>
                <a:gd name="connsiteX12" fmla="*/ 7932 w 10000"/>
                <a:gd name="connsiteY12" fmla="*/ 5654 h 10000"/>
                <a:gd name="connsiteX13" fmla="*/ 8619 w 10000"/>
                <a:gd name="connsiteY13" fmla="*/ 3932 h 10000"/>
                <a:gd name="connsiteX14" fmla="*/ 9306 w 10000"/>
                <a:gd name="connsiteY14" fmla="*/ 1948 h 10000"/>
                <a:gd name="connsiteX15" fmla="*/ 10000 w 10000"/>
                <a:gd name="connsiteY15" fmla="*/ 0 h 10000"/>
                <a:gd name="connsiteX0" fmla="*/ 0 w 10000"/>
                <a:gd name="connsiteY0" fmla="*/ 10000 h 10000"/>
                <a:gd name="connsiteX1" fmla="*/ 339 w 10000"/>
                <a:gd name="connsiteY1" fmla="*/ 10000 h 10000"/>
                <a:gd name="connsiteX2" fmla="*/ 1026 w 10000"/>
                <a:gd name="connsiteY2" fmla="*/ 10000 h 10000"/>
                <a:gd name="connsiteX3" fmla="*/ 1720 w 10000"/>
                <a:gd name="connsiteY3" fmla="*/ 10000 h 10000"/>
                <a:gd name="connsiteX4" fmla="*/ 2410 w 10000"/>
                <a:gd name="connsiteY4" fmla="*/ 9986 h 10000"/>
                <a:gd name="connsiteX5" fmla="*/ 3101 w 10000"/>
                <a:gd name="connsiteY5" fmla="*/ 9899 h 10000"/>
                <a:gd name="connsiteX6" fmla="*/ 3791 w 10000"/>
                <a:gd name="connsiteY6" fmla="*/ 9777 h 10000"/>
                <a:gd name="connsiteX7" fmla="*/ 4479 w 10000"/>
                <a:gd name="connsiteY7" fmla="*/ 9554 h 10000"/>
                <a:gd name="connsiteX8" fmla="*/ 5173 w 10000"/>
                <a:gd name="connsiteY8" fmla="*/ 9180 h 10000"/>
                <a:gd name="connsiteX9" fmla="*/ 5867 w 10000"/>
                <a:gd name="connsiteY9" fmla="*/ 8569 h 10000"/>
                <a:gd name="connsiteX10" fmla="*/ 6550 w 10000"/>
                <a:gd name="connsiteY10" fmla="*/ 7829 h 10000"/>
                <a:gd name="connsiteX11" fmla="*/ 7213 w 10000"/>
                <a:gd name="connsiteY11" fmla="*/ 6917 h 10000"/>
                <a:gd name="connsiteX12" fmla="*/ 7932 w 10000"/>
                <a:gd name="connsiteY12" fmla="*/ 5654 h 10000"/>
                <a:gd name="connsiteX13" fmla="*/ 8619 w 10000"/>
                <a:gd name="connsiteY13" fmla="*/ 3932 h 10000"/>
                <a:gd name="connsiteX14" fmla="*/ 9306 w 10000"/>
                <a:gd name="connsiteY14" fmla="*/ 1948 h 10000"/>
                <a:gd name="connsiteX15" fmla="*/ 10000 w 10000"/>
                <a:gd name="connsiteY15" fmla="*/ 0 h 10000"/>
                <a:gd name="connsiteX0" fmla="*/ 0 w 10000"/>
                <a:gd name="connsiteY0" fmla="*/ 10000 h 10000"/>
                <a:gd name="connsiteX1" fmla="*/ 339 w 10000"/>
                <a:gd name="connsiteY1" fmla="*/ 10000 h 10000"/>
                <a:gd name="connsiteX2" fmla="*/ 1026 w 10000"/>
                <a:gd name="connsiteY2" fmla="*/ 10000 h 10000"/>
                <a:gd name="connsiteX3" fmla="*/ 1720 w 10000"/>
                <a:gd name="connsiteY3" fmla="*/ 10000 h 10000"/>
                <a:gd name="connsiteX4" fmla="*/ 2410 w 10000"/>
                <a:gd name="connsiteY4" fmla="*/ 9986 h 10000"/>
                <a:gd name="connsiteX5" fmla="*/ 3101 w 10000"/>
                <a:gd name="connsiteY5" fmla="*/ 9899 h 10000"/>
                <a:gd name="connsiteX6" fmla="*/ 3791 w 10000"/>
                <a:gd name="connsiteY6" fmla="*/ 9777 h 10000"/>
                <a:gd name="connsiteX7" fmla="*/ 4479 w 10000"/>
                <a:gd name="connsiteY7" fmla="*/ 9554 h 10000"/>
                <a:gd name="connsiteX8" fmla="*/ 5173 w 10000"/>
                <a:gd name="connsiteY8" fmla="*/ 9180 h 10000"/>
                <a:gd name="connsiteX9" fmla="*/ 5867 w 10000"/>
                <a:gd name="connsiteY9" fmla="*/ 8569 h 10000"/>
                <a:gd name="connsiteX10" fmla="*/ 6546 w 10000"/>
                <a:gd name="connsiteY10" fmla="*/ 7804 h 10000"/>
                <a:gd name="connsiteX11" fmla="*/ 7213 w 10000"/>
                <a:gd name="connsiteY11" fmla="*/ 6917 h 10000"/>
                <a:gd name="connsiteX12" fmla="*/ 7932 w 10000"/>
                <a:gd name="connsiteY12" fmla="*/ 5654 h 10000"/>
                <a:gd name="connsiteX13" fmla="*/ 8619 w 10000"/>
                <a:gd name="connsiteY13" fmla="*/ 3932 h 10000"/>
                <a:gd name="connsiteX14" fmla="*/ 9306 w 10000"/>
                <a:gd name="connsiteY14" fmla="*/ 1948 h 10000"/>
                <a:gd name="connsiteX15" fmla="*/ 10000 w 10000"/>
                <a:gd name="connsiteY15" fmla="*/ 0 h 10000"/>
                <a:gd name="connsiteX0" fmla="*/ 0 w 10000"/>
                <a:gd name="connsiteY0" fmla="*/ 10000 h 10000"/>
                <a:gd name="connsiteX1" fmla="*/ 339 w 10000"/>
                <a:gd name="connsiteY1" fmla="*/ 10000 h 10000"/>
                <a:gd name="connsiteX2" fmla="*/ 1026 w 10000"/>
                <a:gd name="connsiteY2" fmla="*/ 10000 h 10000"/>
                <a:gd name="connsiteX3" fmla="*/ 1720 w 10000"/>
                <a:gd name="connsiteY3" fmla="*/ 10000 h 10000"/>
                <a:gd name="connsiteX4" fmla="*/ 2410 w 10000"/>
                <a:gd name="connsiteY4" fmla="*/ 9986 h 10000"/>
                <a:gd name="connsiteX5" fmla="*/ 3101 w 10000"/>
                <a:gd name="connsiteY5" fmla="*/ 9899 h 10000"/>
                <a:gd name="connsiteX6" fmla="*/ 3791 w 10000"/>
                <a:gd name="connsiteY6" fmla="*/ 9777 h 10000"/>
                <a:gd name="connsiteX7" fmla="*/ 4479 w 10000"/>
                <a:gd name="connsiteY7" fmla="*/ 9554 h 10000"/>
                <a:gd name="connsiteX8" fmla="*/ 5173 w 10000"/>
                <a:gd name="connsiteY8" fmla="*/ 9180 h 10000"/>
                <a:gd name="connsiteX9" fmla="*/ 5867 w 10000"/>
                <a:gd name="connsiteY9" fmla="*/ 8569 h 10000"/>
                <a:gd name="connsiteX10" fmla="*/ 6546 w 10000"/>
                <a:gd name="connsiteY10" fmla="*/ 7804 h 10000"/>
                <a:gd name="connsiteX11" fmla="*/ 7213 w 10000"/>
                <a:gd name="connsiteY11" fmla="*/ 6917 h 10000"/>
                <a:gd name="connsiteX12" fmla="*/ 7932 w 10000"/>
                <a:gd name="connsiteY12" fmla="*/ 5654 h 10000"/>
                <a:gd name="connsiteX13" fmla="*/ 8619 w 10000"/>
                <a:gd name="connsiteY13" fmla="*/ 3932 h 10000"/>
                <a:gd name="connsiteX14" fmla="*/ 9306 w 10000"/>
                <a:gd name="connsiteY14" fmla="*/ 1948 h 10000"/>
                <a:gd name="connsiteX15" fmla="*/ 10000 w 10000"/>
                <a:gd name="connsiteY15" fmla="*/ 0 h 10000"/>
                <a:gd name="connsiteX0" fmla="*/ 0 w 10000"/>
                <a:gd name="connsiteY0" fmla="*/ 10000 h 10000"/>
                <a:gd name="connsiteX1" fmla="*/ 339 w 10000"/>
                <a:gd name="connsiteY1" fmla="*/ 10000 h 10000"/>
                <a:gd name="connsiteX2" fmla="*/ 1026 w 10000"/>
                <a:gd name="connsiteY2" fmla="*/ 10000 h 10000"/>
                <a:gd name="connsiteX3" fmla="*/ 1720 w 10000"/>
                <a:gd name="connsiteY3" fmla="*/ 10000 h 10000"/>
                <a:gd name="connsiteX4" fmla="*/ 2410 w 10000"/>
                <a:gd name="connsiteY4" fmla="*/ 9986 h 10000"/>
                <a:gd name="connsiteX5" fmla="*/ 3101 w 10000"/>
                <a:gd name="connsiteY5" fmla="*/ 9899 h 10000"/>
                <a:gd name="connsiteX6" fmla="*/ 3791 w 10000"/>
                <a:gd name="connsiteY6" fmla="*/ 9777 h 10000"/>
                <a:gd name="connsiteX7" fmla="*/ 4479 w 10000"/>
                <a:gd name="connsiteY7" fmla="*/ 9554 h 10000"/>
                <a:gd name="connsiteX8" fmla="*/ 5173 w 10000"/>
                <a:gd name="connsiteY8" fmla="*/ 9180 h 10000"/>
                <a:gd name="connsiteX9" fmla="*/ 5867 w 10000"/>
                <a:gd name="connsiteY9" fmla="*/ 8536 h 10000"/>
                <a:gd name="connsiteX10" fmla="*/ 6546 w 10000"/>
                <a:gd name="connsiteY10" fmla="*/ 7804 h 10000"/>
                <a:gd name="connsiteX11" fmla="*/ 7213 w 10000"/>
                <a:gd name="connsiteY11" fmla="*/ 6917 h 10000"/>
                <a:gd name="connsiteX12" fmla="*/ 7932 w 10000"/>
                <a:gd name="connsiteY12" fmla="*/ 5654 h 10000"/>
                <a:gd name="connsiteX13" fmla="*/ 8619 w 10000"/>
                <a:gd name="connsiteY13" fmla="*/ 3932 h 10000"/>
                <a:gd name="connsiteX14" fmla="*/ 9306 w 10000"/>
                <a:gd name="connsiteY14" fmla="*/ 1948 h 10000"/>
                <a:gd name="connsiteX15" fmla="*/ 10000 w 10000"/>
                <a:gd name="connsiteY15" fmla="*/ 0 h 10000"/>
                <a:gd name="connsiteX0" fmla="*/ 0 w 10000"/>
                <a:gd name="connsiteY0" fmla="*/ 10000 h 10000"/>
                <a:gd name="connsiteX1" fmla="*/ 339 w 10000"/>
                <a:gd name="connsiteY1" fmla="*/ 10000 h 10000"/>
                <a:gd name="connsiteX2" fmla="*/ 1026 w 10000"/>
                <a:gd name="connsiteY2" fmla="*/ 10000 h 10000"/>
                <a:gd name="connsiteX3" fmla="*/ 1720 w 10000"/>
                <a:gd name="connsiteY3" fmla="*/ 10000 h 10000"/>
                <a:gd name="connsiteX4" fmla="*/ 2410 w 10000"/>
                <a:gd name="connsiteY4" fmla="*/ 9986 h 10000"/>
                <a:gd name="connsiteX5" fmla="*/ 3101 w 10000"/>
                <a:gd name="connsiteY5" fmla="*/ 9899 h 10000"/>
                <a:gd name="connsiteX6" fmla="*/ 3791 w 10000"/>
                <a:gd name="connsiteY6" fmla="*/ 9777 h 10000"/>
                <a:gd name="connsiteX7" fmla="*/ 4479 w 10000"/>
                <a:gd name="connsiteY7" fmla="*/ 9554 h 10000"/>
                <a:gd name="connsiteX8" fmla="*/ 5173 w 10000"/>
                <a:gd name="connsiteY8" fmla="*/ 9180 h 10000"/>
                <a:gd name="connsiteX9" fmla="*/ 5867 w 10000"/>
                <a:gd name="connsiteY9" fmla="*/ 8536 h 10000"/>
                <a:gd name="connsiteX10" fmla="*/ 6546 w 10000"/>
                <a:gd name="connsiteY10" fmla="*/ 7804 h 10000"/>
                <a:gd name="connsiteX11" fmla="*/ 7213 w 10000"/>
                <a:gd name="connsiteY11" fmla="*/ 6917 h 10000"/>
                <a:gd name="connsiteX12" fmla="*/ 7932 w 10000"/>
                <a:gd name="connsiteY12" fmla="*/ 5654 h 10000"/>
                <a:gd name="connsiteX13" fmla="*/ 8619 w 10000"/>
                <a:gd name="connsiteY13" fmla="*/ 3932 h 10000"/>
                <a:gd name="connsiteX14" fmla="*/ 9306 w 10000"/>
                <a:gd name="connsiteY14" fmla="*/ 1948 h 10000"/>
                <a:gd name="connsiteX15" fmla="*/ 10000 w 10000"/>
                <a:gd name="connsiteY15" fmla="*/ 0 h 10000"/>
                <a:gd name="connsiteX0" fmla="*/ 0 w 10000"/>
                <a:gd name="connsiteY0" fmla="*/ 10000 h 10000"/>
                <a:gd name="connsiteX1" fmla="*/ 339 w 10000"/>
                <a:gd name="connsiteY1" fmla="*/ 10000 h 10000"/>
                <a:gd name="connsiteX2" fmla="*/ 1026 w 10000"/>
                <a:gd name="connsiteY2" fmla="*/ 10000 h 10000"/>
                <a:gd name="connsiteX3" fmla="*/ 1720 w 10000"/>
                <a:gd name="connsiteY3" fmla="*/ 10000 h 10000"/>
                <a:gd name="connsiteX4" fmla="*/ 2410 w 10000"/>
                <a:gd name="connsiteY4" fmla="*/ 9986 h 10000"/>
                <a:gd name="connsiteX5" fmla="*/ 3101 w 10000"/>
                <a:gd name="connsiteY5" fmla="*/ 9899 h 10000"/>
                <a:gd name="connsiteX6" fmla="*/ 3791 w 10000"/>
                <a:gd name="connsiteY6" fmla="*/ 9777 h 10000"/>
                <a:gd name="connsiteX7" fmla="*/ 4479 w 10000"/>
                <a:gd name="connsiteY7" fmla="*/ 9554 h 10000"/>
                <a:gd name="connsiteX8" fmla="*/ 5173 w 10000"/>
                <a:gd name="connsiteY8" fmla="*/ 9180 h 10000"/>
                <a:gd name="connsiteX9" fmla="*/ 5867 w 10000"/>
                <a:gd name="connsiteY9" fmla="*/ 8536 h 10000"/>
                <a:gd name="connsiteX10" fmla="*/ 6546 w 10000"/>
                <a:gd name="connsiteY10" fmla="*/ 7804 h 10000"/>
                <a:gd name="connsiteX11" fmla="*/ 7213 w 10000"/>
                <a:gd name="connsiteY11" fmla="*/ 6917 h 10000"/>
                <a:gd name="connsiteX12" fmla="*/ 7932 w 10000"/>
                <a:gd name="connsiteY12" fmla="*/ 5654 h 10000"/>
                <a:gd name="connsiteX13" fmla="*/ 8619 w 10000"/>
                <a:gd name="connsiteY13" fmla="*/ 3932 h 10000"/>
                <a:gd name="connsiteX14" fmla="*/ 9306 w 10000"/>
                <a:gd name="connsiteY14" fmla="*/ 1948 h 10000"/>
                <a:gd name="connsiteX15" fmla="*/ 10000 w 10000"/>
                <a:gd name="connsiteY15" fmla="*/ 0 h 10000"/>
                <a:gd name="connsiteX0" fmla="*/ 0 w 10000"/>
                <a:gd name="connsiteY0" fmla="*/ 10000 h 10000"/>
                <a:gd name="connsiteX1" fmla="*/ 339 w 10000"/>
                <a:gd name="connsiteY1" fmla="*/ 10000 h 10000"/>
                <a:gd name="connsiteX2" fmla="*/ 1026 w 10000"/>
                <a:gd name="connsiteY2" fmla="*/ 10000 h 10000"/>
                <a:gd name="connsiteX3" fmla="*/ 1720 w 10000"/>
                <a:gd name="connsiteY3" fmla="*/ 10000 h 10000"/>
                <a:gd name="connsiteX4" fmla="*/ 2410 w 10000"/>
                <a:gd name="connsiteY4" fmla="*/ 9986 h 10000"/>
                <a:gd name="connsiteX5" fmla="*/ 3101 w 10000"/>
                <a:gd name="connsiteY5" fmla="*/ 9899 h 10000"/>
                <a:gd name="connsiteX6" fmla="*/ 3791 w 10000"/>
                <a:gd name="connsiteY6" fmla="*/ 9777 h 10000"/>
                <a:gd name="connsiteX7" fmla="*/ 4479 w 10000"/>
                <a:gd name="connsiteY7" fmla="*/ 9554 h 10000"/>
                <a:gd name="connsiteX8" fmla="*/ 5145 w 10000"/>
                <a:gd name="connsiteY8" fmla="*/ 9163 h 10000"/>
                <a:gd name="connsiteX9" fmla="*/ 5867 w 10000"/>
                <a:gd name="connsiteY9" fmla="*/ 8536 h 10000"/>
                <a:gd name="connsiteX10" fmla="*/ 6546 w 10000"/>
                <a:gd name="connsiteY10" fmla="*/ 7804 h 10000"/>
                <a:gd name="connsiteX11" fmla="*/ 7213 w 10000"/>
                <a:gd name="connsiteY11" fmla="*/ 6917 h 10000"/>
                <a:gd name="connsiteX12" fmla="*/ 7932 w 10000"/>
                <a:gd name="connsiteY12" fmla="*/ 5654 h 10000"/>
                <a:gd name="connsiteX13" fmla="*/ 8619 w 10000"/>
                <a:gd name="connsiteY13" fmla="*/ 3932 h 10000"/>
                <a:gd name="connsiteX14" fmla="*/ 9306 w 10000"/>
                <a:gd name="connsiteY14" fmla="*/ 1948 h 10000"/>
                <a:gd name="connsiteX15" fmla="*/ 10000 w 10000"/>
                <a:gd name="connsiteY15" fmla="*/ 0 h 10000"/>
                <a:gd name="connsiteX0" fmla="*/ 0 w 10000"/>
                <a:gd name="connsiteY0" fmla="*/ 10000 h 10000"/>
                <a:gd name="connsiteX1" fmla="*/ 339 w 10000"/>
                <a:gd name="connsiteY1" fmla="*/ 10000 h 10000"/>
                <a:gd name="connsiteX2" fmla="*/ 1026 w 10000"/>
                <a:gd name="connsiteY2" fmla="*/ 10000 h 10000"/>
                <a:gd name="connsiteX3" fmla="*/ 1720 w 10000"/>
                <a:gd name="connsiteY3" fmla="*/ 10000 h 10000"/>
                <a:gd name="connsiteX4" fmla="*/ 2410 w 10000"/>
                <a:gd name="connsiteY4" fmla="*/ 9986 h 10000"/>
                <a:gd name="connsiteX5" fmla="*/ 3101 w 10000"/>
                <a:gd name="connsiteY5" fmla="*/ 9899 h 10000"/>
                <a:gd name="connsiteX6" fmla="*/ 3791 w 10000"/>
                <a:gd name="connsiteY6" fmla="*/ 9777 h 10000"/>
                <a:gd name="connsiteX7" fmla="*/ 4479 w 10000"/>
                <a:gd name="connsiteY7" fmla="*/ 9554 h 10000"/>
                <a:gd name="connsiteX8" fmla="*/ 5145 w 10000"/>
                <a:gd name="connsiteY8" fmla="*/ 9163 h 10000"/>
                <a:gd name="connsiteX9" fmla="*/ 5867 w 10000"/>
                <a:gd name="connsiteY9" fmla="*/ 8536 h 10000"/>
                <a:gd name="connsiteX10" fmla="*/ 6546 w 10000"/>
                <a:gd name="connsiteY10" fmla="*/ 7804 h 10000"/>
                <a:gd name="connsiteX11" fmla="*/ 7213 w 10000"/>
                <a:gd name="connsiteY11" fmla="*/ 6917 h 10000"/>
                <a:gd name="connsiteX12" fmla="*/ 7932 w 10000"/>
                <a:gd name="connsiteY12" fmla="*/ 5654 h 10000"/>
                <a:gd name="connsiteX13" fmla="*/ 8619 w 10000"/>
                <a:gd name="connsiteY13" fmla="*/ 3932 h 10000"/>
                <a:gd name="connsiteX14" fmla="*/ 9306 w 10000"/>
                <a:gd name="connsiteY14" fmla="*/ 1948 h 10000"/>
                <a:gd name="connsiteX15" fmla="*/ 10000 w 10000"/>
                <a:gd name="connsiteY15" fmla="*/ 0 h 10000"/>
                <a:gd name="connsiteX0" fmla="*/ 0 w 10000"/>
                <a:gd name="connsiteY0" fmla="*/ 10000 h 10000"/>
                <a:gd name="connsiteX1" fmla="*/ 339 w 10000"/>
                <a:gd name="connsiteY1" fmla="*/ 10000 h 10000"/>
                <a:gd name="connsiteX2" fmla="*/ 1026 w 10000"/>
                <a:gd name="connsiteY2" fmla="*/ 10000 h 10000"/>
                <a:gd name="connsiteX3" fmla="*/ 1720 w 10000"/>
                <a:gd name="connsiteY3" fmla="*/ 10000 h 10000"/>
                <a:gd name="connsiteX4" fmla="*/ 2410 w 10000"/>
                <a:gd name="connsiteY4" fmla="*/ 9986 h 10000"/>
                <a:gd name="connsiteX5" fmla="*/ 3101 w 10000"/>
                <a:gd name="connsiteY5" fmla="*/ 9899 h 10000"/>
                <a:gd name="connsiteX6" fmla="*/ 3791 w 10000"/>
                <a:gd name="connsiteY6" fmla="*/ 9777 h 10000"/>
                <a:gd name="connsiteX7" fmla="*/ 4479 w 10000"/>
                <a:gd name="connsiteY7" fmla="*/ 9554 h 10000"/>
                <a:gd name="connsiteX8" fmla="*/ 5145 w 10000"/>
                <a:gd name="connsiteY8" fmla="*/ 9163 h 10000"/>
                <a:gd name="connsiteX9" fmla="*/ 5867 w 10000"/>
                <a:gd name="connsiteY9" fmla="*/ 8536 h 10000"/>
                <a:gd name="connsiteX10" fmla="*/ 6546 w 10000"/>
                <a:gd name="connsiteY10" fmla="*/ 7804 h 10000"/>
                <a:gd name="connsiteX11" fmla="*/ 7213 w 10000"/>
                <a:gd name="connsiteY11" fmla="*/ 6917 h 10000"/>
                <a:gd name="connsiteX12" fmla="*/ 7932 w 10000"/>
                <a:gd name="connsiteY12" fmla="*/ 5654 h 10000"/>
                <a:gd name="connsiteX13" fmla="*/ 8619 w 10000"/>
                <a:gd name="connsiteY13" fmla="*/ 3932 h 10000"/>
                <a:gd name="connsiteX14" fmla="*/ 9306 w 10000"/>
                <a:gd name="connsiteY14" fmla="*/ 1948 h 10000"/>
                <a:gd name="connsiteX15" fmla="*/ 10000 w 10000"/>
                <a:gd name="connsiteY15" fmla="*/ 0 h 10000"/>
                <a:gd name="connsiteX0" fmla="*/ 0 w 10000"/>
                <a:gd name="connsiteY0" fmla="*/ 10000 h 10000"/>
                <a:gd name="connsiteX1" fmla="*/ 339 w 10000"/>
                <a:gd name="connsiteY1" fmla="*/ 10000 h 10000"/>
                <a:gd name="connsiteX2" fmla="*/ 1026 w 10000"/>
                <a:gd name="connsiteY2" fmla="*/ 10000 h 10000"/>
                <a:gd name="connsiteX3" fmla="*/ 1720 w 10000"/>
                <a:gd name="connsiteY3" fmla="*/ 10000 h 10000"/>
                <a:gd name="connsiteX4" fmla="*/ 2410 w 10000"/>
                <a:gd name="connsiteY4" fmla="*/ 9986 h 10000"/>
                <a:gd name="connsiteX5" fmla="*/ 3101 w 10000"/>
                <a:gd name="connsiteY5" fmla="*/ 9899 h 10000"/>
                <a:gd name="connsiteX6" fmla="*/ 3791 w 10000"/>
                <a:gd name="connsiteY6" fmla="*/ 9777 h 10000"/>
                <a:gd name="connsiteX7" fmla="*/ 4479 w 10000"/>
                <a:gd name="connsiteY7" fmla="*/ 9554 h 10000"/>
                <a:gd name="connsiteX8" fmla="*/ 5137 w 10000"/>
                <a:gd name="connsiteY8" fmla="*/ 9171 h 10000"/>
                <a:gd name="connsiteX9" fmla="*/ 5867 w 10000"/>
                <a:gd name="connsiteY9" fmla="*/ 8536 h 10000"/>
                <a:gd name="connsiteX10" fmla="*/ 6546 w 10000"/>
                <a:gd name="connsiteY10" fmla="*/ 7804 h 10000"/>
                <a:gd name="connsiteX11" fmla="*/ 7213 w 10000"/>
                <a:gd name="connsiteY11" fmla="*/ 6917 h 10000"/>
                <a:gd name="connsiteX12" fmla="*/ 7932 w 10000"/>
                <a:gd name="connsiteY12" fmla="*/ 5654 h 10000"/>
                <a:gd name="connsiteX13" fmla="*/ 8619 w 10000"/>
                <a:gd name="connsiteY13" fmla="*/ 3932 h 10000"/>
                <a:gd name="connsiteX14" fmla="*/ 9306 w 10000"/>
                <a:gd name="connsiteY14" fmla="*/ 1948 h 10000"/>
                <a:gd name="connsiteX15" fmla="*/ 10000 w 10000"/>
                <a:gd name="connsiteY15" fmla="*/ 0 h 10000"/>
                <a:gd name="connsiteX0" fmla="*/ 0 w 9992"/>
                <a:gd name="connsiteY0" fmla="*/ 9925 h 9925"/>
                <a:gd name="connsiteX1" fmla="*/ 339 w 9992"/>
                <a:gd name="connsiteY1" fmla="*/ 9925 h 9925"/>
                <a:gd name="connsiteX2" fmla="*/ 1026 w 9992"/>
                <a:gd name="connsiteY2" fmla="*/ 9925 h 9925"/>
                <a:gd name="connsiteX3" fmla="*/ 1720 w 9992"/>
                <a:gd name="connsiteY3" fmla="*/ 9925 h 9925"/>
                <a:gd name="connsiteX4" fmla="*/ 2410 w 9992"/>
                <a:gd name="connsiteY4" fmla="*/ 9911 h 9925"/>
                <a:gd name="connsiteX5" fmla="*/ 3101 w 9992"/>
                <a:gd name="connsiteY5" fmla="*/ 9824 h 9925"/>
                <a:gd name="connsiteX6" fmla="*/ 3791 w 9992"/>
                <a:gd name="connsiteY6" fmla="*/ 9702 h 9925"/>
                <a:gd name="connsiteX7" fmla="*/ 4479 w 9992"/>
                <a:gd name="connsiteY7" fmla="*/ 9479 h 9925"/>
                <a:gd name="connsiteX8" fmla="*/ 5137 w 9992"/>
                <a:gd name="connsiteY8" fmla="*/ 9096 h 9925"/>
                <a:gd name="connsiteX9" fmla="*/ 5867 w 9992"/>
                <a:gd name="connsiteY9" fmla="*/ 8461 h 9925"/>
                <a:gd name="connsiteX10" fmla="*/ 6546 w 9992"/>
                <a:gd name="connsiteY10" fmla="*/ 7729 h 9925"/>
                <a:gd name="connsiteX11" fmla="*/ 7213 w 9992"/>
                <a:gd name="connsiteY11" fmla="*/ 6842 h 9925"/>
                <a:gd name="connsiteX12" fmla="*/ 7932 w 9992"/>
                <a:gd name="connsiteY12" fmla="*/ 5579 h 9925"/>
                <a:gd name="connsiteX13" fmla="*/ 8619 w 9992"/>
                <a:gd name="connsiteY13" fmla="*/ 3857 h 9925"/>
                <a:gd name="connsiteX14" fmla="*/ 9306 w 9992"/>
                <a:gd name="connsiteY14" fmla="*/ 1873 h 9925"/>
                <a:gd name="connsiteX15" fmla="*/ 9992 w 9992"/>
                <a:gd name="connsiteY15" fmla="*/ 0 h 9925"/>
                <a:gd name="connsiteX0" fmla="*/ 0 w 10000"/>
                <a:gd name="connsiteY0" fmla="*/ 10000 h 10000"/>
                <a:gd name="connsiteX1" fmla="*/ 339 w 10000"/>
                <a:gd name="connsiteY1" fmla="*/ 10000 h 10000"/>
                <a:gd name="connsiteX2" fmla="*/ 1027 w 10000"/>
                <a:gd name="connsiteY2" fmla="*/ 10000 h 10000"/>
                <a:gd name="connsiteX3" fmla="*/ 1721 w 10000"/>
                <a:gd name="connsiteY3" fmla="*/ 10000 h 10000"/>
                <a:gd name="connsiteX4" fmla="*/ 2412 w 10000"/>
                <a:gd name="connsiteY4" fmla="*/ 9986 h 10000"/>
                <a:gd name="connsiteX5" fmla="*/ 3103 w 10000"/>
                <a:gd name="connsiteY5" fmla="*/ 9898 h 10000"/>
                <a:gd name="connsiteX6" fmla="*/ 3794 w 10000"/>
                <a:gd name="connsiteY6" fmla="*/ 9775 h 10000"/>
                <a:gd name="connsiteX7" fmla="*/ 4483 w 10000"/>
                <a:gd name="connsiteY7" fmla="*/ 9551 h 10000"/>
                <a:gd name="connsiteX8" fmla="*/ 5141 w 10000"/>
                <a:gd name="connsiteY8" fmla="*/ 9165 h 10000"/>
                <a:gd name="connsiteX9" fmla="*/ 5872 w 10000"/>
                <a:gd name="connsiteY9" fmla="*/ 8525 h 10000"/>
                <a:gd name="connsiteX10" fmla="*/ 6551 w 10000"/>
                <a:gd name="connsiteY10" fmla="*/ 7787 h 10000"/>
                <a:gd name="connsiteX11" fmla="*/ 7219 w 10000"/>
                <a:gd name="connsiteY11" fmla="*/ 6894 h 10000"/>
                <a:gd name="connsiteX12" fmla="*/ 7938 w 10000"/>
                <a:gd name="connsiteY12" fmla="*/ 5621 h 10000"/>
                <a:gd name="connsiteX13" fmla="*/ 8626 w 10000"/>
                <a:gd name="connsiteY13" fmla="*/ 3886 h 10000"/>
                <a:gd name="connsiteX14" fmla="*/ 9297 w 10000"/>
                <a:gd name="connsiteY14" fmla="*/ 1971 h 10000"/>
                <a:gd name="connsiteX15" fmla="*/ 10000 w 10000"/>
                <a:gd name="connsiteY15" fmla="*/ 0 h 10000"/>
                <a:gd name="connsiteX0" fmla="*/ 0 w 10000"/>
                <a:gd name="connsiteY0" fmla="*/ 10000 h 10000"/>
                <a:gd name="connsiteX1" fmla="*/ 339 w 10000"/>
                <a:gd name="connsiteY1" fmla="*/ 10000 h 10000"/>
                <a:gd name="connsiteX2" fmla="*/ 1027 w 10000"/>
                <a:gd name="connsiteY2" fmla="*/ 10000 h 10000"/>
                <a:gd name="connsiteX3" fmla="*/ 1721 w 10000"/>
                <a:gd name="connsiteY3" fmla="*/ 10000 h 10000"/>
                <a:gd name="connsiteX4" fmla="*/ 2412 w 10000"/>
                <a:gd name="connsiteY4" fmla="*/ 9986 h 10000"/>
                <a:gd name="connsiteX5" fmla="*/ 3103 w 10000"/>
                <a:gd name="connsiteY5" fmla="*/ 9898 h 10000"/>
                <a:gd name="connsiteX6" fmla="*/ 3794 w 10000"/>
                <a:gd name="connsiteY6" fmla="*/ 9775 h 10000"/>
                <a:gd name="connsiteX7" fmla="*/ 4483 w 10000"/>
                <a:gd name="connsiteY7" fmla="*/ 9551 h 10000"/>
                <a:gd name="connsiteX8" fmla="*/ 5141 w 10000"/>
                <a:gd name="connsiteY8" fmla="*/ 9165 h 10000"/>
                <a:gd name="connsiteX9" fmla="*/ 5872 w 10000"/>
                <a:gd name="connsiteY9" fmla="*/ 8525 h 10000"/>
                <a:gd name="connsiteX10" fmla="*/ 6551 w 10000"/>
                <a:gd name="connsiteY10" fmla="*/ 7787 h 10000"/>
                <a:gd name="connsiteX11" fmla="*/ 7219 w 10000"/>
                <a:gd name="connsiteY11" fmla="*/ 6894 h 10000"/>
                <a:gd name="connsiteX12" fmla="*/ 7938 w 10000"/>
                <a:gd name="connsiteY12" fmla="*/ 5621 h 10000"/>
                <a:gd name="connsiteX13" fmla="*/ 8626 w 10000"/>
                <a:gd name="connsiteY13" fmla="*/ 3886 h 10000"/>
                <a:gd name="connsiteX14" fmla="*/ 9297 w 10000"/>
                <a:gd name="connsiteY14" fmla="*/ 1971 h 10000"/>
                <a:gd name="connsiteX15" fmla="*/ 10000 w 10000"/>
                <a:gd name="connsiteY15" fmla="*/ 0 h 10000"/>
                <a:gd name="connsiteX0" fmla="*/ 0 w 10000"/>
                <a:gd name="connsiteY0" fmla="*/ 10000 h 10000"/>
                <a:gd name="connsiteX1" fmla="*/ 339 w 10000"/>
                <a:gd name="connsiteY1" fmla="*/ 10000 h 10000"/>
                <a:gd name="connsiteX2" fmla="*/ 1027 w 10000"/>
                <a:gd name="connsiteY2" fmla="*/ 10000 h 10000"/>
                <a:gd name="connsiteX3" fmla="*/ 1721 w 10000"/>
                <a:gd name="connsiteY3" fmla="*/ 10000 h 10000"/>
                <a:gd name="connsiteX4" fmla="*/ 2412 w 10000"/>
                <a:gd name="connsiteY4" fmla="*/ 9986 h 10000"/>
                <a:gd name="connsiteX5" fmla="*/ 3103 w 10000"/>
                <a:gd name="connsiteY5" fmla="*/ 9898 h 10000"/>
                <a:gd name="connsiteX6" fmla="*/ 3794 w 10000"/>
                <a:gd name="connsiteY6" fmla="*/ 9775 h 10000"/>
                <a:gd name="connsiteX7" fmla="*/ 4483 w 10000"/>
                <a:gd name="connsiteY7" fmla="*/ 9551 h 10000"/>
                <a:gd name="connsiteX8" fmla="*/ 5141 w 10000"/>
                <a:gd name="connsiteY8" fmla="*/ 9165 h 10000"/>
                <a:gd name="connsiteX9" fmla="*/ 5872 w 10000"/>
                <a:gd name="connsiteY9" fmla="*/ 8525 h 10000"/>
                <a:gd name="connsiteX10" fmla="*/ 6559 w 10000"/>
                <a:gd name="connsiteY10" fmla="*/ 7812 h 10000"/>
                <a:gd name="connsiteX11" fmla="*/ 7219 w 10000"/>
                <a:gd name="connsiteY11" fmla="*/ 6894 h 10000"/>
                <a:gd name="connsiteX12" fmla="*/ 7938 w 10000"/>
                <a:gd name="connsiteY12" fmla="*/ 5621 h 10000"/>
                <a:gd name="connsiteX13" fmla="*/ 8626 w 10000"/>
                <a:gd name="connsiteY13" fmla="*/ 3886 h 10000"/>
                <a:gd name="connsiteX14" fmla="*/ 9297 w 10000"/>
                <a:gd name="connsiteY14" fmla="*/ 1971 h 10000"/>
                <a:gd name="connsiteX15" fmla="*/ 10000 w 10000"/>
                <a:gd name="connsiteY15" fmla="*/ 0 h 10000"/>
                <a:gd name="connsiteX0" fmla="*/ 0 w 10000"/>
                <a:gd name="connsiteY0" fmla="*/ 10000 h 10000"/>
                <a:gd name="connsiteX1" fmla="*/ 339 w 10000"/>
                <a:gd name="connsiteY1" fmla="*/ 10000 h 10000"/>
                <a:gd name="connsiteX2" fmla="*/ 1027 w 10000"/>
                <a:gd name="connsiteY2" fmla="*/ 10000 h 10000"/>
                <a:gd name="connsiteX3" fmla="*/ 1721 w 10000"/>
                <a:gd name="connsiteY3" fmla="*/ 10000 h 10000"/>
                <a:gd name="connsiteX4" fmla="*/ 2412 w 10000"/>
                <a:gd name="connsiteY4" fmla="*/ 9986 h 10000"/>
                <a:gd name="connsiteX5" fmla="*/ 3103 w 10000"/>
                <a:gd name="connsiteY5" fmla="*/ 9898 h 10000"/>
                <a:gd name="connsiteX6" fmla="*/ 3794 w 10000"/>
                <a:gd name="connsiteY6" fmla="*/ 9775 h 10000"/>
                <a:gd name="connsiteX7" fmla="*/ 4483 w 10000"/>
                <a:gd name="connsiteY7" fmla="*/ 9551 h 10000"/>
                <a:gd name="connsiteX8" fmla="*/ 5141 w 10000"/>
                <a:gd name="connsiteY8" fmla="*/ 9165 h 10000"/>
                <a:gd name="connsiteX9" fmla="*/ 5914 w 10000"/>
                <a:gd name="connsiteY9" fmla="*/ 8525 h 10000"/>
                <a:gd name="connsiteX10" fmla="*/ 6559 w 10000"/>
                <a:gd name="connsiteY10" fmla="*/ 7812 h 10000"/>
                <a:gd name="connsiteX11" fmla="*/ 7219 w 10000"/>
                <a:gd name="connsiteY11" fmla="*/ 6894 h 10000"/>
                <a:gd name="connsiteX12" fmla="*/ 7938 w 10000"/>
                <a:gd name="connsiteY12" fmla="*/ 5621 h 10000"/>
                <a:gd name="connsiteX13" fmla="*/ 8626 w 10000"/>
                <a:gd name="connsiteY13" fmla="*/ 3886 h 10000"/>
                <a:gd name="connsiteX14" fmla="*/ 9297 w 10000"/>
                <a:gd name="connsiteY14" fmla="*/ 1971 h 10000"/>
                <a:gd name="connsiteX15" fmla="*/ 10000 w 10000"/>
                <a:gd name="connsiteY15" fmla="*/ 0 h 10000"/>
                <a:gd name="connsiteX0" fmla="*/ 0 w 10000"/>
                <a:gd name="connsiteY0" fmla="*/ 10000 h 10000"/>
                <a:gd name="connsiteX1" fmla="*/ 339 w 10000"/>
                <a:gd name="connsiteY1" fmla="*/ 10000 h 10000"/>
                <a:gd name="connsiteX2" fmla="*/ 1027 w 10000"/>
                <a:gd name="connsiteY2" fmla="*/ 10000 h 10000"/>
                <a:gd name="connsiteX3" fmla="*/ 1721 w 10000"/>
                <a:gd name="connsiteY3" fmla="*/ 10000 h 10000"/>
                <a:gd name="connsiteX4" fmla="*/ 2412 w 10000"/>
                <a:gd name="connsiteY4" fmla="*/ 9986 h 10000"/>
                <a:gd name="connsiteX5" fmla="*/ 3103 w 10000"/>
                <a:gd name="connsiteY5" fmla="*/ 9898 h 10000"/>
                <a:gd name="connsiteX6" fmla="*/ 3794 w 10000"/>
                <a:gd name="connsiteY6" fmla="*/ 9775 h 10000"/>
                <a:gd name="connsiteX7" fmla="*/ 4483 w 10000"/>
                <a:gd name="connsiteY7" fmla="*/ 9551 h 10000"/>
                <a:gd name="connsiteX8" fmla="*/ 5141 w 10000"/>
                <a:gd name="connsiteY8" fmla="*/ 9210 h 10000"/>
                <a:gd name="connsiteX9" fmla="*/ 5914 w 10000"/>
                <a:gd name="connsiteY9" fmla="*/ 8525 h 10000"/>
                <a:gd name="connsiteX10" fmla="*/ 6559 w 10000"/>
                <a:gd name="connsiteY10" fmla="*/ 7812 h 10000"/>
                <a:gd name="connsiteX11" fmla="*/ 7219 w 10000"/>
                <a:gd name="connsiteY11" fmla="*/ 6894 h 10000"/>
                <a:gd name="connsiteX12" fmla="*/ 7938 w 10000"/>
                <a:gd name="connsiteY12" fmla="*/ 5621 h 10000"/>
                <a:gd name="connsiteX13" fmla="*/ 8626 w 10000"/>
                <a:gd name="connsiteY13" fmla="*/ 3886 h 10000"/>
                <a:gd name="connsiteX14" fmla="*/ 9297 w 10000"/>
                <a:gd name="connsiteY14" fmla="*/ 1971 h 10000"/>
                <a:gd name="connsiteX15" fmla="*/ 10000 w 10000"/>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0">
                  <a:moveTo>
                    <a:pt x="0" y="10000"/>
                  </a:moveTo>
                  <a:lnTo>
                    <a:pt x="339" y="10000"/>
                  </a:lnTo>
                  <a:lnTo>
                    <a:pt x="1027" y="10000"/>
                  </a:lnTo>
                  <a:lnTo>
                    <a:pt x="1721" y="10000"/>
                  </a:lnTo>
                  <a:cubicBezTo>
                    <a:pt x="1721" y="10000"/>
                    <a:pt x="2241" y="10000"/>
                    <a:pt x="2412" y="9986"/>
                  </a:cubicBezTo>
                  <a:cubicBezTo>
                    <a:pt x="2583" y="9971"/>
                    <a:pt x="2932" y="9927"/>
                    <a:pt x="3103" y="9898"/>
                  </a:cubicBezTo>
                  <a:cubicBezTo>
                    <a:pt x="3282" y="9870"/>
                    <a:pt x="3627" y="9812"/>
                    <a:pt x="3794" y="9775"/>
                  </a:cubicBezTo>
                  <a:cubicBezTo>
                    <a:pt x="3965" y="9732"/>
                    <a:pt x="4259" y="9645"/>
                    <a:pt x="4483" y="9551"/>
                  </a:cubicBezTo>
                  <a:cubicBezTo>
                    <a:pt x="4707" y="9457"/>
                    <a:pt x="4903" y="9381"/>
                    <a:pt x="5141" y="9210"/>
                  </a:cubicBezTo>
                  <a:cubicBezTo>
                    <a:pt x="5379" y="9039"/>
                    <a:pt x="5678" y="8758"/>
                    <a:pt x="5914" y="8525"/>
                  </a:cubicBezTo>
                  <a:cubicBezTo>
                    <a:pt x="6150" y="8292"/>
                    <a:pt x="6342" y="8084"/>
                    <a:pt x="6559" y="7812"/>
                  </a:cubicBezTo>
                  <a:cubicBezTo>
                    <a:pt x="6776" y="7540"/>
                    <a:pt x="7058" y="7162"/>
                    <a:pt x="7219" y="6894"/>
                  </a:cubicBezTo>
                  <a:cubicBezTo>
                    <a:pt x="7415" y="6622"/>
                    <a:pt x="7781" y="5974"/>
                    <a:pt x="7938" y="5621"/>
                  </a:cubicBezTo>
                  <a:cubicBezTo>
                    <a:pt x="8128" y="5173"/>
                    <a:pt x="8400" y="4494"/>
                    <a:pt x="8626" y="3886"/>
                  </a:cubicBezTo>
                  <a:cubicBezTo>
                    <a:pt x="8852" y="3278"/>
                    <a:pt x="9126" y="2471"/>
                    <a:pt x="9297" y="1971"/>
                  </a:cubicBezTo>
                  <a:cubicBezTo>
                    <a:pt x="9469" y="1478"/>
                    <a:pt x="9839" y="478"/>
                    <a:pt x="10000" y="0"/>
                  </a:cubicBezTo>
                </a:path>
              </a:pathLst>
            </a:custGeom>
            <a:noFill/>
            <a:ln w="3810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defTabSz="685783" fontAlgn="auto">
                <a:spcBef>
                  <a:spcPts val="0"/>
                </a:spcBef>
                <a:spcAft>
                  <a:spcPts val="0"/>
                </a:spcAft>
                <a:defRPr/>
              </a:pPr>
              <a:endParaRPr lang="de-DE" sz="900" kern="0" dirty="0">
                <a:solidFill>
                  <a:srgbClr val="000000"/>
                </a:solidFill>
                <a:latin typeface="Arial"/>
              </a:endParaRPr>
            </a:p>
          </p:txBody>
        </p:sp>
        <p:sp>
          <p:nvSpPr>
            <p:cNvPr id="400" name="Freeform 5">
              <a:extLst>
                <a:ext uri="{FF2B5EF4-FFF2-40B4-BE49-F238E27FC236}">
                  <a16:creationId xmlns:a16="http://schemas.microsoft.com/office/drawing/2014/main" id="{BA44233C-CB2E-4000-8752-75621FC55E27}"/>
                </a:ext>
              </a:extLst>
            </p:cNvPr>
            <p:cNvSpPr>
              <a:spLocks/>
            </p:cNvSpPr>
            <p:nvPr/>
          </p:nvSpPr>
          <p:spPr bwMode="auto">
            <a:xfrm>
              <a:off x="6902543" y="2870645"/>
              <a:ext cx="4137686" cy="2371512"/>
            </a:xfrm>
            <a:custGeom>
              <a:avLst/>
              <a:gdLst>
                <a:gd name="T0" fmla="*/ 0 w 3293"/>
                <a:gd name="T1" fmla="*/ 1472 h 1472"/>
                <a:gd name="T2" fmla="*/ 206 w 3293"/>
                <a:gd name="T3" fmla="*/ 1472 h 1472"/>
                <a:gd name="T4" fmla="*/ 413 w 3293"/>
                <a:gd name="T5" fmla="*/ 1470 h 1472"/>
                <a:gd name="T6" fmla="*/ 616 w 3293"/>
                <a:gd name="T7" fmla="*/ 1469 h 1472"/>
                <a:gd name="T8" fmla="*/ 824 w 3293"/>
                <a:gd name="T9" fmla="*/ 1469 h 1472"/>
                <a:gd name="T10" fmla="*/ 1028 w 3293"/>
                <a:gd name="T11" fmla="*/ 1468 h 1472"/>
                <a:gd name="T12" fmla="*/ 1234 w 3293"/>
                <a:gd name="T13" fmla="*/ 1462 h 1472"/>
                <a:gd name="T14" fmla="*/ 1440 w 3293"/>
                <a:gd name="T15" fmla="*/ 1454 h 1472"/>
                <a:gd name="T16" fmla="*/ 1648 w 3293"/>
                <a:gd name="T17" fmla="*/ 1437 h 1472"/>
                <a:gd name="T18" fmla="*/ 1853 w 3293"/>
                <a:gd name="T19" fmla="*/ 1408 h 1472"/>
                <a:gd name="T20" fmla="*/ 2059 w 3293"/>
                <a:gd name="T21" fmla="*/ 1357 h 1472"/>
                <a:gd name="T22" fmla="*/ 2263 w 3293"/>
                <a:gd name="T23" fmla="*/ 1278 h 1472"/>
                <a:gd name="T24" fmla="*/ 2470 w 3293"/>
                <a:gd name="T25" fmla="*/ 1161 h 1472"/>
                <a:gd name="T26" fmla="*/ 2674 w 3293"/>
                <a:gd name="T27" fmla="*/ 976 h 1472"/>
                <a:gd name="T28" fmla="*/ 2882 w 3293"/>
                <a:gd name="T29" fmla="*/ 688 h 1472"/>
                <a:gd name="T30" fmla="*/ 3086 w 3293"/>
                <a:gd name="T31" fmla="*/ 366 h 1472"/>
                <a:gd name="T32" fmla="*/ 3293 w 3293"/>
                <a:gd name="T33" fmla="*/ 0 h 1472"/>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73 w 10000"/>
                <a:gd name="connsiteY7" fmla="*/ 9878 h 10000"/>
                <a:gd name="connsiteX8" fmla="*/ 5005 w 10000"/>
                <a:gd name="connsiteY8" fmla="*/ 9762 h 10000"/>
                <a:gd name="connsiteX9" fmla="*/ 5627 w 10000"/>
                <a:gd name="connsiteY9" fmla="*/ 9565 h 10000"/>
                <a:gd name="connsiteX10" fmla="*/ 6253 w 10000"/>
                <a:gd name="connsiteY10" fmla="*/ 9195 h 10000"/>
                <a:gd name="connsiteX11" fmla="*/ 6872 w 10000"/>
                <a:gd name="connsiteY11" fmla="*/ 8682 h 10000"/>
                <a:gd name="connsiteX12" fmla="*/ 7501 w 10000"/>
                <a:gd name="connsiteY12" fmla="*/ 7887 h 10000"/>
                <a:gd name="connsiteX13" fmla="*/ 8120 w 10000"/>
                <a:gd name="connsiteY13" fmla="*/ 6630 h 10000"/>
                <a:gd name="connsiteX14" fmla="*/ 8752 w 10000"/>
                <a:gd name="connsiteY14" fmla="*/ 4674 h 10000"/>
                <a:gd name="connsiteX15" fmla="*/ 9371 w 10000"/>
                <a:gd name="connsiteY15" fmla="*/ 2486 h 10000"/>
                <a:gd name="connsiteX16" fmla="*/ 10000 w 10000"/>
                <a:gd name="connsiteY16" fmla="*/ 0 h 10000"/>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73 w 10000"/>
                <a:gd name="connsiteY7" fmla="*/ 9878 h 10000"/>
                <a:gd name="connsiteX8" fmla="*/ 5005 w 10000"/>
                <a:gd name="connsiteY8" fmla="*/ 9762 h 10000"/>
                <a:gd name="connsiteX9" fmla="*/ 5606 w 10000"/>
                <a:gd name="connsiteY9" fmla="*/ 9557 h 10000"/>
                <a:gd name="connsiteX10" fmla="*/ 6253 w 10000"/>
                <a:gd name="connsiteY10" fmla="*/ 9195 h 10000"/>
                <a:gd name="connsiteX11" fmla="*/ 6872 w 10000"/>
                <a:gd name="connsiteY11" fmla="*/ 8682 h 10000"/>
                <a:gd name="connsiteX12" fmla="*/ 7501 w 10000"/>
                <a:gd name="connsiteY12" fmla="*/ 7887 h 10000"/>
                <a:gd name="connsiteX13" fmla="*/ 8120 w 10000"/>
                <a:gd name="connsiteY13" fmla="*/ 6630 h 10000"/>
                <a:gd name="connsiteX14" fmla="*/ 8752 w 10000"/>
                <a:gd name="connsiteY14" fmla="*/ 4674 h 10000"/>
                <a:gd name="connsiteX15" fmla="*/ 9371 w 10000"/>
                <a:gd name="connsiteY15" fmla="*/ 2486 h 10000"/>
                <a:gd name="connsiteX16" fmla="*/ 10000 w 10000"/>
                <a:gd name="connsiteY16" fmla="*/ 0 h 10000"/>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73 w 10000"/>
                <a:gd name="connsiteY7" fmla="*/ 9878 h 10000"/>
                <a:gd name="connsiteX8" fmla="*/ 4973 w 10000"/>
                <a:gd name="connsiteY8" fmla="*/ 9754 h 10000"/>
                <a:gd name="connsiteX9" fmla="*/ 5606 w 10000"/>
                <a:gd name="connsiteY9" fmla="*/ 9557 h 10000"/>
                <a:gd name="connsiteX10" fmla="*/ 6253 w 10000"/>
                <a:gd name="connsiteY10" fmla="*/ 9195 h 10000"/>
                <a:gd name="connsiteX11" fmla="*/ 6872 w 10000"/>
                <a:gd name="connsiteY11" fmla="*/ 8682 h 10000"/>
                <a:gd name="connsiteX12" fmla="*/ 7501 w 10000"/>
                <a:gd name="connsiteY12" fmla="*/ 7887 h 10000"/>
                <a:gd name="connsiteX13" fmla="*/ 8120 w 10000"/>
                <a:gd name="connsiteY13" fmla="*/ 6630 h 10000"/>
                <a:gd name="connsiteX14" fmla="*/ 8752 w 10000"/>
                <a:gd name="connsiteY14" fmla="*/ 4674 h 10000"/>
                <a:gd name="connsiteX15" fmla="*/ 9371 w 10000"/>
                <a:gd name="connsiteY15" fmla="*/ 2486 h 10000"/>
                <a:gd name="connsiteX16" fmla="*/ 10000 w 10000"/>
                <a:gd name="connsiteY16" fmla="*/ 0 h 10000"/>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73 w 10000"/>
                <a:gd name="connsiteY7" fmla="*/ 9878 h 10000"/>
                <a:gd name="connsiteX8" fmla="*/ 4973 w 10000"/>
                <a:gd name="connsiteY8" fmla="*/ 9754 h 10000"/>
                <a:gd name="connsiteX9" fmla="*/ 5606 w 10000"/>
                <a:gd name="connsiteY9" fmla="*/ 9557 h 10000"/>
                <a:gd name="connsiteX10" fmla="*/ 6253 w 10000"/>
                <a:gd name="connsiteY10" fmla="*/ 9195 h 10000"/>
                <a:gd name="connsiteX11" fmla="*/ 6872 w 10000"/>
                <a:gd name="connsiteY11" fmla="*/ 8682 h 10000"/>
                <a:gd name="connsiteX12" fmla="*/ 7501 w 10000"/>
                <a:gd name="connsiteY12" fmla="*/ 7887 h 10000"/>
                <a:gd name="connsiteX13" fmla="*/ 8120 w 10000"/>
                <a:gd name="connsiteY13" fmla="*/ 6630 h 10000"/>
                <a:gd name="connsiteX14" fmla="*/ 8752 w 10000"/>
                <a:gd name="connsiteY14" fmla="*/ 4674 h 10000"/>
                <a:gd name="connsiteX15" fmla="*/ 9371 w 10000"/>
                <a:gd name="connsiteY15" fmla="*/ 2486 h 10000"/>
                <a:gd name="connsiteX16" fmla="*/ 10000 w 10000"/>
                <a:gd name="connsiteY16" fmla="*/ 0 h 10000"/>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44 w 10000"/>
                <a:gd name="connsiteY7" fmla="*/ 9862 h 10000"/>
                <a:gd name="connsiteX8" fmla="*/ 4973 w 10000"/>
                <a:gd name="connsiteY8" fmla="*/ 9754 h 10000"/>
                <a:gd name="connsiteX9" fmla="*/ 5606 w 10000"/>
                <a:gd name="connsiteY9" fmla="*/ 9557 h 10000"/>
                <a:gd name="connsiteX10" fmla="*/ 6253 w 10000"/>
                <a:gd name="connsiteY10" fmla="*/ 9195 h 10000"/>
                <a:gd name="connsiteX11" fmla="*/ 6872 w 10000"/>
                <a:gd name="connsiteY11" fmla="*/ 8682 h 10000"/>
                <a:gd name="connsiteX12" fmla="*/ 7501 w 10000"/>
                <a:gd name="connsiteY12" fmla="*/ 7887 h 10000"/>
                <a:gd name="connsiteX13" fmla="*/ 8120 w 10000"/>
                <a:gd name="connsiteY13" fmla="*/ 6630 h 10000"/>
                <a:gd name="connsiteX14" fmla="*/ 8752 w 10000"/>
                <a:gd name="connsiteY14" fmla="*/ 4674 h 10000"/>
                <a:gd name="connsiteX15" fmla="*/ 9371 w 10000"/>
                <a:gd name="connsiteY15" fmla="*/ 2486 h 10000"/>
                <a:gd name="connsiteX16" fmla="*/ 10000 w 10000"/>
                <a:gd name="connsiteY16" fmla="*/ 0 h 10000"/>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44 w 10000"/>
                <a:gd name="connsiteY7" fmla="*/ 9862 h 10000"/>
                <a:gd name="connsiteX8" fmla="*/ 4973 w 10000"/>
                <a:gd name="connsiteY8" fmla="*/ 9754 h 10000"/>
                <a:gd name="connsiteX9" fmla="*/ 5606 w 10000"/>
                <a:gd name="connsiteY9" fmla="*/ 9557 h 10000"/>
                <a:gd name="connsiteX10" fmla="*/ 6253 w 10000"/>
                <a:gd name="connsiteY10" fmla="*/ 9195 h 10000"/>
                <a:gd name="connsiteX11" fmla="*/ 6876 w 10000"/>
                <a:gd name="connsiteY11" fmla="*/ 8643 h 10000"/>
                <a:gd name="connsiteX12" fmla="*/ 7501 w 10000"/>
                <a:gd name="connsiteY12" fmla="*/ 7887 h 10000"/>
                <a:gd name="connsiteX13" fmla="*/ 8120 w 10000"/>
                <a:gd name="connsiteY13" fmla="*/ 6630 h 10000"/>
                <a:gd name="connsiteX14" fmla="*/ 8752 w 10000"/>
                <a:gd name="connsiteY14" fmla="*/ 4674 h 10000"/>
                <a:gd name="connsiteX15" fmla="*/ 9371 w 10000"/>
                <a:gd name="connsiteY15" fmla="*/ 2486 h 10000"/>
                <a:gd name="connsiteX16" fmla="*/ 10000 w 10000"/>
                <a:gd name="connsiteY16" fmla="*/ 0 h 10000"/>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44 w 10000"/>
                <a:gd name="connsiteY7" fmla="*/ 9862 h 10000"/>
                <a:gd name="connsiteX8" fmla="*/ 4973 w 10000"/>
                <a:gd name="connsiteY8" fmla="*/ 9754 h 10000"/>
                <a:gd name="connsiteX9" fmla="*/ 5606 w 10000"/>
                <a:gd name="connsiteY9" fmla="*/ 9557 h 10000"/>
                <a:gd name="connsiteX10" fmla="*/ 6253 w 10000"/>
                <a:gd name="connsiteY10" fmla="*/ 9195 h 10000"/>
                <a:gd name="connsiteX11" fmla="*/ 6876 w 10000"/>
                <a:gd name="connsiteY11" fmla="*/ 8643 h 10000"/>
                <a:gd name="connsiteX12" fmla="*/ 7501 w 10000"/>
                <a:gd name="connsiteY12" fmla="*/ 7887 h 10000"/>
                <a:gd name="connsiteX13" fmla="*/ 8120 w 10000"/>
                <a:gd name="connsiteY13" fmla="*/ 6630 h 10000"/>
                <a:gd name="connsiteX14" fmla="*/ 8752 w 10000"/>
                <a:gd name="connsiteY14" fmla="*/ 4674 h 10000"/>
                <a:gd name="connsiteX15" fmla="*/ 9371 w 10000"/>
                <a:gd name="connsiteY15" fmla="*/ 2486 h 10000"/>
                <a:gd name="connsiteX16" fmla="*/ 10000 w 10000"/>
                <a:gd name="connsiteY16" fmla="*/ 0 h 10000"/>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44 w 10000"/>
                <a:gd name="connsiteY7" fmla="*/ 9862 h 10000"/>
                <a:gd name="connsiteX8" fmla="*/ 4973 w 10000"/>
                <a:gd name="connsiteY8" fmla="*/ 9754 h 10000"/>
                <a:gd name="connsiteX9" fmla="*/ 5606 w 10000"/>
                <a:gd name="connsiteY9" fmla="*/ 9557 h 10000"/>
                <a:gd name="connsiteX10" fmla="*/ 6253 w 10000"/>
                <a:gd name="connsiteY10" fmla="*/ 9195 h 10000"/>
                <a:gd name="connsiteX11" fmla="*/ 6876 w 10000"/>
                <a:gd name="connsiteY11" fmla="*/ 8643 h 10000"/>
                <a:gd name="connsiteX12" fmla="*/ 7487 w 10000"/>
                <a:gd name="connsiteY12" fmla="*/ 7879 h 10000"/>
                <a:gd name="connsiteX13" fmla="*/ 8120 w 10000"/>
                <a:gd name="connsiteY13" fmla="*/ 6630 h 10000"/>
                <a:gd name="connsiteX14" fmla="*/ 8752 w 10000"/>
                <a:gd name="connsiteY14" fmla="*/ 4674 h 10000"/>
                <a:gd name="connsiteX15" fmla="*/ 9371 w 10000"/>
                <a:gd name="connsiteY15" fmla="*/ 2486 h 10000"/>
                <a:gd name="connsiteX16" fmla="*/ 10000 w 10000"/>
                <a:gd name="connsiteY16" fmla="*/ 0 h 10000"/>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44 w 10000"/>
                <a:gd name="connsiteY7" fmla="*/ 9862 h 10000"/>
                <a:gd name="connsiteX8" fmla="*/ 4973 w 10000"/>
                <a:gd name="connsiteY8" fmla="*/ 9754 h 10000"/>
                <a:gd name="connsiteX9" fmla="*/ 5606 w 10000"/>
                <a:gd name="connsiteY9" fmla="*/ 9557 h 10000"/>
                <a:gd name="connsiteX10" fmla="*/ 6253 w 10000"/>
                <a:gd name="connsiteY10" fmla="*/ 9195 h 10000"/>
                <a:gd name="connsiteX11" fmla="*/ 6876 w 10000"/>
                <a:gd name="connsiteY11" fmla="*/ 8643 h 10000"/>
                <a:gd name="connsiteX12" fmla="*/ 7487 w 10000"/>
                <a:gd name="connsiteY12" fmla="*/ 7879 h 10000"/>
                <a:gd name="connsiteX13" fmla="*/ 8120 w 10000"/>
                <a:gd name="connsiteY13" fmla="*/ 6630 h 10000"/>
                <a:gd name="connsiteX14" fmla="*/ 8752 w 10000"/>
                <a:gd name="connsiteY14" fmla="*/ 4674 h 10000"/>
                <a:gd name="connsiteX15" fmla="*/ 9371 w 10000"/>
                <a:gd name="connsiteY15" fmla="*/ 2486 h 10000"/>
                <a:gd name="connsiteX16" fmla="*/ 10000 w 10000"/>
                <a:gd name="connsiteY16" fmla="*/ 0 h 10000"/>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44 w 10000"/>
                <a:gd name="connsiteY7" fmla="*/ 9862 h 10000"/>
                <a:gd name="connsiteX8" fmla="*/ 4973 w 10000"/>
                <a:gd name="connsiteY8" fmla="*/ 9754 h 10000"/>
                <a:gd name="connsiteX9" fmla="*/ 5606 w 10000"/>
                <a:gd name="connsiteY9" fmla="*/ 9557 h 10000"/>
                <a:gd name="connsiteX10" fmla="*/ 6253 w 10000"/>
                <a:gd name="connsiteY10" fmla="*/ 9195 h 10000"/>
                <a:gd name="connsiteX11" fmla="*/ 6876 w 10000"/>
                <a:gd name="connsiteY11" fmla="*/ 8643 h 10000"/>
                <a:gd name="connsiteX12" fmla="*/ 7487 w 10000"/>
                <a:gd name="connsiteY12" fmla="*/ 7879 h 10000"/>
                <a:gd name="connsiteX13" fmla="*/ 8120 w 10000"/>
                <a:gd name="connsiteY13" fmla="*/ 6583 h 10000"/>
                <a:gd name="connsiteX14" fmla="*/ 8752 w 10000"/>
                <a:gd name="connsiteY14" fmla="*/ 4674 h 10000"/>
                <a:gd name="connsiteX15" fmla="*/ 9371 w 10000"/>
                <a:gd name="connsiteY15" fmla="*/ 2486 h 10000"/>
                <a:gd name="connsiteX16" fmla="*/ 10000 w 10000"/>
                <a:gd name="connsiteY16" fmla="*/ 0 h 10000"/>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44 w 10000"/>
                <a:gd name="connsiteY7" fmla="*/ 9862 h 10000"/>
                <a:gd name="connsiteX8" fmla="*/ 4973 w 10000"/>
                <a:gd name="connsiteY8" fmla="*/ 9754 h 10000"/>
                <a:gd name="connsiteX9" fmla="*/ 5606 w 10000"/>
                <a:gd name="connsiteY9" fmla="*/ 9557 h 10000"/>
                <a:gd name="connsiteX10" fmla="*/ 6253 w 10000"/>
                <a:gd name="connsiteY10" fmla="*/ 9195 h 10000"/>
                <a:gd name="connsiteX11" fmla="*/ 6876 w 10000"/>
                <a:gd name="connsiteY11" fmla="*/ 8643 h 10000"/>
                <a:gd name="connsiteX12" fmla="*/ 7487 w 10000"/>
                <a:gd name="connsiteY12" fmla="*/ 7879 h 10000"/>
                <a:gd name="connsiteX13" fmla="*/ 8120 w 10000"/>
                <a:gd name="connsiteY13" fmla="*/ 6583 h 10000"/>
                <a:gd name="connsiteX14" fmla="*/ 8752 w 10000"/>
                <a:gd name="connsiteY14" fmla="*/ 4674 h 10000"/>
                <a:gd name="connsiteX15" fmla="*/ 9371 w 10000"/>
                <a:gd name="connsiteY15" fmla="*/ 2486 h 10000"/>
                <a:gd name="connsiteX16" fmla="*/ 10000 w 10000"/>
                <a:gd name="connsiteY16" fmla="*/ 0 h 10000"/>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44 w 10000"/>
                <a:gd name="connsiteY7" fmla="*/ 9862 h 10000"/>
                <a:gd name="connsiteX8" fmla="*/ 4973 w 10000"/>
                <a:gd name="connsiteY8" fmla="*/ 9754 h 10000"/>
                <a:gd name="connsiteX9" fmla="*/ 5606 w 10000"/>
                <a:gd name="connsiteY9" fmla="*/ 9557 h 10000"/>
                <a:gd name="connsiteX10" fmla="*/ 6253 w 10000"/>
                <a:gd name="connsiteY10" fmla="*/ 9195 h 10000"/>
                <a:gd name="connsiteX11" fmla="*/ 6876 w 10000"/>
                <a:gd name="connsiteY11" fmla="*/ 8643 h 10000"/>
                <a:gd name="connsiteX12" fmla="*/ 7487 w 10000"/>
                <a:gd name="connsiteY12" fmla="*/ 7879 h 10000"/>
                <a:gd name="connsiteX13" fmla="*/ 8120 w 10000"/>
                <a:gd name="connsiteY13" fmla="*/ 6583 h 10000"/>
                <a:gd name="connsiteX14" fmla="*/ 8745 w 10000"/>
                <a:gd name="connsiteY14" fmla="*/ 4674 h 10000"/>
                <a:gd name="connsiteX15" fmla="*/ 9371 w 10000"/>
                <a:gd name="connsiteY15" fmla="*/ 2486 h 10000"/>
                <a:gd name="connsiteX16" fmla="*/ 10000 w 10000"/>
                <a:gd name="connsiteY16" fmla="*/ 0 h 10000"/>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44 w 10000"/>
                <a:gd name="connsiteY7" fmla="*/ 9862 h 10000"/>
                <a:gd name="connsiteX8" fmla="*/ 4973 w 10000"/>
                <a:gd name="connsiteY8" fmla="*/ 9754 h 10000"/>
                <a:gd name="connsiteX9" fmla="*/ 5606 w 10000"/>
                <a:gd name="connsiteY9" fmla="*/ 9557 h 10000"/>
                <a:gd name="connsiteX10" fmla="*/ 6253 w 10000"/>
                <a:gd name="connsiteY10" fmla="*/ 9195 h 10000"/>
                <a:gd name="connsiteX11" fmla="*/ 6876 w 10000"/>
                <a:gd name="connsiteY11" fmla="*/ 8643 h 10000"/>
                <a:gd name="connsiteX12" fmla="*/ 7487 w 10000"/>
                <a:gd name="connsiteY12" fmla="*/ 7879 h 10000"/>
                <a:gd name="connsiteX13" fmla="*/ 8120 w 10000"/>
                <a:gd name="connsiteY13" fmla="*/ 6583 h 10000"/>
                <a:gd name="connsiteX14" fmla="*/ 8745 w 10000"/>
                <a:gd name="connsiteY14" fmla="*/ 4674 h 10000"/>
                <a:gd name="connsiteX15" fmla="*/ 9367 w 10000"/>
                <a:gd name="connsiteY15" fmla="*/ 2549 h 10000"/>
                <a:gd name="connsiteX16" fmla="*/ 10000 w 10000"/>
                <a:gd name="connsiteY16" fmla="*/ 0 h 10000"/>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44 w 10000"/>
                <a:gd name="connsiteY7" fmla="*/ 9862 h 10000"/>
                <a:gd name="connsiteX8" fmla="*/ 4973 w 10000"/>
                <a:gd name="connsiteY8" fmla="*/ 9754 h 10000"/>
                <a:gd name="connsiteX9" fmla="*/ 5606 w 10000"/>
                <a:gd name="connsiteY9" fmla="*/ 9557 h 10000"/>
                <a:gd name="connsiteX10" fmla="*/ 6253 w 10000"/>
                <a:gd name="connsiteY10" fmla="*/ 9195 h 10000"/>
                <a:gd name="connsiteX11" fmla="*/ 6876 w 10000"/>
                <a:gd name="connsiteY11" fmla="*/ 8643 h 10000"/>
                <a:gd name="connsiteX12" fmla="*/ 7487 w 10000"/>
                <a:gd name="connsiteY12" fmla="*/ 7879 h 10000"/>
                <a:gd name="connsiteX13" fmla="*/ 8120 w 10000"/>
                <a:gd name="connsiteY13" fmla="*/ 6583 h 10000"/>
                <a:gd name="connsiteX14" fmla="*/ 8745 w 10000"/>
                <a:gd name="connsiteY14" fmla="*/ 4674 h 10000"/>
                <a:gd name="connsiteX15" fmla="*/ 9356 w 10000"/>
                <a:gd name="connsiteY15" fmla="*/ 2549 h 10000"/>
                <a:gd name="connsiteX16" fmla="*/ 10000 w 10000"/>
                <a:gd name="connsiteY16" fmla="*/ 0 h 10000"/>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44 w 10000"/>
                <a:gd name="connsiteY7" fmla="*/ 9862 h 10000"/>
                <a:gd name="connsiteX8" fmla="*/ 4973 w 10000"/>
                <a:gd name="connsiteY8" fmla="*/ 9754 h 10000"/>
                <a:gd name="connsiteX9" fmla="*/ 5606 w 10000"/>
                <a:gd name="connsiteY9" fmla="*/ 9557 h 10000"/>
                <a:gd name="connsiteX10" fmla="*/ 6253 w 10000"/>
                <a:gd name="connsiteY10" fmla="*/ 9195 h 10000"/>
                <a:gd name="connsiteX11" fmla="*/ 6876 w 10000"/>
                <a:gd name="connsiteY11" fmla="*/ 8643 h 10000"/>
                <a:gd name="connsiteX12" fmla="*/ 7487 w 10000"/>
                <a:gd name="connsiteY12" fmla="*/ 7879 h 10000"/>
                <a:gd name="connsiteX13" fmla="*/ 8120 w 10000"/>
                <a:gd name="connsiteY13" fmla="*/ 6583 h 10000"/>
                <a:gd name="connsiteX14" fmla="*/ 8745 w 10000"/>
                <a:gd name="connsiteY14" fmla="*/ 4674 h 10000"/>
                <a:gd name="connsiteX15" fmla="*/ 9367 w 10000"/>
                <a:gd name="connsiteY15" fmla="*/ 2541 h 10000"/>
                <a:gd name="connsiteX16" fmla="*/ 10000 w 10000"/>
                <a:gd name="connsiteY16" fmla="*/ 0 h 10000"/>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44 w 10000"/>
                <a:gd name="connsiteY7" fmla="*/ 9862 h 10000"/>
                <a:gd name="connsiteX8" fmla="*/ 4973 w 10000"/>
                <a:gd name="connsiteY8" fmla="*/ 9754 h 10000"/>
                <a:gd name="connsiteX9" fmla="*/ 5606 w 10000"/>
                <a:gd name="connsiteY9" fmla="*/ 9557 h 10000"/>
                <a:gd name="connsiteX10" fmla="*/ 6253 w 10000"/>
                <a:gd name="connsiteY10" fmla="*/ 9195 h 10000"/>
                <a:gd name="connsiteX11" fmla="*/ 6876 w 10000"/>
                <a:gd name="connsiteY11" fmla="*/ 8643 h 10000"/>
                <a:gd name="connsiteX12" fmla="*/ 7487 w 10000"/>
                <a:gd name="connsiteY12" fmla="*/ 7879 h 10000"/>
                <a:gd name="connsiteX13" fmla="*/ 8120 w 10000"/>
                <a:gd name="connsiteY13" fmla="*/ 6583 h 10000"/>
                <a:gd name="connsiteX14" fmla="*/ 8745 w 10000"/>
                <a:gd name="connsiteY14" fmla="*/ 4674 h 10000"/>
                <a:gd name="connsiteX15" fmla="*/ 9367 w 10000"/>
                <a:gd name="connsiteY15" fmla="*/ 2541 h 10000"/>
                <a:gd name="connsiteX16" fmla="*/ 10000 w 10000"/>
                <a:gd name="connsiteY16" fmla="*/ 0 h 10000"/>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44 w 10000"/>
                <a:gd name="connsiteY7" fmla="*/ 9862 h 10000"/>
                <a:gd name="connsiteX8" fmla="*/ 4973 w 10000"/>
                <a:gd name="connsiteY8" fmla="*/ 9754 h 10000"/>
                <a:gd name="connsiteX9" fmla="*/ 5606 w 10000"/>
                <a:gd name="connsiteY9" fmla="*/ 9557 h 10000"/>
                <a:gd name="connsiteX10" fmla="*/ 6253 w 10000"/>
                <a:gd name="connsiteY10" fmla="*/ 9195 h 10000"/>
                <a:gd name="connsiteX11" fmla="*/ 6876 w 10000"/>
                <a:gd name="connsiteY11" fmla="*/ 8643 h 10000"/>
                <a:gd name="connsiteX12" fmla="*/ 7487 w 10000"/>
                <a:gd name="connsiteY12" fmla="*/ 7879 h 10000"/>
                <a:gd name="connsiteX13" fmla="*/ 8120 w 10000"/>
                <a:gd name="connsiteY13" fmla="*/ 6583 h 10000"/>
                <a:gd name="connsiteX14" fmla="*/ 8745 w 10000"/>
                <a:gd name="connsiteY14" fmla="*/ 4674 h 10000"/>
                <a:gd name="connsiteX15" fmla="*/ 9367 w 10000"/>
                <a:gd name="connsiteY15" fmla="*/ 2541 h 10000"/>
                <a:gd name="connsiteX16" fmla="*/ 10000 w 10000"/>
                <a:gd name="connsiteY16" fmla="*/ 0 h 10000"/>
                <a:gd name="connsiteX0" fmla="*/ 0 w 10000"/>
                <a:gd name="connsiteY0" fmla="*/ 9945 h 9945"/>
                <a:gd name="connsiteX1" fmla="*/ 626 w 10000"/>
                <a:gd name="connsiteY1" fmla="*/ 9945 h 9945"/>
                <a:gd name="connsiteX2" fmla="*/ 1254 w 10000"/>
                <a:gd name="connsiteY2" fmla="*/ 9931 h 9945"/>
                <a:gd name="connsiteX3" fmla="*/ 1871 w 10000"/>
                <a:gd name="connsiteY3" fmla="*/ 9925 h 9945"/>
                <a:gd name="connsiteX4" fmla="*/ 2502 w 10000"/>
                <a:gd name="connsiteY4" fmla="*/ 9925 h 9945"/>
                <a:gd name="connsiteX5" fmla="*/ 3122 w 10000"/>
                <a:gd name="connsiteY5" fmla="*/ 9918 h 9945"/>
                <a:gd name="connsiteX6" fmla="*/ 3747 w 10000"/>
                <a:gd name="connsiteY6" fmla="*/ 9877 h 9945"/>
                <a:gd name="connsiteX7" fmla="*/ 4344 w 10000"/>
                <a:gd name="connsiteY7" fmla="*/ 9807 h 9945"/>
                <a:gd name="connsiteX8" fmla="*/ 4973 w 10000"/>
                <a:gd name="connsiteY8" fmla="*/ 9699 h 9945"/>
                <a:gd name="connsiteX9" fmla="*/ 5606 w 10000"/>
                <a:gd name="connsiteY9" fmla="*/ 9502 h 9945"/>
                <a:gd name="connsiteX10" fmla="*/ 6253 w 10000"/>
                <a:gd name="connsiteY10" fmla="*/ 9140 h 9945"/>
                <a:gd name="connsiteX11" fmla="*/ 6876 w 10000"/>
                <a:gd name="connsiteY11" fmla="*/ 8588 h 9945"/>
                <a:gd name="connsiteX12" fmla="*/ 7487 w 10000"/>
                <a:gd name="connsiteY12" fmla="*/ 7824 h 9945"/>
                <a:gd name="connsiteX13" fmla="*/ 8120 w 10000"/>
                <a:gd name="connsiteY13" fmla="*/ 6528 h 9945"/>
                <a:gd name="connsiteX14" fmla="*/ 8745 w 10000"/>
                <a:gd name="connsiteY14" fmla="*/ 4619 h 9945"/>
                <a:gd name="connsiteX15" fmla="*/ 9367 w 10000"/>
                <a:gd name="connsiteY15" fmla="*/ 2486 h 9945"/>
                <a:gd name="connsiteX16" fmla="*/ 10000 w 10000"/>
                <a:gd name="connsiteY16" fmla="*/ 0 h 9945"/>
                <a:gd name="connsiteX0" fmla="*/ 0 w 10000"/>
                <a:gd name="connsiteY0" fmla="*/ 10000 h 10000"/>
                <a:gd name="connsiteX1" fmla="*/ 626 w 10000"/>
                <a:gd name="connsiteY1" fmla="*/ 10000 h 10000"/>
                <a:gd name="connsiteX2" fmla="*/ 1254 w 10000"/>
                <a:gd name="connsiteY2" fmla="*/ 9986 h 10000"/>
                <a:gd name="connsiteX3" fmla="*/ 1871 w 10000"/>
                <a:gd name="connsiteY3" fmla="*/ 9980 h 10000"/>
                <a:gd name="connsiteX4" fmla="*/ 2502 w 10000"/>
                <a:gd name="connsiteY4" fmla="*/ 9980 h 10000"/>
                <a:gd name="connsiteX5" fmla="*/ 3122 w 10000"/>
                <a:gd name="connsiteY5" fmla="*/ 9973 h 10000"/>
                <a:gd name="connsiteX6" fmla="*/ 3747 w 10000"/>
                <a:gd name="connsiteY6" fmla="*/ 9932 h 10000"/>
                <a:gd name="connsiteX7" fmla="*/ 4344 w 10000"/>
                <a:gd name="connsiteY7" fmla="*/ 9861 h 10000"/>
                <a:gd name="connsiteX8" fmla="*/ 4973 w 10000"/>
                <a:gd name="connsiteY8" fmla="*/ 9753 h 10000"/>
                <a:gd name="connsiteX9" fmla="*/ 5606 w 10000"/>
                <a:gd name="connsiteY9" fmla="*/ 9555 h 10000"/>
                <a:gd name="connsiteX10" fmla="*/ 6253 w 10000"/>
                <a:gd name="connsiteY10" fmla="*/ 9191 h 10000"/>
                <a:gd name="connsiteX11" fmla="*/ 6876 w 10000"/>
                <a:gd name="connsiteY11" fmla="*/ 8635 h 10000"/>
                <a:gd name="connsiteX12" fmla="*/ 7487 w 10000"/>
                <a:gd name="connsiteY12" fmla="*/ 7867 h 10000"/>
                <a:gd name="connsiteX13" fmla="*/ 8120 w 10000"/>
                <a:gd name="connsiteY13" fmla="*/ 6564 h 10000"/>
                <a:gd name="connsiteX14" fmla="*/ 8745 w 10000"/>
                <a:gd name="connsiteY14" fmla="*/ 4645 h 10000"/>
                <a:gd name="connsiteX15" fmla="*/ 9367 w 10000"/>
                <a:gd name="connsiteY15" fmla="*/ 2500 h 10000"/>
                <a:gd name="connsiteX16" fmla="*/ 10000 w 10000"/>
                <a:gd name="connsiteY16" fmla="*/ 0 h 10000"/>
                <a:gd name="connsiteX0" fmla="*/ 0 w 9993"/>
                <a:gd name="connsiteY0" fmla="*/ 9960 h 9960"/>
                <a:gd name="connsiteX1" fmla="*/ 626 w 9993"/>
                <a:gd name="connsiteY1" fmla="*/ 9960 h 9960"/>
                <a:gd name="connsiteX2" fmla="*/ 1254 w 9993"/>
                <a:gd name="connsiteY2" fmla="*/ 9946 h 9960"/>
                <a:gd name="connsiteX3" fmla="*/ 1871 w 9993"/>
                <a:gd name="connsiteY3" fmla="*/ 9940 h 9960"/>
                <a:gd name="connsiteX4" fmla="*/ 2502 w 9993"/>
                <a:gd name="connsiteY4" fmla="*/ 9940 h 9960"/>
                <a:gd name="connsiteX5" fmla="*/ 3122 w 9993"/>
                <a:gd name="connsiteY5" fmla="*/ 9933 h 9960"/>
                <a:gd name="connsiteX6" fmla="*/ 3747 w 9993"/>
                <a:gd name="connsiteY6" fmla="*/ 9892 h 9960"/>
                <a:gd name="connsiteX7" fmla="*/ 4344 w 9993"/>
                <a:gd name="connsiteY7" fmla="*/ 9821 h 9960"/>
                <a:gd name="connsiteX8" fmla="*/ 4973 w 9993"/>
                <a:gd name="connsiteY8" fmla="*/ 9713 h 9960"/>
                <a:gd name="connsiteX9" fmla="*/ 5606 w 9993"/>
                <a:gd name="connsiteY9" fmla="*/ 9515 h 9960"/>
                <a:gd name="connsiteX10" fmla="*/ 6253 w 9993"/>
                <a:gd name="connsiteY10" fmla="*/ 9151 h 9960"/>
                <a:gd name="connsiteX11" fmla="*/ 6876 w 9993"/>
                <a:gd name="connsiteY11" fmla="*/ 8595 h 9960"/>
                <a:gd name="connsiteX12" fmla="*/ 7487 w 9993"/>
                <a:gd name="connsiteY12" fmla="*/ 7827 h 9960"/>
                <a:gd name="connsiteX13" fmla="*/ 8120 w 9993"/>
                <a:gd name="connsiteY13" fmla="*/ 6524 h 9960"/>
                <a:gd name="connsiteX14" fmla="*/ 8745 w 9993"/>
                <a:gd name="connsiteY14" fmla="*/ 4605 h 9960"/>
                <a:gd name="connsiteX15" fmla="*/ 9367 w 9993"/>
                <a:gd name="connsiteY15" fmla="*/ 2460 h 9960"/>
                <a:gd name="connsiteX16" fmla="*/ 9993 w 9993"/>
                <a:gd name="connsiteY16" fmla="*/ 0 h 9960"/>
                <a:gd name="connsiteX0" fmla="*/ 0 w 10000"/>
                <a:gd name="connsiteY0" fmla="*/ 10000 h 10000"/>
                <a:gd name="connsiteX1" fmla="*/ 626 w 10000"/>
                <a:gd name="connsiteY1" fmla="*/ 10000 h 10000"/>
                <a:gd name="connsiteX2" fmla="*/ 1255 w 10000"/>
                <a:gd name="connsiteY2" fmla="*/ 9986 h 10000"/>
                <a:gd name="connsiteX3" fmla="*/ 1872 w 10000"/>
                <a:gd name="connsiteY3" fmla="*/ 9980 h 10000"/>
                <a:gd name="connsiteX4" fmla="*/ 2504 w 10000"/>
                <a:gd name="connsiteY4" fmla="*/ 9980 h 10000"/>
                <a:gd name="connsiteX5" fmla="*/ 3124 w 10000"/>
                <a:gd name="connsiteY5" fmla="*/ 9973 h 10000"/>
                <a:gd name="connsiteX6" fmla="*/ 3750 w 10000"/>
                <a:gd name="connsiteY6" fmla="*/ 9932 h 10000"/>
                <a:gd name="connsiteX7" fmla="*/ 4366 w 10000"/>
                <a:gd name="connsiteY7" fmla="*/ 9903 h 10000"/>
                <a:gd name="connsiteX8" fmla="*/ 4976 w 10000"/>
                <a:gd name="connsiteY8" fmla="*/ 9752 h 10000"/>
                <a:gd name="connsiteX9" fmla="*/ 5610 w 10000"/>
                <a:gd name="connsiteY9" fmla="*/ 9553 h 10000"/>
                <a:gd name="connsiteX10" fmla="*/ 6257 w 10000"/>
                <a:gd name="connsiteY10" fmla="*/ 9188 h 10000"/>
                <a:gd name="connsiteX11" fmla="*/ 6881 w 10000"/>
                <a:gd name="connsiteY11" fmla="*/ 8630 h 10000"/>
                <a:gd name="connsiteX12" fmla="*/ 7492 w 10000"/>
                <a:gd name="connsiteY12" fmla="*/ 7858 h 10000"/>
                <a:gd name="connsiteX13" fmla="*/ 8126 w 10000"/>
                <a:gd name="connsiteY13" fmla="*/ 6550 h 10000"/>
                <a:gd name="connsiteX14" fmla="*/ 8751 w 10000"/>
                <a:gd name="connsiteY14" fmla="*/ 4623 h 10000"/>
                <a:gd name="connsiteX15" fmla="*/ 9374 w 10000"/>
                <a:gd name="connsiteY15" fmla="*/ 2470 h 10000"/>
                <a:gd name="connsiteX16" fmla="*/ 10000 w 10000"/>
                <a:gd name="connsiteY16" fmla="*/ 0 h 10000"/>
                <a:gd name="connsiteX0" fmla="*/ 0 w 10000"/>
                <a:gd name="connsiteY0" fmla="*/ 10000 h 10000"/>
                <a:gd name="connsiteX1" fmla="*/ 626 w 10000"/>
                <a:gd name="connsiteY1" fmla="*/ 10000 h 10000"/>
                <a:gd name="connsiteX2" fmla="*/ 1255 w 10000"/>
                <a:gd name="connsiteY2" fmla="*/ 9986 h 10000"/>
                <a:gd name="connsiteX3" fmla="*/ 1872 w 10000"/>
                <a:gd name="connsiteY3" fmla="*/ 9980 h 10000"/>
                <a:gd name="connsiteX4" fmla="*/ 2504 w 10000"/>
                <a:gd name="connsiteY4" fmla="*/ 9980 h 10000"/>
                <a:gd name="connsiteX5" fmla="*/ 3124 w 10000"/>
                <a:gd name="connsiteY5" fmla="*/ 9973 h 10000"/>
                <a:gd name="connsiteX6" fmla="*/ 3750 w 10000"/>
                <a:gd name="connsiteY6" fmla="*/ 9932 h 10000"/>
                <a:gd name="connsiteX7" fmla="*/ 4366 w 10000"/>
                <a:gd name="connsiteY7" fmla="*/ 9903 h 10000"/>
                <a:gd name="connsiteX8" fmla="*/ 5024 w 10000"/>
                <a:gd name="connsiteY8" fmla="*/ 9795 h 10000"/>
                <a:gd name="connsiteX9" fmla="*/ 5610 w 10000"/>
                <a:gd name="connsiteY9" fmla="*/ 9553 h 10000"/>
                <a:gd name="connsiteX10" fmla="*/ 6257 w 10000"/>
                <a:gd name="connsiteY10" fmla="*/ 9188 h 10000"/>
                <a:gd name="connsiteX11" fmla="*/ 6881 w 10000"/>
                <a:gd name="connsiteY11" fmla="*/ 8630 h 10000"/>
                <a:gd name="connsiteX12" fmla="*/ 7492 w 10000"/>
                <a:gd name="connsiteY12" fmla="*/ 7858 h 10000"/>
                <a:gd name="connsiteX13" fmla="*/ 8126 w 10000"/>
                <a:gd name="connsiteY13" fmla="*/ 6550 h 10000"/>
                <a:gd name="connsiteX14" fmla="*/ 8751 w 10000"/>
                <a:gd name="connsiteY14" fmla="*/ 4623 h 10000"/>
                <a:gd name="connsiteX15" fmla="*/ 9374 w 10000"/>
                <a:gd name="connsiteY15" fmla="*/ 2470 h 10000"/>
                <a:gd name="connsiteX16" fmla="*/ 10000 w 10000"/>
                <a:gd name="connsiteY16" fmla="*/ 0 h 10000"/>
                <a:gd name="connsiteX0" fmla="*/ 0 w 10000"/>
                <a:gd name="connsiteY0" fmla="*/ 10000 h 10000"/>
                <a:gd name="connsiteX1" fmla="*/ 626 w 10000"/>
                <a:gd name="connsiteY1" fmla="*/ 10000 h 10000"/>
                <a:gd name="connsiteX2" fmla="*/ 1255 w 10000"/>
                <a:gd name="connsiteY2" fmla="*/ 9986 h 10000"/>
                <a:gd name="connsiteX3" fmla="*/ 1872 w 10000"/>
                <a:gd name="connsiteY3" fmla="*/ 9980 h 10000"/>
                <a:gd name="connsiteX4" fmla="*/ 2504 w 10000"/>
                <a:gd name="connsiteY4" fmla="*/ 9980 h 10000"/>
                <a:gd name="connsiteX5" fmla="*/ 3124 w 10000"/>
                <a:gd name="connsiteY5" fmla="*/ 9973 h 10000"/>
                <a:gd name="connsiteX6" fmla="*/ 3750 w 10000"/>
                <a:gd name="connsiteY6" fmla="*/ 9932 h 10000"/>
                <a:gd name="connsiteX7" fmla="*/ 4366 w 10000"/>
                <a:gd name="connsiteY7" fmla="*/ 9903 h 10000"/>
                <a:gd name="connsiteX8" fmla="*/ 5024 w 10000"/>
                <a:gd name="connsiteY8" fmla="*/ 9795 h 10000"/>
                <a:gd name="connsiteX9" fmla="*/ 5620 w 10000"/>
                <a:gd name="connsiteY9" fmla="*/ 9617 h 10000"/>
                <a:gd name="connsiteX10" fmla="*/ 6257 w 10000"/>
                <a:gd name="connsiteY10" fmla="*/ 9188 h 10000"/>
                <a:gd name="connsiteX11" fmla="*/ 6881 w 10000"/>
                <a:gd name="connsiteY11" fmla="*/ 8630 h 10000"/>
                <a:gd name="connsiteX12" fmla="*/ 7492 w 10000"/>
                <a:gd name="connsiteY12" fmla="*/ 7858 h 10000"/>
                <a:gd name="connsiteX13" fmla="*/ 8126 w 10000"/>
                <a:gd name="connsiteY13" fmla="*/ 6550 h 10000"/>
                <a:gd name="connsiteX14" fmla="*/ 8751 w 10000"/>
                <a:gd name="connsiteY14" fmla="*/ 4623 h 10000"/>
                <a:gd name="connsiteX15" fmla="*/ 9374 w 10000"/>
                <a:gd name="connsiteY15" fmla="*/ 2470 h 10000"/>
                <a:gd name="connsiteX16" fmla="*/ 10000 w 10000"/>
                <a:gd name="connsiteY16" fmla="*/ 0 h 10000"/>
                <a:gd name="connsiteX0" fmla="*/ 0 w 10000"/>
                <a:gd name="connsiteY0" fmla="*/ 10000 h 10000"/>
                <a:gd name="connsiteX1" fmla="*/ 626 w 10000"/>
                <a:gd name="connsiteY1" fmla="*/ 10000 h 10000"/>
                <a:gd name="connsiteX2" fmla="*/ 1255 w 10000"/>
                <a:gd name="connsiteY2" fmla="*/ 9986 h 10000"/>
                <a:gd name="connsiteX3" fmla="*/ 1872 w 10000"/>
                <a:gd name="connsiteY3" fmla="*/ 9980 h 10000"/>
                <a:gd name="connsiteX4" fmla="*/ 2504 w 10000"/>
                <a:gd name="connsiteY4" fmla="*/ 9980 h 10000"/>
                <a:gd name="connsiteX5" fmla="*/ 3124 w 10000"/>
                <a:gd name="connsiteY5" fmla="*/ 9973 h 10000"/>
                <a:gd name="connsiteX6" fmla="*/ 3750 w 10000"/>
                <a:gd name="connsiteY6" fmla="*/ 9932 h 10000"/>
                <a:gd name="connsiteX7" fmla="*/ 4366 w 10000"/>
                <a:gd name="connsiteY7" fmla="*/ 9903 h 10000"/>
                <a:gd name="connsiteX8" fmla="*/ 5024 w 10000"/>
                <a:gd name="connsiteY8" fmla="*/ 9795 h 10000"/>
                <a:gd name="connsiteX9" fmla="*/ 5620 w 10000"/>
                <a:gd name="connsiteY9" fmla="*/ 9617 h 10000"/>
                <a:gd name="connsiteX10" fmla="*/ 6267 w 10000"/>
                <a:gd name="connsiteY10" fmla="*/ 9209 h 10000"/>
                <a:gd name="connsiteX11" fmla="*/ 6881 w 10000"/>
                <a:gd name="connsiteY11" fmla="*/ 8630 h 10000"/>
                <a:gd name="connsiteX12" fmla="*/ 7492 w 10000"/>
                <a:gd name="connsiteY12" fmla="*/ 7858 h 10000"/>
                <a:gd name="connsiteX13" fmla="*/ 8126 w 10000"/>
                <a:gd name="connsiteY13" fmla="*/ 6550 h 10000"/>
                <a:gd name="connsiteX14" fmla="*/ 8751 w 10000"/>
                <a:gd name="connsiteY14" fmla="*/ 4623 h 10000"/>
                <a:gd name="connsiteX15" fmla="*/ 9374 w 10000"/>
                <a:gd name="connsiteY15" fmla="*/ 2470 h 10000"/>
                <a:gd name="connsiteX16" fmla="*/ 10000 w 10000"/>
                <a:gd name="connsiteY16" fmla="*/ 0 h 10000"/>
                <a:gd name="connsiteX0" fmla="*/ 0 w 10000"/>
                <a:gd name="connsiteY0" fmla="*/ 10000 h 10000"/>
                <a:gd name="connsiteX1" fmla="*/ 626 w 10000"/>
                <a:gd name="connsiteY1" fmla="*/ 10000 h 10000"/>
                <a:gd name="connsiteX2" fmla="*/ 1255 w 10000"/>
                <a:gd name="connsiteY2" fmla="*/ 9986 h 10000"/>
                <a:gd name="connsiteX3" fmla="*/ 1872 w 10000"/>
                <a:gd name="connsiteY3" fmla="*/ 9980 h 10000"/>
                <a:gd name="connsiteX4" fmla="*/ 2504 w 10000"/>
                <a:gd name="connsiteY4" fmla="*/ 9980 h 10000"/>
                <a:gd name="connsiteX5" fmla="*/ 3124 w 10000"/>
                <a:gd name="connsiteY5" fmla="*/ 9973 h 10000"/>
                <a:gd name="connsiteX6" fmla="*/ 3750 w 10000"/>
                <a:gd name="connsiteY6" fmla="*/ 9932 h 10000"/>
                <a:gd name="connsiteX7" fmla="*/ 4366 w 10000"/>
                <a:gd name="connsiteY7" fmla="*/ 9903 h 10000"/>
                <a:gd name="connsiteX8" fmla="*/ 5024 w 10000"/>
                <a:gd name="connsiteY8" fmla="*/ 9795 h 10000"/>
                <a:gd name="connsiteX9" fmla="*/ 5620 w 10000"/>
                <a:gd name="connsiteY9" fmla="*/ 9617 h 10000"/>
                <a:gd name="connsiteX10" fmla="*/ 6267 w 10000"/>
                <a:gd name="connsiteY10" fmla="*/ 9209 h 10000"/>
                <a:gd name="connsiteX11" fmla="*/ 6881 w 10000"/>
                <a:gd name="connsiteY11" fmla="*/ 8630 h 10000"/>
                <a:gd name="connsiteX12" fmla="*/ 7492 w 10000"/>
                <a:gd name="connsiteY12" fmla="*/ 7858 h 10000"/>
                <a:gd name="connsiteX13" fmla="*/ 8126 w 10000"/>
                <a:gd name="connsiteY13" fmla="*/ 6550 h 10000"/>
                <a:gd name="connsiteX14" fmla="*/ 8751 w 10000"/>
                <a:gd name="connsiteY14" fmla="*/ 4623 h 10000"/>
                <a:gd name="connsiteX15" fmla="*/ 9374 w 10000"/>
                <a:gd name="connsiteY15" fmla="*/ 2470 h 10000"/>
                <a:gd name="connsiteX16" fmla="*/ 10000 w 10000"/>
                <a:gd name="connsiteY16" fmla="*/ 0 h 10000"/>
                <a:gd name="connsiteX0" fmla="*/ 0 w 10000"/>
                <a:gd name="connsiteY0" fmla="*/ 10000 h 10000"/>
                <a:gd name="connsiteX1" fmla="*/ 626 w 10000"/>
                <a:gd name="connsiteY1" fmla="*/ 10000 h 10000"/>
                <a:gd name="connsiteX2" fmla="*/ 1255 w 10000"/>
                <a:gd name="connsiteY2" fmla="*/ 9986 h 10000"/>
                <a:gd name="connsiteX3" fmla="*/ 1872 w 10000"/>
                <a:gd name="connsiteY3" fmla="*/ 9980 h 10000"/>
                <a:gd name="connsiteX4" fmla="*/ 2504 w 10000"/>
                <a:gd name="connsiteY4" fmla="*/ 9980 h 10000"/>
                <a:gd name="connsiteX5" fmla="*/ 3124 w 10000"/>
                <a:gd name="connsiteY5" fmla="*/ 9973 h 10000"/>
                <a:gd name="connsiteX6" fmla="*/ 3750 w 10000"/>
                <a:gd name="connsiteY6" fmla="*/ 9932 h 10000"/>
                <a:gd name="connsiteX7" fmla="*/ 4366 w 10000"/>
                <a:gd name="connsiteY7" fmla="*/ 9903 h 10000"/>
                <a:gd name="connsiteX8" fmla="*/ 5024 w 10000"/>
                <a:gd name="connsiteY8" fmla="*/ 9795 h 10000"/>
                <a:gd name="connsiteX9" fmla="*/ 5620 w 10000"/>
                <a:gd name="connsiteY9" fmla="*/ 9617 h 10000"/>
                <a:gd name="connsiteX10" fmla="*/ 6267 w 10000"/>
                <a:gd name="connsiteY10" fmla="*/ 9209 h 10000"/>
                <a:gd name="connsiteX11" fmla="*/ 6881 w 10000"/>
                <a:gd name="connsiteY11" fmla="*/ 8694 h 10000"/>
                <a:gd name="connsiteX12" fmla="*/ 7492 w 10000"/>
                <a:gd name="connsiteY12" fmla="*/ 7858 h 10000"/>
                <a:gd name="connsiteX13" fmla="*/ 8126 w 10000"/>
                <a:gd name="connsiteY13" fmla="*/ 6550 h 10000"/>
                <a:gd name="connsiteX14" fmla="*/ 8751 w 10000"/>
                <a:gd name="connsiteY14" fmla="*/ 4623 h 10000"/>
                <a:gd name="connsiteX15" fmla="*/ 9374 w 10000"/>
                <a:gd name="connsiteY15" fmla="*/ 2470 h 10000"/>
                <a:gd name="connsiteX16" fmla="*/ 10000 w 10000"/>
                <a:gd name="connsiteY16" fmla="*/ 0 h 10000"/>
                <a:gd name="connsiteX0" fmla="*/ 0 w 10000"/>
                <a:gd name="connsiteY0" fmla="*/ 10000 h 10000"/>
                <a:gd name="connsiteX1" fmla="*/ 626 w 10000"/>
                <a:gd name="connsiteY1" fmla="*/ 10000 h 10000"/>
                <a:gd name="connsiteX2" fmla="*/ 1255 w 10000"/>
                <a:gd name="connsiteY2" fmla="*/ 9986 h 10000"/>
                <a:gd name="connsiteX3" fmla="*/ 1872 w 10000"/>
                <a:gd name="connsiteY3" fmla="*/ 9980 h 10000"/>
                <a:gd name="connsiteX4" fmla="*/ 2504 w 10000"/>
                <a:gd name="connsiteY4" fmla="*/ 9980 h 10000"/>
                <a:gd name="connsiteX5" fmla="*/ 3124 w 10000"/>
                <a:gd name="connsiteY5" fmla="*/ 9973 h 10000"/>
                <a:gd name="connsiteX6" fmla="*/ 3750 w 10000"/>
                <a:gd name="connsiteY6" fmla="*/ 9932 h 10000"/>
                <a:gd name="connsiteX7" fmla="*/ 4366 w 10000"/>
                <a:gd name="connsiteY7" fmla="*/ 9903 h 10000"/>
                <a:gd name="connsiteX8" fmla="*/ 5024 w 10000"/>
                <a:gd name="connsiteY8" fmla="*/ 9795 h 10000"/>
                <a:gd name="connsiteX9" fmla="*/ 5620 w 10000"/>
                <a:gd name="connsiteY9" fmla="*/ 9617 h 10000"/>
                <a:gd name="connsiteX10" fmla="*/ 6267 w 10000"/>
                <a:gd name="connsiteY10" fmla="*/ 9273 h 10000"/>
                <a:gd name="connsiteX11" fmla="*/ 6881 w 10000"/>
                <a:gd name="connsiteY11" fmla="*/ 8694 h 10000"/>
                <a:gd name="connsiteX12" fmla="*/ 7492 w 10000"/>
                <a:gd name="connsiteY12" fmla="*/ 7858 h 10000"/>
                <a:gd name="connsiteX13" fmla="*/ 8126 w 10000"/>
                <a:gd name="connsiteY13" fmla="*/ 6550 h 10000"/>
                <a:gd name="connsiteX14" fmla="*/ 8751 w 10000"/>
                <a:gd name="connsiteY14" fmla="*/ 4623 h 10000"/>
                <a:gd name="connsiteX15" fmla="*/ 9374 w 10000"/>
                <a:gd name="connsiteY15" fmla="*/ 2470 h 10000"/>
                <a:gd name="connsiteX16" fmla="*/ 10000 w 10000"/>
                <a:gd name="connsiteY16" fmla="*/ 0 h 10000"/>
                <a:gd name="connsiteX0" fmla="*/ 0 w 10000"/>
                <a:gd name="connsiteY0" fmla="*/ 10000 h 10000"/>
                <a:gd name="connsiteX1" fmla="*/ 626 w 10000"/>
                <a:gd name="connsiteY1" fmla="*/ 10000 h 10000"/>
                <a:gd name="connsiteX2" fmla="*/ 1255 w 10000"/>
                <a:gd name="connsiteY2" fmla="*/ 9986 h 10000"/>
                <a:gd name="connsiteX3" fmla="*/ 1872 w 10000"/>
                <a:gd name="connsiteY3" fmla="*/ 9980 h 10000"/>
                <a:gd name="connsiteX4" fmla="*/ 2504 w 10000"/>
                <a:gd name="connsiteY4" fmla="*/ 9980 h 10000"/>
                <a:gd name="connsiteX5" fmla="*/ 3124 w 10000"/>
                <a:gd name="connsiteY5" fmla="*/ 9973 h 10000"/>
                <a:gd name="connsiteX6" fmla="*/ 3750 w 10000"/>
                <a:gd name="connsiteY6" fmla="*/ 9932 h 10000"/>
                <a:gd name="connsiteX7" fmla="*/ 4366 w 10000"/>
                <a:gd name="connsiteY7" fmla="*/ 9903 h 10000"/>
                <a:gd name="connsiteX8" fmla="*/ 5024 w 10000"/>
                <a:gd name="connsiteY8" fmla="*/ 9795 h 10000"/>
                <a:gd name="connsiteX9" fmla="*/ 5620 w 10000"/>
                <a:gd name="connsiteY9" fmla="*/ 9617 h 10000"/>
                <a:gd name="connsiteX10" fmla="*/ 6267 w 10000"/>
                <a:gd name="connsiteY10" fmla="*/ 9273 h 10000"/>
                <a:gd name="connsiteX11" fmla="*/ 6881 w 10000"/>
                <a:gd name="connsiteY11" fmla="*/ 8694 h 10000"/>
                <a:gd name="connsiteX12" fmla="*/ 7492 w 10000"/>
                <a:gd name="connsiteY12" fmla="*/ 7858 h 10000"/>
                <a:gd name="connsiteX13" fmla="*/ 8126 w 10000"/>
                <a:gd name="connsiteY13" fmla="*/ 6550 h 10000"/>
                <a:gd name="connsiteX14" fmla="*/ 8751 w 10000"/>
                <a:gd name="connsiteY14" fmla="*/ 4623 h 10000"/>
                <a:gd name="connsiteX15" fmla="*/ 9374 w 10000"/>
                <a:gd name="connsiteY15" fmla="*/ 2470 h 10000"/>
                <a:gd name="connsiteX16" fmla="*/ 10000 w 10000"/>
                <a:gd name="connsiteY16" fmla="*/ 0 h 10000"/>
                <a:gd name="connsiteX0" fmla="*/ 0 w 10000"/>
                <a:gd name="connsiteY0" fmla="*/ 10000 h 10000"/>
                <a:gd name="connsiteX1" fmla="*/ 626 w 10000"/>
                <a:gd name="connsiteY1" fmla="*/ 10000 h 10000"/>
                <a:gd name="connsiteX2" fmla="*/ 1255 w 10000"/>
                <a:gd name="connsiteY2" fmla="*/ 9986 h 10000"/>
                <a:gd name="connsiteX3" fmla="*/ 1872 w 10000"/>
                <a:gd name="connsiteY3" fmla="*/ 9980 h 10000"/>
                <a:gd name="connsiteX4" fmla="*/ 2504 w 10000"/>
                <a:gd name="connsiteY4" fmla="*/ 9980 h 10000"/>
                <a:gd name="connsiteX5" fmla="*/ 3124 w 10000"/>
                <a:gd name="connsiteY5" fmla="*/ 9973 h 10000"/>
                <a:gd name="connsiteX6" fmla="*/ 3750 w 10000"/>
                <a:gd name="connsiteY6" fmla="*/ 9932 h 10000"/>
                <a:gd name="connsiteX7" fmla="*/ 4366 w 10000"/>
                <a:gd name="connsiteY7" fmla="*/ 9903 h 10000"/>
                <a:gd name="connsiteX8" fmla="*/ 5024 w 10000"/>
                <a:gd name="connsiteY8" fmla="*/ 9795 h 10000"/>
                <a:gd name="connsiteX9" fmla="*/ 5620 w 10000"/>
                <a:gd name="connsiteY9" fmla="*/ 9617 h 10000"/>
                <a:gd name="connsiteX10" fmla="*/ 6267 w 10000"/>
                <a:gd name="connsiteY10" fmla="*/ 9273 h 10000"/>
                <a:gd name="connsiteX11" fmla="*/ 6881 w 10000"/>
                <a:gd name="connsiteY11" fmla="*/ 8694 h 10000"/>
                <a:gd name="connsiteX12" fmla="*/ 7492 w 10000"/>
                <a:gd name="connsiteY12" fmla="*/ 7858 h 10000"/>
                <a:gd name="connsiteX13" fmla="*/ 8126 w 10000"/>
                <a:gd name="connsiteY13" fmla="*/ 6550 h 10000"/>
                <a:gd name="connsiteX14" fmla="*/ 8751 w 10000"/>
                <a:gd name="connsiteY14" fmla="*/ 4623 h 10000"/>
                <a:gd name="connsiteX15" fmla="*/ 9374 w 10000"/>
                <a:gd name="connsiteY15" fmla="*/ 2470 h 10000"/>
                <a:gd name="connsiteX16" fmla="*/ 10000 w 10000"/>
                <a:gd name="connsiteY16" fmla="*/ 0 h 10000"/>
                <a:gd name="connsiteX0" fmla="*/ 0 w 10000"/>
                <a:gd name="connsiteY0" fmla="*/ 10000 h 10000"/>
                <a:gd name="connsiteX1" fmla="*/ 626 w 10000"/>
                <a:gd name="connsiteY1" fmla="*/ 10000 h 10000"/>
                <a:gd name="connsiteX2" fmla="*/ 1255 w 10000"/>
                <a:gd name="connsiteY2" fmla="*/ 9986 h 10000"/>
                <a:gd name="connsiteX3" fmla="*/ 1872 w 10000"/>
                <a:gd name="connsiteY3" fmla="*/ 9980 h 10000"/>
                <a:gd name="connsiteX4" fmla="*/ 2504 w 10000"/>
                <a:gd name="connsiteY4" fmla="*/ 9980 h 10000"/>
                <a:gd name="connsiteX5" fmla="*/ 3124 w 10000"/>
                <a:gd name="connsiteY5" fmla="*/ 9973 h 10000"/>
                <a:gd name="connsiteX6" fmla="*/ 3750 w 10000"/>
                <a:gd name="connsiteY6" fmla="*/ 9932 h 10000"/>
                <a:gd name="connsiteX7" fmla="*/ 4366 w 10000"/>
                <a:gd name="connsiteY7" fmla="*/ 9903 h 10000"/>
                <a:gd name="connsiteX8" fmla="*/ 5024 w 10000"/>
                <a:gd name="connsiteY8" fmla="*/ 9795 h 10000"/>
                <a:gd name="connsiteX9" fmla="*/ 5620 w 10000"/>
                <a:gd name="connsiteY9" fmla="*/ 9617 h 10000"/>
                <a:gd name="connsiteX10" fmla="*/ 6267 w 10000"/>
                <a:gd name="connsiteY10" fmla="*/ 9273 h 10000"/>
                <a:gd name="connsiteX11" fmla="*/ 6881 w 10000"/>
                <a:gd name="connsiteY11" fmla="*/ 8694 h 10000"/>
                <a:gd name="connsiteX12" fmla="*/ 7492 w 10000"/>
                <a:gd name="connsiteY12" fmla="*/ 7879 h 10000"/>
                <a:gd name="connsiteX13" fmla="*/ 8126 w 10000"/>
                <a:gd name="connsiteY13" fmla="*/ 6550 h 10000"/>
                <a:gd name="connsiteX14" fmla="*/ 8751 w 10000"/>
                <a:gd name="connsiteY14" fmla="*/ 4623 h 10000"/>
                <a:gd name="connsiteX15" fmla="*/ 9374 w 10000"/>
                <a:gd name="connsiteY15" fmla="*/ 2470 h 10000"/>
                <a:gd name="connsiteX16" fmla="*/ 10000 w 10000"/>
                <a:gd name="connsiteY16" fmla="*/ 0 h 10000"/>
                <a:gd name="connsiteX0" fmla="*/ 0 w 10000"/>
                <a:gd name="connsiteY0" fmla="*/ 10000 h 10000"/>
                <a:gd name="connsiteX1" fmla="*/ 626 w 10000"/>
                <a:gd name="connsiteY1" fmla="*/ 10000 h 10000"/>
                <a:gd name="connsiteX2" fmla="*/ 1255 w 10000"/>
                <a:gd name="connsiteY2" fmla="*/ 9986 h 10000"/>
                <a:gd name="connsiteX3" fmla="*/ 1872 w 10000"/>
                <a:gd name="connsiteY3" fmla="*/ 9980 h 10000"/>
                <a:gd name="connsiteX4" fmla="*/ 2504 w 10000"/>
                <a:gd name="connsiteY4" fmla="*/ 9980 h 10000"/>
                <a:gd name="connsiteX5" fmla="*/ 3124 w 10000"/>
                <a:gd name="connsiteY5" fmla="*/ 9973 h 10000"/>
                <a:gd name="connsiteX6" fmla="*/ 3750 w 10000"/>
                <a:gd name="connsiteY6" fmla="*/ 9932 h 10000"/>
                <a:gd name="connsiteX7" fmla="*/ 4366 w 10000"/>
                <a:gd name="connsiteY7" fmla="*/ 9903 h 10000"/>
                <a:gd name="connsiteX8" fmla="*/ 5024 w 10000"/>
                <a:gd name="connsiteY8" fmla="*/ 9795 h 10000"/>
                <a:gd name="connsiteX9" fmla="*/ 5620 w 10000"/>
                <a:gd name="connsiteY9" fmla="*/ 9617 h 10000"/>
                <a:gd name="connsiteX10" fmla="*/ 6267 w 10000"/>
                <a:gd name="connsiteY10" fmla="*/ 9273 h 10000"/>
                <a:gd name="connsiteX11" fmla="*/ 6881 w 10000"/>
                <a:gd name="connsiteY11" fmla="*/ 8694 h 10000"/>
                <a:gd name="connsiteX12" fmla="*/ 7492 w 10000"/>
                <a:gd name="connsiteY12" fmla="*/ 7879 h 10000"/>
                <a:gd name="connsiteX13" fmla="*/ 8136 w 10000"/>
                <a:gd name="connsiteY13" fmla="*/ 6550 h 10000"/>
                <a:gd name="connsiteX14" fmla="*/ 8751 w 10000"/>
                <a:gd name="connsiteY14" fmla="*/ 4623 h 10000"/>
                <a:gd name="connsiteX15" fmla="*/ 9374 w 10000"/>
                <a:gd name="connsiteY15" fmla="*/ 2470 h 10000"/>
                <a:gd name="connsiteX16" fmla="*/ 10000 w 10000"/>
                <a:gd name="connsiteY16" fmla="*/ 0 h 10000"/>
                <a:gd name="connsiteX0" fmla="*/ 0 w 10000"/>
                <a:gd name="connsiteY0" fmla="*/ 10000 h 10000"/>
                <a:gd name="connsiteX1" fmla="*/ 626 w 10000"/>
                <a:gd name="connsiteY1" fmla="*/ 10000 h 10000"/>
                <a:gd name="connsiteX2" fmla="*/ 1255 w 10000"/>
                <a:gd name="connsiteY2" fmla="*/ 9986 h 10000"/>
                <a:gd name="connsiteX3" fmla="*/ 1872 w 10000"/>
                <a:gd name="connsiteY3" fmla="*/ 9980 h 10000"/>
                <a:gd name="connsiteX4" fmla="*/ 2504 w 10000"/>
                <a:gd name="connsiteY4" fmla="*/ 9980 h 10000"/>
                <a:gd name="connsiteX5" fmla="*/ 3124 w 10000"/>
                <a:gd name="connsiteY5" fmla="*/ 9973 h 10000"/>
                <a:gd name="connsiteX6" fmla="*/ 3750 w 10000"/>
                <a:gd name="connsiteY6" fmla="*/ 9932 h 10000"/>
                <a:gd name="connsiteX7" fmla="*/ 4366 w 10000"/>
                <a:gd name="connsiteY7" fmla="*/ 9924 h 10000"/>
                <a:gd name="connsiteX8" fmla="*/ 5024 w 10000"/>
                <a:gd name="connsiteY8" fmla="*/ 9795 h 10000"/>
                <a:gd name="connsiteX9" fmla="*/ 5620 w 10000"/>
                <a:gd name="connsiteY9" fmla="*/ 9617 h 10000"/>
                <a:gd name="connsiteX10" fmla="*/ 6267 w 10000"/>
                <a:gd name="connsiteY10" fmla="*/ 9273 h 10000"/>
                <a:gd name="connsiteX11" fmla="*/ 6881 w 10000"/>
                <a:gd name="connsiteY11" fmla="*/ 8694 h 10000"/>
                <a:gd name="connsiteX12" fmla="*/ 7492 w 10000"/>
                <a:gd name="connsiteY12" fmla="*/ 7879 h 10000"/>
                <a:gd name="connsiteX13" fmla="*/ 8136 w 10000"/>
                <a:gd name="connsiteY13" fmla="*/ 6550 h 10000"/>
                <a:gd name="connsiteX14" fmla="*/ 8751 w 10000"/>
                <a:gd name="connsiteY14" fmla="*/ 4623 h 10000"/>
                <a:gd name="connsiteX15" fmla="*/ 9374 w 10000"/>
                <a:gd name="connsiteY15" fmla="*/ 2470 h 10000"/>
                <a:gd name="connsiteX16" fmla="*/ 10000 w 10000"/>
                <a:gd name="connsiteY16" fmla="*/ 0 h 10000"/>
                <a:gd name="connsiteX0" fmla="*/ 0 w 10000"/>
                <a:gd name="connsiteY0" fmla="*/ 10000 h 10000"/>
                <a:gd name="connsiteX1" fmla="*/ 626 w 10000"/>
                <a:gd name="connsiteY1" fmla="*/ 10000 h 10000"/>
                <a:gd name="connsiteX2" fmla="*/ 1255 w 10000"/>
                <a:gd name="connsiteY2" fmla="*/ 9986 h 10000"/>
                <a:gd name="connsiteX3" fmla="*/ 1872 w 10000"/>
                <a:gd name="connsiteY3" fmla="*/ 9980 h 10000"/>
                <a:gd name="connsiteX4" fmla="*/ 2504 w 10000"/>
                <a:gd name="connsiteY4" fmla="*/ 9980 h 10000"/>
                <a:gd name="connsiteX5" fmla="*/ 3124 w 10000"/>
                <a:gd name="connsiteY5" fmla="*/ 9973 h 10000"/>
                <a:gd name="connsiteX6" fmla="*/ 3750 w 10000"/>
                <a:gd name="connsiteY6" fmla="*/ 9932 h 10000"/>
                <a:gd name="connsiteX7" fmla="*/ 4366 w 10000"/>
                <a:gd name="connsiteY7" fmla="*/ 9924 h 10000"/>
                <a:gd name="connsiteX8" fmla="*/ 5024 w 10000"/>
                <a:gd name="connsiteY8" fmla="*/ 9838 h 10000"/>
                <a:gd name="connsiteX9" fmla="*/ 5620 w 10000"/>
                <a:gd name="connsiteY9" fmla="*/ 9617 h 10000"/>
                <a:gd name="connsiteX10" fmla="*/ 6267 w 10000"/>
                <a:gd name="connsiteY10" fmla="*/ 9273 h 10000"/>
                <a:gd name="connsiteX11" fmla="*/ 6881 w 10000"/>
                <a:gd name="connsiteY11" fmla="*/ 8694 h 10000"/>
                <a:gd name="connsiteX12" fmla="*/ 7492 w 10000"/>
                <a:gd name="connsiteY12" fmla="*/ 7879 h 10000"/>
                <a:gd name="connsiteX13" fmla="*/ 8136 w 10000"/>
                <a:gd name="connsiteY13" fmla="*/ 6550 h 10000"/>
                <a:gd name="connsiteX14" fmla="*/ 8751 w 10000"/>
                <a:gd name="connsiteY14" fmla="*/ 4623 h 10000"/>
                <a:gd name="connsiteX15" fmla="*/ 9374 w 10000"/>
                <a:gd name="connsiteY15" fmla="*/ 2470 h 10000"/>
                <a:gd name="connsiteX16" fmla="*/ 10000 w 10000"/>
                <a:gd name="connsiteY16" fmla="*/ 0 h 10000"/>
                <a:gd name="connsiteX0" fmla="*/ 0 w 10000"/>
                <a:gd name="connsiteY0" fmla="*/ 10000 h 10000"/>
                <a:gd name="connsiteX1" fmla="*/ 626 w 10000"/>
                <a:gd name="connsiteY1" fmla="*/ 10000 h 10000"/>
                <a:gd name="connsiteX2" fmla="*/ 1255 w 10000"/>
                <a:gd name="connsiteY2" fmla="*/ 9986 h 10000"/>
                <a:gd name="connsiteX3" fmla="*/ 1872 w 10000"/>
                <a:gd name="connsiteY3" fmla="*/ 9980 h 10000"/>
                <a:gd name="connsiteX4" fmla="*/ 2504 w 10000"/>
                <a:gd name="connsiteY4" fmla="*/ 9980 h 10000"/>
                <a:gd name="connsiteX5" fmla="*/ 3124 w 10000"/>
                <a:gd name="connsiteY5" fmla="*/ 9973 h 10000"/>
                <a:gd name="connsiteX6" fmla="*/ 3750 w 10000"/>
                <a:gd name="connsiteY6" fmla="*/ 9975 h 10000"/>
                <a:gd name="connsiteX7" fmla="*/ 4366 w 10000"/>
                <a:gd name="connsiteY7" fmla="*/ 9924 h 10000"/>
                <a:gd name="connsiteX8" fmla="*/ 5024 w 10000"/>
                <a:gd name="connsiteY8" fmla="*/ 9838 h 10000"/>
                <a:gd name="connsiteX9" fmla="*/ 5620 w 10000"/>
                <a:gd name="connsiteY9" fmla="*/ 9617 h 10000"/>
                <a:gd name="connsiteX10" fmla="*/ 6267 w 10000"/>
                <a:gd name="connsiteY10" fmla="*/ 9273 h 10000"/>
                <a:gd name="connsiteX11" fmla="*/ 6881 w 10000"/>
                <a:gd name="connsiteY11" fmla="*/ 8694 h 10000"/>
                <a:gd name="connsiteX12" fmla="*/ 7492 w 10000"/>
                <a:gd name="connsiteY12" fmla="*/ 7879 h 10000"/>
                <a:gd name="connsiteX13" fmla="*/ 8136 w 10000"/>
                <a:gd name="connsiteY13" fmla="*/ 6550 h 10000"/>
                <a:gd name="connsiteX14" fmla="*/ 8751 w 10000"/>
                <a:gd name="connsiteY14" fmla="*/ 4623 h 10000"/>
                <a:gd name="connsiteX15" fmla="*/ 9374 w 10000"/>
                <a:gd name="connsiteY15" fmla="*/ 2470 h 10000"/>
                <a:gd name="connsiteX16" fmla="*/ 10000 w 10000"/>
                <a:gd name="connsiteY1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000">
                  <a:moveTo>
                    <a:pt x="0" y="10000"/>
                  </a:moveTo>
                  <a:lnTo>
                    <a:pt x="626" y="10000"/>
                  </a:lnTo>
                  <a:lnTo>
                    <a:pt x="1255" y="9986"/>
                  </a:lnTo>
                  <a:lnTo>
                    <a:pt x="1872" y="9980"/>
                  </a:lnTo>
                  <a:lnTo>
                    <a:pt x="2504" y="9980"/>
                  </a:lnTo>
                  <a:lnTo>
                    <a:pt x="3124" y="9973"/>
                  </a:lnTo>
                  <a:cubicBezTo>
                    <a:pt x="3332" y="9972"/>
                    <a:pt x="3543" y="9983"/>
                    <a:pt x="3750" y="9975"/>
                  </a:cubicBezTo>
                  <a:cubicBezTo>
                    <a:pt x="3957" y="9967"/>
                    <a:pt x="4154" y="9947"/>
                    <a:pt x="4366" y="9924"/>
                  </a:cubicBezTo>
                  <a:cubicBezTo>
                    <a:pt x="4578" y="9901"/>
                    <a:pt x="4815" y="9889"/>
                    <a:pt x="5024" y="9838"/>
                  </a:cubicBezTo>
                  <a:cubicBezTo>
                    <a:pt x="5233" y="9787"/>
                    <a:pt x="5413" y="9711"/>
                    <a:pt x="5620" y="9617"/>
                  </a:cubicBezTo>
                  <a:cubicBezTo>
                    <a:pt x="5827" y="9523"/>
                    <a:pt x="5999" y="9487"/>
                    <a:pt x="6267" y="9273"/>
                  </a:cubicBezTo>
                  <a:cubicBezTo>
                    <a:pt x="6501" y="9045"/>
                    <a:pt x="6677" y="8926"/>
                    <a:pt x="6881" y="8694"/>
                  </a:cubicBezTo>
                  <a:cubicBezTo>
                    <a:pt x="7085" y="8462"/>
                    <a:pt x="7283" y="8236"/>
                    <a:pt x="7492" y="7879"/>
                  </a:cubicBezTo>
                  <a:cubicBezTo>
                    <a:pt x="7701" y="7522"/>
                    <a:pt x="7926" y="7093"/>
                    <a:pt x="8136" y="6550"/>
                  </a:cubicBezTo>
                  <a:cubicBezTo>
                    <a:pt x="8346" y="6007"/>
                    <a:pt x="8545" y="5303"/>
                    <a:pt x="8751" y="4623"/>
                  </a:cubicBezTo>
                  <a:cubicBezTo>
                    <a:pt x="8957" y="3943"/>
                    <a:pt x="9208" y="3040"/>
                    <a:pt x="9374" y="2470"/>
                  </a:cubicBezTo>
                  <a:cubicBezTo>
                    <a:pt x="9538" y="1852"/>
                    <a:pt x="9814" y="727"/>
                    <a:pt x="10000" y="0"/>
                  </a:cubicBezTo>
                </a:path>
              </a:pathLst>
            </a:custGeom>
            <a:noFill/>
            <a:ln w="381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defTabSz="685783" fontAlgn="auto">
                <a:spcBef>
                  <a:spcPts val="0"/>
                </a:spcBef>
                <a:spcAft>
                  <a:spcPts val="0"/>
                </a:spcAft>
                <a:defRPr/>
              </a:pPr>
              <a:endParaRPr lang="de-DE" sz="900" kern="0" dirty="0">
                <a:solidFill>
                  <a:srgbClr val="000000"/>
                </a:solidFill>
                <a:latin typeface="Arial"/>
              </a:endParaRPr>
            </a:p>
          </p:txBody>
        </p:sp>
        <p:cxnSp>
          <p:nvCxnSpPr>
            <p:cNvPr id="401" name="Conector reto 194">
              <a:extLst>
                <a:ext uri="{FF2B5EF4-FFF2-40B4-BE49-F238E27FC236}">
                  <a16:creationId xmlns:a16="http://schemas.microsoft.com/office/drawing/2014/main" id="{03866BB9-502C-4EE1-9DCA-81E55C6653CE}"/>
                </a:ext>
              </a:extLst>
            </p:cNvPr>
            <p:cNvCxnSpPr>
              <a:cxnSpLocks/>
            </p:cNvCxnSpPr>
            <p:nvPr/>
          </p:nvCxnSpPr>
          <p:spPr>
            <a:xfrm>
              <a:off x="11165732" y="5244540"/>
              <a:ext cx="0" cy="92442"/>
            </a:xfrm>
            <a:prstGeom prst="line">
              <a:avLst/>
            </a:prstGeom>
            <a:noFill/>
            <a:ln w="19050" cap="flat" cmpd="sng" algn="ctr">
              <a:solidFill>
                <a:srgbClr val="000000"/>
              </a:solidFill>
              <a:prstDash val="solid"/>
            </a:ln>
            <a:effectLst/>
          </p:spPr>
        </p:cxnSp>
      </p:grpSp>
      <p:sp>
        <p:nvSpPr>
          <p:cNvPr id="403" name="TextBox 5">
            <a:extLst>
              <a:ext uri="{FF2B5EF4-FFF2-40B4-BE49-F238E27FC236}">
                <a16:creationId xmlns:a16="http://schemas.microsoft.com/office/drawing/2014/main" id="{2990ED7E-9019-4F11-94D8-5E83A48E9BDF}"/>
              </a:ext>
            </a:extLst>
          </p:cNvPr>
          <p:cNvSpPr txBox="1"/>
          <p:nvPr/>
        </p:nvSpPr>
        <p:spPr>
          <a:xfrm>
            <a:off x="881439" y="1655902"/>
            <a:ext cx="3338136" cy="415498"/>
          </a:xfrm>
          <a:prstGeom prst="rect">
            <a:avLst/>
          </a:prstGeom>
          <a:noFill/>
        </p:spPr>
        <p:txBody>
          <a:bodyPr vert="horz" wrap="square" rtlCol="0">
            <a:spAutoFit/>
          </a:bodyPr>
          <a:lstStyle/>
          <a:p>
            <a:pPr defTabSz="685783" fontAlgn="auto">
              <a:spcBef>
                <a:spcPts val="0"/>
              </a:spcBef>
              <a:spcAft>
                <a:spcPts val="0"/>
              </a:spcAft>
            </a:pPr>
            <a:endParaRPr lang="de-DE" sz="1050" dirty="0">
              <a:solidFill>
                <a:srgbClr val="4EA92E"/>
              </a:solidFill>
            </a:endParaRPr>
          </a:p>
          <a:p>
            <a:pPr defTabSz="685783" fontAlgn="auto">
              <a:spcBef>
                <a:spcPts val="0"/>
              </a:spcBef>
              <a:spcAft>
                <a:spcPts val="0"/>
              </a:spcAft>
            </a:pPr>
            <a:r>
              <a:rPr lang="de-DE" sz="1050" b="1" dirty="0">
                <a:solidFill>
                  <a:srgbClr val="00B0F0"/>
                </a:solidFill>
              </a:rPr>
              <a:t>Deutschland (2017): </a:t>
            </a:r>
            <a:r>
              <a:rPr lang="de-DE" sz="1050" dirty="0">
                <a:solidFill>
                  <a:srgbClr val="000000"/>
                </a:solidFill>
              </a:rPr>
              <a:t>2,5 Millionen (3,4%)</a:t>
            </a:r>
            <a:r>
              <a:rPr lang="de-DE" sz="1050" baseline="30000" dirty="0">
                <a:solidFill>
                  <a:srgbClr val="000000"/>
                </a:solidFill>
              </a:rPr>
              <a:t>1</a:t>
            </a:r>
          </a:p>
        </p:txBody>
      </p:sp>
      <p:sp>
        <p:nvSpPr>
          <p:cNvPr id="404" name="TextBox 21">
            <a:extLst>
              <a:ext uri="{FF2B5EF4-FFF2-40B4-BE49-F238E27FC236}">
                <a16:creationId xmlns:a16="http://schemas.microsoft.com/office/drawing/2014/main" id="{CF6891A4-67A3-4B46-AD69-AC147E6EBF40}"/>
              </a:ext>
            </a:extLst>
          </p:cNvPr>
          <p:cNvSpPr txBox="1"/>
          <p:nvPr/>
        </p:nvSpPr>
        <p:spPr>
          <a:xfrm>
            <a:off x="4580332" y="1838063"/>
            <a:ext cx="4260686" cy="415498"/>
          </a:xfrm>
          <a:prstGeom prst="rect">
            <a:avLst/>
          </a:prstGeom>
          <a:noFill/>
        </p:spPr>
        <p:txBody>
          <a:bodyPr vert="horz" wrap="square" rtlCol="0">
            <a:spAutoFit/>
          </a:bodyPr>
          <a:lstStyle/>
          <a:p>
            <a:pPr algn="ctr" defTabSz="685783" fontAlgn="auto">
              <a:spcBef>
                <a:spcPts val="0"/>
              </a:spcBef>
              <a:spcAft>
                <a:spcPts val="0"/>
              </a:spcAft>
            </a:pPr>
            <a:r>
              <a:rPr lang="de-DE" sz="1050" b="1" dirty="0">
                <a:solidFill>
                  <a:srgbClr val="00B0F0"/>
                </a:solidFill>
              </a:rPr>
              <a:t>Prävalenz der Herzinsuffizienz nach Alter und Geschlecht in Deutschland2</a:t>
            </a:r>
          </a:p>
        </p:txBody>
      </p:sp>
      <p:grpSp>
        <p:nvGrpSpPr>
          <p:cNvPr id="155" name="Group 26"/>
          <p:cNvGrpSpPr/>
          <p:nvPr/>
        </p:nvGrpSpPr>
        <p:grpSpPr>
          <a:xfrm>
            <a:off x="5343263" y="5210884"/>
            <a:ext cx="2166925" cy="230832"/>
            <a:chOff x="7199490" y="5805114"/>
            <a:chExt cx="2872964" cy="437807"/>
          </a:xfrm>
        </p:grpSpPr>
        <p:sp>
          <p:nvSpPr>
            <p:cNvPr id="156" name="TextBox 85">
              <a:extLst>
                <a:ext uri="{FF2B5EF4-FFF2-40B4-BE49-F238E27FC236}">
                  <a16:creationId xmlns:a16="http://schemas.microsoft.com/office/drawing/2014/main" id="{12683F02-EA14-4DE8-B2A9-9D8C04174421}"/>
                </a:ext>
              </a:extLst>
            </p:cNvPr>
            <p:cNvSpPr txBox="1"/>
            <p:nvPr/>
          </p:nvSpPr>
          <p:spPr>
            <a:xfrm>
              <a:off x="9343050" y="5805114"/>
              <a:ext cx="729404" cy="437807"/>
            </a:xfrm>
            <a:prstGeom prst="rect">
              <a:avLst/>
            </a:prstGeom>
            <a:noFill/>
          </p:spPr>
          <p:txBody>
            <a:bodyPr vert="horz" wrap="none" rtlCol="0" anchor="ctr">
              <a:spAutoFit/>
            </a:bodyPr>
            <a:lstStyle/>
            <a:p>
              <a:pPr defTabSz="685800" fontAlgn="auto">
                <a:spcBef>
                  <a:spcPts val="0"/>
                </a:spcBef>
                <a:spcAft>
                  <a:spcPts val="0"/>
                </a:spcAft>
                <a:defRPr/>
              </a:pPr>
              <a:r>
                <a:rPr lang="de-DE" sz="900" dirty="0">
                  <a:solidFill>
                    <a:srgbClr val="000000"/>
                  </a:solidFill>
                </a:rPr>
                <a:t>Frauen</a:t>
              </a:r>
            </a:p>
          </p:txBody>
        </p:sp>
        <p:sp>
          <p:nvSpPr>
            <p:cNvPr id="157" name="TextBox 87">
              <a:extLst>
                <a:ext uri="{FF2B5EF4-FFF2-40B4-BE49-F238E27FC236}">
                  <a16:creationId xmlns:a16="http://schemas.microsoft.com/office/drawing/2014/main" id="{F69D66EA-8E7D-4FF5-8492-E78B577299AD}"/>
                </a:ext>
              </a:extLst>
            </p:cNvPr>
            <p:cNvSpPr txBox="1"/>
            <p:nvPr/>
          </p:nvSpPr>
          <p:spPr>
            <a:xfrm>
              <a:off x="8584878" y="5805114"/>
              <a:ext cx="763409" cy="437807"/>
            </a:xfrm>
            <a:prstGeom prst="rect">
              <a:avLst/>
            </a:prstGeom>
            <a:noFill/>
          </p:spPr>
          <p:txBody>
            <a:bodyPr vert="horz" wrap="none" rtlCol="0" anchor="ctr">
              <a:spAutoFit/>
            </a:bodyPr>
            <a:lstStyle/>
            <a:p>
              <a:pPr defTabSz="685800" fontAlgn="auto">
                <a:spcBef>
                  <a:spcPts val="0"/>
                </a:spcBef>
                <a:spcAft>
                  <a:spcPts val="0"/>
                </a:spcAft>
                <a:defRPr/>
              </a:pPr>
              <a:r>
                <a:rPr lang="de-DE" sz="900" dirty="0">
                  <a:solidFill>
                    <a:srgbClr val="000000"/>
                  </a:solidFill>
                </a:rPr>
                <a:t>Männer</a:t>
              </a:r>
            </a:p>
          </p:txBody>
        </p:sp>
        <p:sp>
          <p:nvSpPr>
            <p:cNvPr id="158" name="TextBox 87">
              <a:extLst>
                <a:ext uri="{FF2B5EF4-FFF2-40B4-BE49-F238E27FC236}">
                  <a16:creationId xmlns:a16="http://schemas.microsoft.com/office/drawing/2014/main" id="{82872CCC-8733-43BF-8B34-8A472A5AA749}"/>
                </a:ext>
              </a:extLst>
            </p:cNvPr>
            <p:cNvSpPr txBox="1"/>
            <p:nvPr/>
          </p:nvSpPr>
          <p:spPr>
            <a:xfrm>
              <a:off x="7200707" y="5805114"/>
              <a:ext cx="1332990" cy="437807"/>
            </a:xfrm>
            <a:prstGeom prst="rect">
              <a:avLst/>
            </a:prstGeom>
            <a:noFill/>
          </p:spPr>
          <p:txBody>
            <a:bodyPr vert="horz" wrap="none" rtlCol="0" anchor="ctr">
              <a:spAutoFit/>
            </a:bodyPr>
            <a:lstStyle/>
            <a:p>
              <a:pPr algn="r" defTabSz="685800" fontAlgn="auto">
                <a:spcBef>
                  <a:spcPts val="0"/>
                </a:spcBef>
                <a:spcAft>
                  <a:spcPts val="0"/>
                </a:spcAft>
                <a:defRPr/>
              </a:pPr>
              <a:r>
                <a:rPr lang="de-DE" sz="900" dirty="0">
                  <a:solidFill>
                    <a:srgbClr val="000000"/>
                  </a:solidFill>
                </a:rPr>
                <a:t>Prävalenz-Ratio</a:t>
              </a:r>
            </a:p>
          </p:txBody>
        </p:sp>
        <p:sp>
          <p:nvSpPr>
            <p:cNvPr id="159" name="Rectangle 54">
              <a:extLst>
                <a:ext uri="{FF2B5EF4-FFF2-40B4-BE49-F238E27FC236}">
                  <a16:creationId xmlns:a16="http://schemas.microsoft.com/office/drawing/2014/main" id="{89CFE0B4-9CFE-4A76-83E6-39648F773A81}"/>
                </a:ext>
              </a:extLst>
            </p:cNvPr>
            <p:cNvSpPr/>
            <p:nvPr/>
          </p:nvSpPr>
          <p:spPr>
            <a:xfrm>
              <a:off x="7199490" y="5968178"/>
              <a:ext cx="86510" cy="11144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auto">
                <a:spcBef>
                  <a:spcPts val="0"/>
                </a:spcBef>
                <a:spcAft>
                  <a:spcPts val="0"/>
                </a:spcAft>
                <a:defRPr/>
              </a:pPr>
              <a:endParaRPr lang="de-DE" sz="825" dirty="0">
                <a:solidFill>
                  <a:srgbClr val="FFFFFF"/>
                </a:solidFill>
                <a:latin typeface="Arial" panose="020B0604020202020204" pitchFamily="34" charset="0"/>
              </a:endParaRPr>
            </a:p>
          </p:txBody>
        </p:sp>
        <p:cxnSp>
          <p:nvCxnSpPr>
            <p:cNvPr id="160" name="Straight Connector 84">
              <a:extLst>
                <a:ext uri="{FF2B5EF4-FFF2-40B4-BE49-F238E27FC236}">
                  <a16:creationId xmlns:a16="http://schemas.microsoft.com/office/drawing/2014/main" id="{CD4004CF-247E-4C6E-AF67-EE5BD0D8E392}"/>
                </a:ext>
              </a:extLst>
            </p:cNvPr>
            <p:cNvCxnSpPr>
              <a:cxnSpLocks/>
            </p:cNvCxnSpPr>
            <p:nvPr/>
          </p:nvCxnSpPr>
          <p:spPr>
            <a:xfrm>
              <a:off x="9283768" y="6024017"/>
              <a:ext cx="105919" cy="0"/>
            </a:xfrm>
            <a:prstGeom prst="lin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86">
              <a:extLst>
                <a:ext uri="{FF2B5EF4-FFF2-40B4-BE49-F238E27FC236}">
                  <a16:creationId xmlns:a16="http://schemas.microsoft.com/office/drawing/2014/main" id="{04CEBE78-1371-4938-8C1D-F81382B9DDD9}"/>
                </a:ext>
              </a:extLst>
            </p:cNvPr>
            <p:cNvCxnSpPr>
              <a:cxnSpLocks/>
            </p:cNvCxnSpPr>
            <p:nvPr/>
          </p:nvCxnSpPr>
          <p:spPr>
            <a:xfrm>
              <a:off x="8525598" y="6024017"/>
              <a:ext cx="105919" cy="0"/>
            </a:xfrm>
            <a:prstGeom prst="lin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Rechteck 1">
            <a:extLst>
              <a:ext uri="{FF2B5EF4-FFF2-40B4-BE49-F238E27FC236}">
                <a16:creationId xmlns:a16="http://schemas.microsoft.com/office/drawing/2014/main" id="{425E8E45-AC7A-43B9-BE7E-5F1F37365EEF}"/>
              </a:ext>
            </a:extLst>
          </p:cNvPr>
          <p:cNvSpPr/>
          <p:nvPr/>
        </p:nvSpPr>
        <p:spPr>
          <a:xfrm>
            <a:off x="2138875" y="3219241"/>
            <a:ext cx="373626" cy="353143"/>
          </a:xfrm>
          <a:prstGeom prst="rect">
            <a:avLst/>
          </a:prstGeom>
          <a:noFill/>
          <a:ln w="381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3043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2"/>
          <p:cNvSpPr>
            <a:spLocks noGrp="1"/>
          </p:cNvSpPr>
          <p:nvPr>
            <p:ph type="title" idx="4294967295"/>
          </p:nvPr>
        </p:nvSpPr>
        <p:spPr>
          <a:xfrm>
            <a:off x="1901133" y="33528"/>
            <a:ext cx="6095999" cy="927100"/>
          </a:xfrm>
          <a:prstGeom prst="rect">
            <a:avLst/>
          </a:prstGeom>
        </p:spPr>
        <p:txBody>
          <a:bodyPr anchor="t"/>
          <a:lstStyle/>
          <a:p>
            <a:pPr algn="ctr"/>
            <a:r>
              <a:rPr lang="en-US" sz="2200" b="1" dirty="0" err="1">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Primärer</a:t>
            </a:r>
            <a:r>
              <a:rPr lang="en-US" sz="22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b="1" dirty="0" err="1">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Endpunkt</a:t>
            </a:r>
            <a:r>
              <a:rPr lang="en-US" sz="22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b="1" dirty="0" err="1">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Kardiovaskulär</a:t>
            </a:r>
            <a:r>
              <a:rPr lang="en-US" sz="22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2200" b="1" dirty="0" err="1">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bedingter</a:t>
            </a:r>
            <a:r>
              <a:rPr sz="22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Tod oder </a:t>
            </a:r>
            <a:r>
              <a:rPr sz="2200" b="1" dirty="0" err="1">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erste</a:t>
            </a:r>
            <a:r>
              <a:rPr sz="22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22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Hospitalisierung wegen </a:t>
            </a:r>
            <a:r>
              <a:rPr sz="2200" b="1" dirty="0" err="1">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Herzinsuffizienz</a:t>
            </a:r>
            <a:r>
              <a:rPr sz="22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de-DE" sz="22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6" name="Rectangle 35"/>
          <p:cNvSpPr/>
          <p:nvPr/>
        </p:nvSpPr>
        <p:spPr>
          <a:xfrm>
            <a:off x="1642188" y="6444074"/>
            <a:ext cx="3574280" cy="246221"/>
          </a:xfrm>
          <a:prstGeom prst="rect">
            <a:avLst/>
          </a:prstGeom>
        </p:spPr>
        <p:txBody>
          <a:bodyPr wrap="square"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effectLst/>
                <a:uLnTx/>
                <a:uFillTx/>
                <a:latin typeface="Arial"/>
                <a:ea typeface="+mn-ea"/>
                <a:cs typeface="+mn-cs"/>
              </a:rPr>
              <a:t>McMurray et al. N </a:t>
            </a:r>
            <a:r>
              <a:rPr kumimoji="0" lang="da-DK" sz="1000" b="1" i="0" u="none" strike="noStrike" kern="1200" cap="none" spc="0" normalizeH="0" baseline="0" noProof="0" dirty="0" err="1">
                <a:ln>
                  <a:noFill/>
                </a:ln>
                <a:effectLst/>
                <a:uLnTx/>
                <a:uFillTx/>
                <a:latin typeface="Arial"/>
                <a:ea typeface="+mn-ea"/>
                <a:cs typeface="+mn-cs"/>
              </a:rPr>
              <a:t>Engl</a:t>
            </a:r>
            <a:r>
              <a:rPr kumimoji="0" lang="da-DK" sz="1000" b="1" i="0" u="none" strike="noStrike" kern="1200" cap="none" spc="0" normalizeH="0" baseline="0" noProof="0" dirty="0">
                <a:ln>
                  <a:noFill/>
                </a:ln>
                <a:effectLst/>
                <a:uLnTx/>
                <a:uFillTx/>
                <a:latin typeface="Arial"/>
                <a:ea typeface="+mn-ea"/>
                <a:cs typeface="+mn-cs"/>
              </a:rPr>
              <a:t> J Med 2014;371(11):993-1004</a:t>
            </a:r>
            <a:r>
              <a:rPr kumimoji="0" lang="en-GB" sz="1000" b="1" i="0" u="none" strike="noStrike" kern="1200" cap="none" spc="0" normalizeH="0" baseline="0" noProof="0" dirty="0">
                <a:ln>
                  <a:noFill/>
                </a:ln>
                <a:effectLst/>
                <a:uLnTx/>
                <a:uFillTx/>
                <a:latin typeface="Arial"/>
                <a:ea typeface="+mn-ea"/>
                <a:cs typeface="+mn-cs"/>
              </a:rPr>
              <a:t>.</a:t>
            </a:r>
          </a:p>
        </p:txBody>
      </p:sp>
      <p:sp>
        <p:nvSpPr>
          <p:cNvPr id="39" name="Rectangle 38"/>
          <p:cNvSpPr/>
          <p:nvPr/>
        </p:nvSpPr>
        <p:spPr>
          <a:xfrm>
            <a:off x="570386" y="6359973"/>
            <a:ext cx="342327" cy="384245"/>
          </a:xfrm>
          <a:prstGeom prst="rect">
            <a:avLst/>
          </a:prstGeom>
          <a:solidFill>
            <a:srgbClr val="FFFFFF">
              <a:alpha val="0"/>
            </a:srgbClr>
          </a:solidFill>
          <a:ln>
            <a:no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TextBox 39"/>
          <p:cNvSpPr txBox="1"/>
          <p:nvPr/>
        </p:nvSpPr>
        <p:spPr>
          <a:xfrm>
            <a:off x="2812634" y="2504147"/>
            <a:ext cx="4068000" cy="864000"/>
          </a:xfrm>
          <a:prstGeom prst="rect">
            <a:avLst/>
          </a:prstGeom>
          <a:solidFill>
            <a:schemeClr val="bg1">
              <a:lumMod val="95000"/>
            </a:schemeClr>
          </a:solidFill>
          <a:ln w="25400" cap="flat" cmpd="sng" algn="ctr">
            <a:noFill/>
            <a:prstDash val="solid"/>
            <a:miter lim="800000"/>
            <a:headEnd/>
            <a:tailEnd/>
          </a:ln>
          <a:effectLst>
            <a:outerShdw blurRad="38100" dist="38100" dir="5400000" algn="ctr" rotWithShape="0">
              <a:schemeClr val="tx1">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08000" tIns="72000" rIns="108000" bIns="72000" numCol="1" rtlCol="0" anchor="t" anchorCtr="0" compatLnSpc="1">
            <a:prstTxWarp prst="textNoShape">
              <a:avLst/>
            </a:prstTxWarp>
            <a:noAutofit/>
          </a:bodyPr>
          <a:lstStyle>
            <a:defPPr>
              <a:defRPr lang="en-US"/>
            </a:defPPr>
            <a:lvl1pPr marL="233363" indent="-233363" fontAlgn="base">
              <a:lnSpc>
                <a:spcPct val="100000"/>
              </a:lnSpc>
              <a:spcBef>
                <a:spcPct val="0"/>
              </a:spcBef>
              <a:spcAft>
                <a:spcPts val="1200"/>
              </a:spcAft>
              <a:buClr>
                <a:schemeClr val="accent1"/>
              </a:buClr>
              <a:buSzPct val="110000"/>
              <a:buFont typeface="Wingdings" pitchFamily="2" charset="2"/>
              <a:buChar char="§"/>
              <a:defRPr sz="1600" spc="0" baseline="0">
                <a:solidFill>
                  <a:srgbClr val="000000"/>
                </a:solidFill>
              </a:defRPr>
            </a:lvl1pPr>
            <a:lvl2pPr marL="398463" indent="-163513" eaLnBrk="0" fontAlgn="base" hangingPunct="0">
              <a:lnSpc>
                <a:spcPct val="100000"/>
              </a:lnSpc>
              <a:spcBef>
                <a:spcPct val="0"/>
              </a:spcBef>
              <a:spcAft>
                <a:spcPts val="600"/>
              </a:spcAft>
              <a:buClr>
                <a:srgbClr val="917B69"/>
              </a:buClr>
              <a:buFont typeface="Arial" charset="0"/>
              <a:buChar char="•"/>
              <a:defRPr sz="1600" spc="-50" baseline="0">
                <a:solidFill>
                  <a:srgbClr val="000000"/>
                </a:solidFill>
              </a:defRPr>
            </a:lvl2pPr>
            <a:lvl3pPr marL="577850" indent="-177800" eaLnBrk="0" fontAlgn="base" hangingPunct="0">
              <a:lnSpc>
                <a:spcPct val="100000"/>
              </a:lnSpc>
              <a:spcBef>
                <a:spcPct val="0"/>
              </a:spcBef>
              <a:spcAft>
                <a:spcPts val="600"/>
              </a:spcAft>
              <a:buClr>
                <a:schemeClr val="tx1"/>
              </a:buClr>
              <a:buFont typeface="Arial" charset="0"/>
              <a:buChar char="-"/>
              <a:defRPr sz="1600" spc="-50" baseline="0">
                <a:solidFill>
                  <a:srgbClr val="000000"/>
                </a:solidFill>
              </a:defRPr>
            </a:lvl3pPr>
            <a:lvl4pPr marL="752475" indent="-173038" eaLnBrk="0" fontAlgn="base" hangingPunct="0">
              <a:lnSpc>
                <a:spcPct val="100000"/>
              </a:lnSpc>
              <a:spcBef>
                <a:spcPct val="0"/>
              </a:spcBef>
              <a:spcAft>
                <a:spcPts val="600"/>
              </a:spcAft>
              <a:buClr>
                <a:schemeClr val="tx1"/>
              </a:buClr>
              <a:buFont typeface="Arial" charset="0"/>
              <a:buChar char="•"/>
              <a:defRPr sz="1600" spc="-50" baseline="0">
                <a:solidFill>
                  <a:srgbClr val="000000"/>
                </a:solidFill>
              </a:defRPr>
            </a:lvl4pPr>
            <a:lvl5pPr marL="917575" indent="-163513" eaLnBrk="0" fontAlgn="base" hangingPunct="0">
              <a:lnSpc>
                <a:spcPct val="100000"/>
              </a:lnSpc>
              <a:spcBef>
                <a:spcPct val="0"/>
              </a:spcBef>
              <a:spcAft>
                <a:spcPts val="600"/>
              </a:spcAft>
              <a:buChar char="»"/>
              <a:defRPr sz="1600" spc="-50" baseline="0">
                <a:solidFill>
                  <a:srgbClr val="000000"/>
                </a:solidFill>
              </a:defRPr>
            </a:lvl5pPr>
            <a:lvl6pPr marL="1374775" indent="-163513" fontAlgn="base">
              <a:spcBef>
                <a:spcPct val="0"/>
              </a:spcBef>
              <a:spcAft>
                <a:spcPct val="20000"/>
              </a:spcAft>
              <a:buChar char="»"/>
              <a:defRPr sz="1400">
                <a:solidFill>
                  <a:schemeClr val="lt1"/>
                </a:solidFill>
              </a:defRPr>
            </a:lvl6pPr>
            <a:lvl7pPr marL="1831975" indent="-163513" fontAlgn="base">
              <a:spcBef>
                <a:spcPct val="0"/>
              </a:spcBef>
              <a:spcAft>
                <a:spcPct val="20000"/>
              </a:spcAft>
              <a:buChar char="»"/>
              <a:defRPr sz="1400">
                <a:solidFill>
                  <a:schemeClr val="lt1"/>
                </a:solidFill>
              </a:defRPr>
            </a:lvl7pPr>
            <a:lvl8pPr marL="2289175" indent="-163513" fontAlgn="base">
              <a:spcBef>
                <a:spcPct val="0"/>
              </a:spcBef>
              <a:spcAft>
                <a:spcPct val="20000"/>
              </a:spcAft>
              <a:buChar char="»"/>
              <a:defRPr sz="1400">
                <a:solidFill>
                  <a:schemeClr val="lt1"/>
                </a:solidFill>
              </a:defRPr>
            </a:lvl8pPr>
            <a:lvl9pPr marL="2746375" indent="-163513" fontAlgn="base">
              <a:spcBef>
                <a:spcPct val="0"/>
              </a:spcBef>
              <a:spcAft>
                <a:spcPct val="20000"/>
              </a:spcAft>
              <a:buChar char="»"/>
              <a:defRPr sz="1400">
                <a:solidFill>
                  <a:schemeClr val="lt1"/>
                </a:solidFill>
              </a:defRPr>
            </a:lvl9pPr>
          </a:lstStyle>
          <a:p>
            <a:pPr marL="0" marR="0" lvl="0" indent="0" algn="ctr" defTabSz="914400" rtl="0" eaLnBrk="1" fontAlgn="base" latinLnBrk="0" hangingPunct="1">
              <a:lnSpc>
                <a:spcPct val="100000"/>
              </a:lnSpc>
              <a:spcBef>
                <a:spcPct val="0"/>
              </a:spcBef>
              <a:spcAft>
                <a:spcPts val="0"/>
              </a:spcAft>
              <a:buClr>
                <a:srgbClr val="FCAF17"/>
              </a:buClr>
              <a:buSzPct val="110000"/>
              <a:buFont typeface="Wingdings" pitchFamily="2" charset="2"/>
              <a:buNone/>
              <a:tabLst/>
              <a:defRPr/>
            </a:pPr>
            <a:r>
              <a:rPr kumimoji="0" sz="1600" b="0" i="0" u="none" strike="noStrike" kern="1200" cap="none" spc="0" normalizeH="0" baseline="0" noProof="0" dirty="0">
                <a:ln>
                  <a:noFill/>
                </a:ln>
                <a:solidFill>
                  <a:srgbClr val="000000"/>
                </a:solidFill>
                <a:effectLst/>
                <a:uLnTx/>
                <a:uFillTx/>
                <a:latin typeface="Arial"/>
                <a:ea typeface="+mn-ea"/>
                <a:cs typeface="+mn-cs"/>
              </a:rPr>
              <a:t>Hazard Ratio = 0,80 </a:t>
            </a:r>
            <a:r>
              <a:rPr kumimoji="0" lang="de-DE" sz="1600" b="0" i="0" u="none" strike="noStrike" kern="1200" cap="none" spc="0" normalizeH="0" baseline="0" noProof="0" dirty="0">
                <a:ln>
                  <a:noFill/>
                </a:ln>
                <a:solidFill>
                  <a:srgbClr val="000000"/>
                </a:solidFill>
                <a:effectLst/>
                <a:uLnTx/>
                <a:uFillTx/>
                <a:latin typeface="Arial"/>
                <a:ea typeface="+mn-ea"/>
                <a:cs typeface="+mn-cs"/>
              </a:rPr>
              <a:t>(</a:t>
            </a:r>
            <a:r>
              <a:rPr kumimoji="0" lang="en-US" sz="1600" b="0" i="0" u="none" strike="noStrike" kern="1200" cap="none" spc="0" normalizeH="0" baseline="0" noProof="0" dirty="0">
                <a:ln>
                  <a:noFill/>
                </a:ln>
                <a:solidFill>
                  <a:srgbClr val="000000"/>
                </a:solidFill>
                <a:effectLst/>
                <a:uLnTx/>
                <a:uFillTx/>
                <a:latin typeface="Arial"/>
                <a:ea typeface="+mn-ea"/>
                <a:cs typeface="+mn-cs"/>
              </a:rPr>
              <a:t>95% CI</a:t>
            </a:r>
            <a:r>
              <a:rPr kumimoji="0" sz="1600" b="0" i="0" u="none" strike="noStrike" kern="1200" cap="none" spc="0" normalizeH="0" baseline="0" noProof="0" dirty="0">
                <a:ln>
                  <a:noFill/>
                </a:ln>
                <a:solidFill>
                  <a:srgbClr val="000000"/>
                </a:solidFill>
                <a:effectLst/>
                <a:uLnTx/>
                <a:uFillTx/>
                <a:latin typeface="Arial"/>
                <a:ea typeface="+mn-ea"/>
                <a:cs typeface="+mn-cs"/>
              </a:rPr>
              <a:t>: 0,73 - 0,87)</a:t>
            </a:r>
          </a:p>
          <a:p>
            <a:pPr marL="0" marR="0" lvl="0" indent="0" algn="ctr" defTabSz="914400" rtl="0" eaLnBrk="1" fontAlgn="base" latinLnBrk="0" hangingPunct="1">
              <a:lnSpc>
                <a:spcPct val="100000"/>
              </a:lnSpc>
              <a:spcBef>
                <a:spcPct val="0"/>
              </a:spcBef>
              <a:spcAft>
                <a:spcPts val="0"/>
              </a:spcAft>
              <a:buClr>
                <a:srgbClr val="FCAF17"/>
              </a:buClr>
              <a:buSzPct val="110000"/>
              <a:buFont typeface="Wingdings" pitchFamily="2" charset="2"/>
              <a:buNone/>
              <a:tabLst/>
              <a:defRPr/>
            </a:pPr>
            <a:r>
              <a:rPr kumimoji="0" sz="1600" b="0" i="0" u="none" strike="noStrike" kern="1200" cap="none" spc="0" normalizeH="0" baseline="0" noProof="0" dirty="0">
                <a:ln>
                  <a:noFill/>
                </a:ln>
                <a:solidFill>
                  <a:srgbClr val="000000"/>
                </a:solidFill>
                <a:effectLst/>
                <a:uLnTx/>
                <a:uFillTx/>
                <a:latin typeface="Arial"/>
                <a:ea typeface="+mn-ea"/>
                <a:cs typeface="+mn-cs"/>
              </a:rPr>
              <a:t>p&lt;0,001</a:t>
            </a:r>
            <a:endParaRPr kumimoji="0" lang="en-US" sz="16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ts val="0"/>
              </a:spcAft>
              <a:buClr>
                <a:srgbClr val="FCAF17"/>
              </a:buClr>
              <a:buSzPct val="110000"/>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Absolute Risikoreduktion: 4,7%, NNT=21</a:t>
            </a:r>
          </a:p>
        </p:txBody>
      </p:sp>
      <p:sp>
        <p:nvSpPr>
          <p:cNvPr id="56" name="TextBox 55"/>
          <p:cNvSpPr txBox="1"/>
          <p:nvPr/>
        </p:nvSpPr>
        <p:spPr>
          <a:xfrm>
            <a:off x="1956695" y="5177838"/>
            <a:ext cx="608119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4749"/>
                </a:solidFill>
                <a:effectLst/>
                <a:uLnTx/>
                <a:uFillTx/>
                <a:latin typeface="Arial"/>
                <a:ea typeface="+mn-ea"/>
                <a:cs typeface="+mn-cs"/>
              </a:rPr>
              <a:t>Tage seit der Randomisierung</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p:txBody>
      </p:sp>
      <p:sp>
        <p:nvSpPr>
          <p:cNvPr id="57" name="TextBox 56"/>
          <p:cNvSpPr txBox="1"/>
          <p:nvPr/>
        </p:nvSpPr>
        <p:spPr>
          <a:xfrm>
            <a:off x="601550" y="5429352"/>
            <a:ext cx="76827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74749"/>
                </a:solidFill>
                <a:effectLst/>
                <a:uLnTx/>
                <a:uFillTx/>
                <a:latin typeface="Arial"/>
                <a:ea typeface="+mn-ea"/>
                <a:cs typeface="+mn-cs"/>
              </a:rPr>
              <a:t>Anz. mit Risiko</a:t>
            </a:r>
          </a:p>
          <a:p>
            <a:pPr marL="0" marR="0" lvl="0" indent="0" algn="l" defTabSz="914400" rtl="0" eaLnBrk="1" fontAlgn="auto" latinLnBrk="0" hangingPunct="1">
              <a:lnSpc>
                <a:spcPct val="100000"/>
              </a:lnSpc>
              <a:spcBef>
                <a:spcPts val="0"/>
              </a:spcBef>
              <a:spcAft>
                <a:spcPts val="0"/>
              </a:spcAft>
              <a:buClrTx/>
              <a:buSzTx/>
              <a:buFontTx/>
              <a:buNone/>
              <a:tabLst>
                <a:tab pos="1203325" algn="ctr"/>
                <a:tab pos="2065338" algn="ctr"/>
                <a:tab pos="2941638" algn="ctr"/>
                <a:tab pos="3817938" algn="ctr"/>
                <a:tab pos="4686300" algn="ctr"/>
                <a:tab pos="5554663" algn="ctr"/>
                <a:tab pos="6423025" algn="ctr"/>
                <a:tab pos="7299325" algn="ctr"/>
              </a:tabLst>
              <a:defRPr/>
            </a:pPr>
            <a:r>
              <a:rPr kumimoji="0" lang="en-GB" sz="1200" b="0" i="0" u="none" strike="noStrike" kern="1200" cap="none" spc="0" normalizeH="0" baseline="0" noProof="0" dirty="0" err="1">
                <a:ln>
                  <a:noFill/>
                </a:ln>
                <a:solidFill>
                  <a:srgbClr val="474749"/>
                </a:solidFill>
                <a:effectLst/>
                <a:uLnTx/>
                <a:uFillTx/>
                <a:latin typeface="Arial"/>
                <a:ea typeface="+mn-ea"/>
                <a:cs typeface="+mn-cs"/>
              </a:rPr>
              <a:t>Sacubitril</a:t>
            </a:r>
            <a:r>
              <a:rPr kumimoji="0" lang="en-GB" sz="1200" b="0" i="0" u="none" strike="noStrike" kern="1200" cap="none" spc="0" normalizeH="0" baseline="0" noProof="0" dirty="0">
                <a:ln>
                  <a:noFill/>
                </a:ln>
                <a:solidFill>
                  <a:srgbClr val="474749"/>
                </a:solidFill>
                <a:effectLst/>
                <a:uLnTx/>
                <a:uFillTx/>
                <a:latin typeface="Arial"/>
                <a:ea typeface="+mn-ea"/>
                <a:cs typeface="+mn-cs"/>
              </a:rPr>
              <a:t>/</a:t>
            </a:r>
            <a:r>
              <a:rPr kumimoji="0" lang="en-GB" sz="1200" b="0" i="0" u="none" strike="noStrike" kern="1200" cap="none" spc="0" normalizeH="0" baseline="0" noProof="0" dirty="0" err="1">
                <a:ln>
                  <a:noFill/>
                </a:ln>
                <a:solidFill>
                  <a:srgbClr val="474749"/>
                </a:solidFill>
                <a:effectLst/>
                <a:uLnTx/>
                <a:uFillTx/>
                <a:latin typeface="Arial"/>
                <a:ea typeface="+mn-ea"/>
                <a:cs typeface="+mn-cs"/>
              </a:rPr>
              <a:t>Vals</a:t>
            </a:r>
            <a:r>
              <a:rPr kumimoji="0" lang="en-GB" sz="1200" b="0" i="0" u="none" strike="noStrike" kern="1200" cap="none" spc="0" normalizeH="0" baseline="0" noProof="0" dirty="0">
                <a:ln>
                  <a:noFill/>
                </a:ln>
                <a:solidFill>
                  <a:srgbClr val="474749"/>
                </a:solidFill>
                <a:effectLst/>
                <a:uLnTx/>
                <a:uFillTx/>
                <a:latin typeface="Arial"/>
                <a:ea typeface="+mn-ea"/>
                <a:cs typeface="+mn-cs"/>
              </a:rPr>
              <a:t>. </a:t>
            </a:r>
            <a:r>
              <a:rPr kumimoji="0" lang="en-US" sz="1200" b="0" i="0" u="none" strike="noStrike" kern="1200" cap="none" spc="0" normalizeH="0" baseline="0" noProof="0" dirty="0">
                <a:ln>
                  <a:noFill/>
                </a:ln>
                <a:solidFill>
                  <a:srgbClr val="474749"/>
                </a:solidFill>
                <a:effectLst/>
                <a:uLnTx/>
                <a:uFillTx/>
                <a:latin typeface="Arial"/>
                <a:ea typeface="+mn-ea"/>
                <a:cs typeface="+mn-cs"/>
              </a:rPr>
              <a:t>	</a:t>
            </a:r>
            <a:r>
              <a:rPr kumimoji="0" lang="en-GB" sz="1200" b="0" i="0" u="none" strike="noStrike" kern="1200" cap="none" spc="0" normalizeH="0" baseline="0" noProof="0" dirty="0">
                <a:ln>
                  <a:noFill/>
                </a:ln>
                <a:solidFill>
                  <a:srgbClr val="474749"/>
                </a:solidFill>
                <a:effectLst/>
                <a:uLnTx/>
                <a:uFillTx/>
                <a:latin typeface="Arial"/>
                <a:ea typeface="+mn-ea"/>
                <a:cs typeface="+mn-cs"/>
              </a:rPr>
              <a:t>4.187</a:t>
            </a:r>
            <a:r>
              <a:rPr kumimoji="0" lang="en-US" sz="1200" b="0" i="0" u="none" strike="noStrike" kern="1200" cap="none" spc="0" normalizeH="0" baseline="0" noProof="0" dirty="0">
                <a:ln>
                  <a:noFill/>
                </a:ln>
                <a:solidFill>
                  <a:srgbClr val="474749"/>
                </a:solidFill>
                <a:effectLst/>
                <a:uLnTx/>
                <a:uFillTx/>
                <a:latin typeface="Arial"/>
                <a:ea typeface="+mn-ea"/>
                <a:cs typeface="+mn-cs"/>
              </a:rPr>
              <a:t>	</a:t>
            </a:r>
            <a:r>
              <a:rPr kumimoji="0" lang="en-GB" sz="1200" b="0" i="0" u="none" strike="noStrike" kern="1200" cap="none" spc="0" normalizeH="0" baseline="0" noProof="0" dirty="0">
                <a:ln>
                  <a:noFill/>
                </a:ln>
                <a:solidFill>
                  <a:srgbClr val="474749"/>
                </a:solidFill>
                <a:effectLst/>
                <a:uLnTx/>
                <a:uFillTx/>
                <a:latin typeface="Arial"/>
                <a:ea typeface="+mn-ea"/>
                <a:cs typeface="+mn-cs"/>
              </a:rPr>
              <a:t>3.922</a:t>
            </a:r>
            <a:r>
              <a:rPr kumimoji="0" lang="en-US" sz="1200" b="0" i="0" u="none" strike="noStrike" kern="1200" cap="none" spc="0" normalizeH="0" baseline="0" noProof="0" dirty="0">
                <a:ln>
                  <a:noFill/>
                </a:ln>
                <a:solidFill>
                  <a:srgbClr val="474749"/>
                </a:solidFill>
                <a:effectLst/>
                <a:uLnTx/>
                <a:uFillTx/>
                <a:latin typeface="Arial"/>
                <a:ea typeface="+mn-ea"/>
                <a:cs typeface="+mn-cs"/>
              </a:rPr>
              <a:t>	</a:t>
            </a:r>
            <a:r>
              <a:rPr kumimoji="0" lang="en-GB" sz="1200" b="0" i="0" u="none" strike="noStrike" kern="1200" cap="none" spc="0" normalizeH="0" baseline="0" noProof="0" dirty="0">
                <a:ln>
                  <a:noFill/>
                </a:ln>
                <a:solidFill>
                  <a:srgbClr val="474749"/>
                </a:solidFill>
                <a:effectLst/>
                <a:uLnTx/>
                <a:uFillTx/>
                <a:latin typeface="Arial"/>
                <a:ea typeface="+mn-ea"/>
                <a:cs typeface="+mn-cs"/>
              </a:rPr>
              <a:t>3.663</a:t>
            </a:r>
            <a:r>
              <a:rPr kumimoji="0" lang="en-US" sz="1200" b="0" i="0" u="none" strike="noStrike" kern="1200" cap="none" spc="0" normalizeH="0" baseline="0" noProof="0" dirty="0">
                <a:ln>
                  <a:noFill/>
                </a:ln>
                <a:solidFill>
                  <a:srgbClr val="474749"/>
                </a:solidFill>
                <a:effectLst/>
                <a:uLnTx/>
                <a:uFillTx/>
                <a:latin typeface="Arial"/>
                <a:ea typeface="+mn-ea"/>
                <a:cs typeface="+mn-cs"/>
              </a:rPr>
              <a:t>	</a:t>
            </a:r>
            <a:r>
              <a:rPr kumimoji="0" lang="en-GB" sz="1200" b="0" i="0" u="none" strike="noStrike" kern="1200" cap="none" spc="0" normalizeH="0" baseline="0" noProof="0" dirty="0">
                <a:ln>
                  <a:noFill/>
                </a:ln>
                <a:solidFill>
                  <a:srgbClr val="474749"/>
                </a:solidFill>
                <a:effectLst/>
                <a:uLnTx/>
                <a:uFillTx/>
                <a:latin typeface="Arial"/>
                <a:ea typeface="+mn-ea"/>
                <a:cs typeface="+mn-cs"/>
              </a:rPr>
              <a:t>3.018</a:t>
            </a:r>
            <a:r>
              <a:rPr kumimoji="0" lang="en-US" sz="1200" b="0" i="0" u="none" strike="noStrike" kern="1200" cap="none" spc="0" normalizeH="0" baseline="0" noProof="0" dirty="0">
                <a:ln>
                  <a:noFill/>
                </a:ln>
                <a:solidFill>
                  <a:srgbClr val="474749"/>
                </a:solidFill>
                <a:effectLst/>
                <a:uLnTx/>
                <a:uFillTx/>
                <a:latin typeface="Arial"/>
                <a:ea typeface="+mn-ea"/>
                <a:cs typeface="+mn-cs"/>
              </a:rPr>
              <a:t>	</a:t>
            </a:r>
            <a:r>
              <a:rPr kumimoji="0" lang="en-GB" sz="1200" b="0" i="0" u="none" strike="noStrike" kern="1200" cap="none" spc="0" normalizeH="0" baseline="0" noProof="0" dirty="0">
                <a:ln>
                  <a:noFill/>
                </a:ln>
                <a:solidFill>
                  <a:srgbClr val="474749"/>
                </a:solidFill>
                <a:effectLst/>
                <a:uLnTx/>
                <a:uFillTx/>
                <a:latin typeface="Arial"/>
                <a:ea typeface="+mn-ea"/>
                <a:cs typeface="+mn-cs"/>
              </a:rPr>
              <a:t>2.257</a:t>
            </a:r>
            <a:r>
              <a:rPr kumimoji="0" lang="en-US" sz="1200" b="0" i="0" u="none" strike="noStrike" kern="1200" cap="none" spc="0" normalizeH="0" baseline="0" noProof="0" dirty="0">
                <a:ln>
                  <a:noFill/>
                </a:ln>
                <a:solidFill>
                  <a:srgbClr val="474749"/>
                </a:solidFill>
                <a:effectLst/>
                <a:uLnTx/>
                <a:uFillTx/>
                <a:latin typeface="Arial"/>
                <a:ea typeface="+mn-ea"/>
                <a:cs typeface="+mn-cs"/>
              </a:rPr>
              <a:t>	</a:t>
            </a:r>
            <a:r>
              <a:rPr kumimoji="0" lang="en-GB" sz="1200" b="0" i="0" u="none" strike="noStrike" kern="1200" cap="none" spc="0" normalizeH="0" baseline="0" noProof="0" dirty="0">
                <a:ln>
                  <a:noFill/>
                </a:ln>
                <a:solidFill>
                  <a:srgbClr val="474749"/>
                </a:solidFill>
                <a:effectLst/>
                <a:uLnTx/>
                <a:uFillTx/>
                <a:latin typeface="Arial"/>
                <a:ea typeface="+mn-ea"/>
                <a:cs typeface="+mn-cs"/>
              </a:rPr>
              <a:t>1.544</a:t>
            </a:r>
            <a:r>
              <a:rPr kumimoji="0" lang="en-US" sz="1200" b="0" i="0" u="none" strike="noStrike" kern="1200" cap="none" spc="0" normalizeH="0" baseline="0" noProof="0" dirty="0">
                <a:ln>
                  <a:noFill/>
                </a:ln>
                <a:solidFill>
                  <a:srgbClr val="474749"/>
                </a:solidFill>
                <a:effectLst/>
                <a:uLnTx/>
                <a:uFillTx/>
                <a:latin typeface="Arial"/>
                <a:ea typeface="+mn-ea"/>
                <a:cs typeface="+mn-cs"/>
              </a:rPr>
              <a:t>	</a:t>
            </a:r>
            <a:r>
              <a:rPr kumimoji="0" lang="en-GB" sz="1200" b="0" i="0" u="none" strike="noStrike" kern="1200" cap="none" spc="0" normalizeH="0" baseline="0" noProof="0" dirty="0">
                <a:ln>
                  <a:noFill/>
                </a:ln>
                <a:solidFill>
                  <a:srgbClr val="474749"/>
                </a:solidFill>
                <a:effectLst/>
                <a:uLnTx/>
                <a:uFillTx/>
                <a:latin typeface="Arial"/>
                <a:ea typeface="+mn-ea"/>
                <a:cs typeface="+mn-cs"/>
              </a:rPr>
              <a:t>896</a:t>
            </a:r>
            <a:r>
              <a:rPr kumimoji="0" lang="en-US" sz="1200" b="0" i="0" u="none" strike="noStrike" kern="1200" cap="none" spc="0" normalizeH="0" baseline="0" noProof="0" dirty="0">
                <a:ln>
                  <a:noFill/>
                </a:ln>
                <a:solidFill>
                  <a:srgbClr val="474749"/>
                </a:solidFill>
                <a:effectLst/>
                <a:uLnTx/>
                <a:uFillTx/>
                <a:latin typeface="Arial"/>
                <a:ea typeface="+mn-ea"/>
                <a:cs typeface="+mn-cs"/>
              </a:rPr>
              <a:t>	</a:t>
            </a:r>
            <a:r>
              <a:rPr kumimoji="0" lang="en-GB" sz="1200" b="0" i="0" u="none" strike="noStrike" kern="1200" cap="none" spc="0" normalizeH="0" baseline="0" noProof="0" dirty="0">
                <a:ln>
                  <a:noFill/>
                </a:ln>
                <a:solidFill>
                  <a:srgbClr val="474749"/>
                </a:solidFill>
                <a:effectLst/>
                <a:uLnTx/>
                <a:uFillTx/>
                <a:latin typeface="Arial"/>
                <a:ea typeface="+mn-ea"/>
                <a:cs typeface="+mn-cs"/>
              </a:rPr>
              <a:t>249</a:t>
            </a:r>
          </a:p>
          <a:p>
            <a:pPr marL="0" marR="0" lvl="0" indent="0" algn="l" defTabSz="914400" rtl="0" eaLnBrk="1" fontAlgn="auto" latinLnBrk="0" hangingPunct="1">
              <a:lnSpc>
                <a:spcPct val="100000"/>
              </a:lnSpc>
              <a:spcBef>
                <a:spcPts val="0"/>
              </a:spcBef>
              <a:spcAft>
                <a:spcPts val="0"/>
              </a:spcAft>
              <a:buClrTx/>
              <a:buSzTx/>
              <a:buFontTx/>
              <a:buNone/>
              <a:tabLst>
                <a:tab pos="1203325" algn="ctr"/>
                <a:tab pos="2065338" algn="ctr"/>
                <a:tab pos="2941638" algn="ctr"/>
                <a:tab pos="3817938" algn="ctr"/>
                <a:tab pos="4686300" algn="ctr"/>
                <a:tab pos="5554663" algn="ctr"/>
                <a:tab pos="6423025" algn="ctr"/>
                <a:tab pos="7299325" algn="ctr"/>
              </a:tabLst>
              <a:defRPr/>
            </a:pPr>
            <a:r>
              <a:rPr kumimoji="0" lang="en-GB" sz="1200" b="0" i="0" u="none" strike="noStrike" kern="1200" cap="none" spc="0" normalizeH="0" baseline="0" noProof="0" dirty="0">
                <a:ln>
                  <a:noFill/>
                </a:ln>
                <a:solidFill>
                  <a:srgbClr val="474749"/>
                </a:solidFill>
                <a:effectLst/>
                <a:uLnTx/>
                <a:uFillTx/>
                <a:latin typeface="Arial"/>
                <a:ea typeface="+mn-ea"/>
                <a:cs typeface="+mn-cs"/>
              </a:rPr>
              <a:t>Enalapril</a:t>
            </a:r>
            <a:r>
              <a:rPr kumimoji="0" lang="en-US" sz="1200" b="0" i="0" u="none" strike="noStrike" kern="1200" cap="none" spc="0" normalizeH="0" baseline="0" noProof="0" dirty="0">
                <a:ln>
                  <a:noFill/>
                </a:ln>
                <a:solidFill>
                  <a:srgbClr val="474749"/>
                </a:solidFill>
                <a:effectLst/>
                <a:uLnTx/>
                <a:uFillTx/>
                <a:latin typeface="Arial"/>
                <a:ea typeface="+mn-ea"/>
                <a:cs typeface="+mn-cs"/>
              </a:rPr>
              <a:t>	</a:t>
            </a:r>
            <a:r>
              <a:rPr kumimoji="0" lang="en-GB" sz="1200" b="0" i="0" u="none" strike="noStrike" kern="1200" cap="none" spc="0" normalizeH="0" baseline="0" noProof="0" dirty="0">
                <a:ln>
                  <a:noFill/>
                </a:ln>
                <a:solidFill>
                  <a:srgbClr val="474749"/>
                </a:solidFill>
                <a:effectLst/>
                <a:uLnTx/>
                <a:uFillTx/>
                <a:latin typeface="Arial"/>
                <a:ea typeface="+mn-ea"/>
                <a:cs typeface="+mn-cs"/>
              </a:rPr>
              <a:t>4.212</a:t>
            </a:r>
            <a:r>
              <a:rPr kumimoji="0" lang="en-US" sz="1200" b="0" i="0" u="none" strike="noStrike" kern="1200" cap="none" spc="0" normalizeH="0" baseline="0" noProof="0" dirty="0">
                <a:ln>
                  <a:noFill/>
                </a:ln>
                <a:solidFill>
                  <a:srgbClr val="474749"/>
                </a:solidFill>
                <a:effectLst/>
                <a:uLnTx/>
                <a:uFillTx/>
                <a:latin typeface="Arial"/>
                <a:ea typeface="+mn-ea"/>
                <a:cs typeface="+mn-cs"/>
              </a:rPr>
              <a:t>	</a:t>
            </a:r>
            <a:r>
              <a:rPr kumimoji="0" lang="en-GB" sz="1200" b="0" i="0" u="none" strike="noStrike" kern="1200" cap="none" spc="0" normalizeH="0" baseline="0" noProof="0" dirty="0">
                <a:ln>
                  <a:noFill/>
                </a:ln>
                <a:solidFill>
                  <a:srgbClr val="474749"/>
                </a:solidFill>
                <a:effectLst/>
                <a:uLnTx/>
                <a:uFillTx/>
                <a:latin typeface="Arial"/>
                <a:ea typeface="+mn-ea"/>
                <a:cs typeface="+mn-cs"/>
              </a:rPr>
              <a:t>3.883</a:t>
            </a:r>
            <a:r>
              <a:rPr kumimoji="0" lang="en-US" sz="1200" b="0" i="0" u="none" strike="noStrike" kern="1200" cap="none" spc="0" normalizeH="0" baseline="0" noProof="0" dirty="0">
                <a:ln>
                  <a:noFill/>
                </a:ln>
                <a:solidFill>
                  <a:srgbClr val="474749"/>
                </a:solidFill>
                <a:effectLst/>
                <a:uLnTx/>
                <a:uFillTx/>
                <a:latin typeface="Arial"/>
                <a:ea typeface="+mn-ea"/>
                <a:cs typeface="+mn-cs"/>
              </a:rPr>
              <a:t>	</a:t>
            </a:r>
            <a:r>
              <a:rPr kumimoji="0" lang="en-GB" sz="1200" b="0" i="0" u="none" strike="noStrike" kern="1200" cap="none" spc="0" normalizeH="0" baseline="0" noProof="0" dirty="0">
                <a:ln>
                  <a:noFill/>
                </a:ln>
                <a:solidFill>
                  <a:srgbClr val="474749"/>
                </a:solidFill>
                <a:effectLst/>
                <a:uLnTx/>
                <a:uFillTx/>
                <a:latin typeface="Arial"/>
                <a:ea typeface="+mn-ea"/>
                <a:cs typeface="+mn-cs"/>
              </a:rPr>
              <a:t>3.579</a:t>
            </a:r>
            <a:r>
              <a:rPr kumimoji="0" lang="en-US" sz="1200" b="0" i="0" u="none" strike="noStrike" kern="1200" cap="none" spc="0" normalizeH="0" baseline="0" noProof="0" dirty="0">
                <a:ln>
                  <a:noFill/>
                </a:ln>
                <a:solidFill>
                  <a:srgbClr val="474749"/>
                </a:solidFill>
                <a:effectLst/>
                <a:uLnTx/>
                <a:uFillTx/>
                <a:latin typeface="Arial"/>
                <a:ea typeface="+mn-ea"/>
                <a:cs typeface="+mn-cs"/>
              </a:rPr>
              <a:t>	</a:t>
            </a:r>
            <a:r>
              <a:rPr kumimoji="0" lang="en-GB" sz="1200" b="0" i="0" u="none" strike="noStrike" kern="1200" cap="none" spc="0" normalizeH="0" baseline="0" noProof="0" dirty="0">
                <a:ln>
                  <a:noFill/>
                </a:ln>
                <a:solidFill>
                  <a:srgbClr val="474749"/>
                </a:solidFill>
                <a:effectLst/>
                <a:uLnTx/>
                <a:uFillTx/>
                <a:latin typeface="Arial"/>
                <a:ea typeface="+mn-ea"/>
                <a:cs typeface="+mn-cs"/>
              </a:rPr>
              <a:t>2.922</a:t>
            </a:r>
            <a:r>
              <a:rPr kumimoji="0" lang="en-US" sz="1200" b="0" i="0" u="none" strike="noStrike" kern="1200" cap="none" spc="0" normalizeH="0" baseline="0" noProof="0" dirty="0">
                <a:ln>
                  <a:noFill/>
                </a:ln>
                <a:solidFill>
                  <a:srgbClr val="474749"/>
                </a:solidFill>
                <a:effectLst/>
                <a:uLnTx/>
                <a:uFillTx/>
                <a:latin typeface="Arial"/>
                <a:ea typeface="+mn-ea"/>
                <a:cs typeface="+mn-cs"/>
              </a:rPr>
              <a:t>	</a:t>
            </a:r>
            <a:r>
              <a:rPr kumimoji="0" lang="en-GB" sz="1200" b="0" i="0" u="none" strike="noStrike" kern="1200" cap="none" spc="0" normalizeH="0" baseline="0" noProof="0" dirty="0">
                <a:ln>
                  <a:noFill/>
                </a:ln>
                <a:solidFill>
                  <a:srgbClr val="474749"/>
                </a:solidFill>
                <a:effectLst/>
                <a:uLnTx/>
                <a:uFillTx/>
                <a:latin typeface="Arial"/>
                <a:ea typeface="+mn-ea"/>
                <a:cs typeface="+mn-cs"/>
              </a:rPr>
              <a:t>2.123</a:t>
            </a:r>
            <a:r>
              <a:rPr kumimoji="0" lang="en-US" sz="1200" b="0" i="0" u="none" strike="noStrike" kern="1200" cap="none" spc="0" normalizeH="0" baseline="0" noProof="0" dirty="0">
                <a:ln>
                  <a:noFill/>
                </a:ln>
                <a:solidFill>
                  <a:srgbClr val="474749"/>
                </a:solidFill>
                <a:effectLst/>
                <a:uLnTx/>
                <a:uFillTx/>
                <a:latin typeface="Arial"/>
                <a:ea typeface="+mn-ea"/>
                <a:cs typeface="+mn-cs"/>
              </a:rPr>
              <a:t>	</a:t>
            </a:r>
            <a:r>
              <a:rPr kumimoji="0" lang="en-GB" sz="1200" b="0" i="0" u="none" strike="noStrike" kern="1200" cap="none" spc="0" normalizeH="0" baseline="0" noProof="0" dirty="0">
                <a:ln>
                  <a:noFill/>
                </a:ln>
                <a:solidFill>
                  <a:srgbClr val="474749"/>
                </a:solidFill>
                <a:effectLst/>
                <a:uLnTx/>
                <a:uFillTx/>
                <a:latin typeface="Arial"/>
                <a:ea typeface="+mn-ea"/>
                <a:cs typeface="+mn-cs"/>
              </a:rPr>
              <a:t>1.488</a:t>
            </a:r>
            <a:r>
              <a:rPr kumimoji="0" lang="en-US" sz="1200" b="0" i="0" u="none" strike="noStrike" kern="1200" cap="none" spc="0" normalizeH="0" baseline="0" noProof="0" dirty="0">
                <a:ln>
                  <a:noFill/>
                </a:ln>
                <a:solidFill>
                  <a:srgbClr val="474749"/>
                </a:solidFill>
                <a:effectLst/>
                <a:uLnTx/>
                <a:uFillTx/>
                <a:latin typeface="Arial"/>
                <a:ea typeface="+mn-ea"/>
                <a:cs typeface="+mn-cs"/>
              </a:rPr>
              <a:t>	</a:t>
            </a:r>
            <a:r>
              <a:rPr kumimoji="0" lang="en-GB" sz="1200" b="0" i="0" u="none" strike="noStrike" kern="1200" cap="none" spc="0" normalizeH="0" baseline="0" noProof="0" dirty="0">
                <a:ln>
                  <a:noFill/>
                </a:ln>
                <a:solidFill>
                  <a:srgbClr val="474749"/>
                </a:solidFill>
                <a:effectLst/>
                <a:uLnTx/>
                <a:uFillTx/>
                <a:latin typeface="Arial"/>
                <a:ea typeface="+mn-ea"/>
                <a:cs typeface="+mn-cs"/>
              </a:rPr>
              <a:t>853</a:t>
            </a:r>
            <a:r>
              <a:rPr kumimoji="0" lang="en-US" sz="1200" b="0" i="0" u="none" strike="noStrike" kern="1200" cap="none" spc="0" normalizeH="0" baseline="0" noProof="0" dirty="0">
                <a:ln>
                  <a:noFill/>
                </a:ln>
                <a:solidFill>
                  <a:srgbClr val="474749"/>
                </a:solidFill>
                <a:effectLst/>
                <a:uLnTx/>
                <a:uFillTx/>
                <a:latin typeface="Arial"/>
                <a:ea typeface="+mn-ea"/>
                <a:cs typeface="+mn-cs"/>
              </a:rPr>
              <a:t>	</a:t>
            </a:r>
            <a:r>
              <a:rPr kumimoji="0" lang="en-GB" sz="1200" b="0" i="0" u="none" strike="noStrike" kern="1200" cap="none" spc="0" normalizeH="0" baseline="0" noProof="0" dirty="0">
                <a:ln>
                  <a:noFill/>
                </a:ln>
                <a:solidFill>
                  <a:srgbClr val="474749"/>
                </a:solidFill>
                <a:effectLst/>
                <a:uLnTx/>
                <a:uFillTx/>
                <a:latin typeface="Arial"/>
                <a:ea typeface="+mn-ea"/>
                <a:cs typeface="+mn-cs"/>
              </a:rPr>
              <a:t>236</a:t>
            </a:r>
            <a:endParaRPr kumimoji="0" lang="de-DE" sz="1200" b="0" i="0" u="none" strike="noStrike" kern="1200" cap="none" spc="0" normalizeH="0" baseline="0" noProof="0" dirty="0">
              <a:ln>
                <a:noFill/>
              </a:ln>
              <a:solidFill>
                <a:srgbClr val="474749"/>
              </a:solidFill>
              <a:effectLst/>
              <a:uLnTx/>
              <a:uFillTx/>
              <a:latin typeface="Arial"/>
              <a:ea typeface="+mn-ea"/>
              <a:cs typeface="+mn-cs"/>
            </a:endParaRPr>
          </a:p>
        </p:txBody>
      </p:sp>
      <p:sp>
        <p:nvSpPr>
          <p:cNvPr id="109" name="TextBox 108"/>
          <p:cNvSpPr txBox="1"/>
          <p:nvPr/>
        </p:nvSpPr>
        <p:spPr>
          <a:xfrm rot="16200000">
            <a:off x="-119404" y="2845755"/>
            <a:ext cx="23622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4749"/>
                </a:solidFill>
                <a:effectLst/>
                <a:uLnTx/>
                <a:uFillTx/>
                <a:latin typeface="Arial"/>
                <a:ea typeface="+mn-ea"/>
                <a:cs typeface="+mn-cs"/>
              </a:rPr>
              <a:t>Kumulative Wahrscheinlichkeit</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p:txBody>
      </p:sp>
      <p:grpSp>
        <p:nvGrpSpPr>
          <p:cNvPr id="5" name="Group 4"/>
          <p:cNvGrpSpPr/>
          <p:nvPr/>
        </p:nvGrpSpPr>
        <p:grpSpPr>
          <a:xfrm>
            <a:off x="1373355" y="1673829"/>
            <a:ext cx="6943736" cy="3626985"/>
            <a:chOff x="1373355" y="1990105"/>
            <a:chExt cx="6943736" cy="2902272"/>
          </a:xfrm>
        </p:grpSpPr>
        <p:sp>
          <p:nvSpPr>
            <p:cNvPr id="42" name="TextBox 41"/>
            <p:cNvSpPr txBox="1"/>
            <p:nvPr/>
          </p:nvSpPr>
          <p:spPr>
            <a:xfrm>
              <a:off x="1373355" y="1990105"/>
              <a:ext cx="470000" cy="235652"/>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4749"/>
                  </a:solidFill>
                  <a:effectLst/>
                  <a:uLnTx/>
                  <a:uFillTx/>
                  <a:latin typeface="Arial"/>
                  <a:ea typeface="+mn-ea"/>
                  <a:cs typeface="+mn-cs"/>
                </a:rPr>
                <a:t>1,0</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p:txBody>
        </p:sp>
        <p:sp>
          <p:nvSpPr>
            <p:cNvPr id="43" name="TextBox 42"/>
            <p:cNvSpPr txBox="1"/>
            <p:nvPr/>
          </p:nvSpPr>
          <p:spPr>
            <a:xfrm>
              <a:off x="1373355" y="2503471"/>
              <a:ext cx="470000" cy="235652"/>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4749"/>
                  </a:solidFill>
                  <a:effectLst/>
                  <a:uLnTx/>
                  <a:uFillTx/>
                  <a:latin typeface="Arial"/>
                  <a:ea typeface="+mn-ea"/>
                  <a:cs typeface="+mn-cs"/>
                </a:rPr>
                <a:t>0,6</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p:txBody>
        </p:sp>
        <p:sp>
          <p:nvSpPr>
            <p:cNvPr id="44" name="TextBox 43"/>
            <p:cNvSpPr txBox="1"/>
            <p:nvPr/>
          </p:nvSpPr>
          <p:spPr>
            <a:xfrm>
              <a:off x="1373355" y="3121604"/>
              <a:ext cx="470000" cy="235652"/>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4749"/>
                  </a:solidFill>
                  <a:effectLst/>
                  <a:uLnTx/>
                  <a:uFillTx/>
                  <a:latin typeface="Arial"/>
                  <a:ea typeface="+mn-ea"/>
                  <a:cs typeface="+mn-cs"/>
                </a:rPr>
                <a:t>0,4</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p:txBody>
        </p:sp>
        <p:sp>
          <p:nvSpPr>
            <p:cNvPr id="45" name="TextBox 44"/>
            <p:cNvSpPr txBox="1"/>
            <p:nvPr/>
          </p:nvSpPr>
          <p:spPr>
            <a:xfrm>
              <a:off x="1373355" y="3739737"/>
              <a:ext cx="470000" cy="235652"/>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4749"/>
                  </a:solidFill>
                  <a:effectLst/>
                  <a:uLnTx/>
                  <a:uFillTx/>
                  <a:latin typeface="Arial"/>
                  <a:ea typeface="+mn-ea"/>
                  <a:cs typeface="+mn-cs"/>
                </a:rPr>
                <a:t>0,2</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p:txBody>
        </p:sp>
        <p:sp>
          <p:nvSpPr>
            <p:cNvPr id="46" name="TextBox 45"/>
            <p:cNvSpPr txBox="1"/>
            <p:nvPr/>
          </p:nvSpPr>
          <p:spPr>
            <a:xfrm>
              <a:off x="1544876" y="4357869"/>
              <a:ext cx="298479" cy="235652"/>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4749"/>
                  </a:solidFill>
                  <a:effectLst/>
                  <a:uLnTx/>
                  <a:uFillTx/>
                  <a:latin typeface="Arial"/>
                  <a:ea typeface="+mn-ea"/>
                  <a:cs typeface="+mn-cs"/>
                </a:rPr>
                <a:t>0</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p:txBody>
        </p:sp>
        <p:sp>
          <p:nvSpPr>
            <p:cNvPr id="47" name="TextBox 46"/>
            <p:cNvSpPr txBox="1"/>
            <p:nvPr/>
          </p:nvSpPr>
          <p:spPr>
            <a:xfrm>
              <a:off x="1749636" y="4553823"/>
              <a:ext cx="29848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4749"/>
                  </a:solidFill>
                  <a:effectLst/>
                  <a:uLnTx/>
                  <a:uFillTx/>
                  <a:latin typeface="Arial"/>
                  <a:ea typeface="+mn-ea"/>
                  <a:cs typeface="+mn-cs"/>
                </a:rPr>
                <a:t>0</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p:txBody>
        </p:sp>
        <p:sp>
          <p:nvSpPr>
            <p:cNvPr id="48" name="TextBox 47"/>
            <p:cNvSpPr txBox="1"/>
            <p:nvPr/>
          </p:nvSpPr>
          <p:spPr>
            <a:xfrm>
              <a:off x="2495811" y="4553823"/>
              <a:ext cx="52610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4749"/>
                  </a:solidFill>
                  <a:effectLst/>
                  <a:uLnTx/>
                  <a:uFillTx/>
                  <a:latin typeface="Arial"/>
                  <a:ea typeface="+mn-ea"/>
                  <a:cs typeface="+mn-cs"/>
                </a:rPr>
                <a:t>180</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p:txBody>
        </p:sp>
        <p:sp>
          <p:nvSpPr>
            <p:cNvPr id="49" name="TextBox 48"/>
            <p:cNvSpPr txBox="1"/>
            <p:nvPr/>
          </p:nvSpPr>
          <p:spPr>
            <a:xfrm>
              <a:off x="3376216" y="4553823"/>
              <a:ext cx="52610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4749"/>
                  </a:solidFill>
                  <a:effectLst/>
                  <a:uLnTx/>
                  <a:uFillTx/>
                  <a:latin typeface="Arial"/>
                  <a:ea typeface="+mn-ea"/>
                  <a:cs typeface="+mn-cs"/>
                </a:rPr>
                <a:t>360</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p:txBody>
        </p:sp>
        <p:sp>
          <p:nvSpPr>
            <p:cNvPr id="50" name="TextBox 49"/>
            <p:cNvSpPr txBox="1"/>
            <p:nvPr/>
          </p:nvSpPr>
          <p:spPr>
            <a:xfrm>
              <a:off x="4247497" y="4553823"/>
              <a:ext cx="52610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4749"/>
                  </a:solidFill>
                  <a:effectLst/>
                  <a:uLnTx/>
                  <a:uFillTx/>
                  <a:latin typeface="Arial"/>
                  <a:ea typeface="+mn-ea"/>
                  <a:cs typeface="+mn-cs"/>
                </a:rPr>
                <a:t>540</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p:txBody>
        </p:sp>
        <p:sp>
          <p:nvSpPr>
            <p:cNvPr id="52" name="TextBox 51"/>
            <p:cNvSpPr txBox="1"/>
            <p:nvPr/>
          </p:nvSpPr>
          <p:spPr>
            <a:xfrm>
              <a:off x="5116923" y="4553823"/>
              <a:ext cx="52610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4749"/>
                  </a:solidFill>
                  <a:effectLst/>
                  <a:uLnTx/>
                  <a:uFillTx/>
                  <a:latin typeface="Arial"/>
                  <a:ea typeface="+mn-ea"/>
                  <a:cs typeface="+mn-cs"/>
                </a:rPr>
                <a:t>720</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p:txBody>
        </p:sp>
        <p:sp>
          <p:nvSpPr>
            <p:cNvPr id="53" name="TextBox 52"/>
            <p:cNvSpPr txBox="1"/>
            <p:nvPr/>
          </p:nvSpPr>
          <p:spPr>
            <a:xfrm>
              <a:off x="5988204" y="4553823"/>
              <a:ext cx="52610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4749"/>
                  </a:solidFill>
                  <a:effectLst/>
                  <a:uLnTx/>
                  <a:uFillTx/>
                  <a:latin typeface="Arial"/>
                  <a:ea typeface="+mn-ea"/>
                  <a:cs typeface="+mn-cs"/>
                </a:rPr>
                <a:t>900</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p:txBody>
        </p:sp>
        <p:sp>
          <p:nvSpPr>
            <p:cNvPr id="54" name="TextBox 53"/>
            <p:cNvSpPr txBox="1"/>
            <p:nvPr/>
          </p:nvSpPr>
          <p:spPr>
            <a:xfrm>
              <a:off x="6806666" y="4553823"/>
              <a:ext cx="63991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4749"/>
                  </a:solidFill>
                  <a:effectLst/>
                  <a:uLnTx/>
                  <a:uFillTx/>
                  <a:latin typeface="Arial"/>
                  <a:ea typeface="+mn-ea"/>
                  <a:cs typeface="+mn-cs"/>
                </a:rPr>
                <a:t>1080</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p:txBody>
        </p:sp>
        <p:sp>
          <p:nvSpPr>
            <p:cNvPr id="55" name="TextBox 54"/>
            <p:cNvSpPr txBox="1"/>
            <p:nvPr/>
          </p:nvSpPr>
          <p:spPr>
            <a:xfrm>
              <a:off x="7677172" y="4553823"/>
              <a:ext cx="63991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4749"/>
                  </a:solidFill>
                  <a:effectLst/>
                  <a:uLnTx/>
                  <a:uFillTx/>
                  <a:latin typeface="Arial"/>
                  <a:ea typeface="+mn-ea"/>
                  <a:cs typeface="+mn-cs"/>
                </a:rPr>
                <a:t>1260</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p:txBody>
        </p:sp>
        <p:sp>
          <p:nvSpPr>
            <p:cNvPr id="58" name="Freeform 7"/>
            <p:cNvSpPr>
              <a:spLocks/>
            </p:cNvSpPr>
            <p:nvPr/>
          </p:nvSpPr>
          <p:spPr bwMode="auto">
            <a:xfrm>
              <a:off x="1894782" y="2407008"/>
              <a:ext cx="6102350" cy="2066925"/>
            </a:xfrm>
            <a:custGeom>
              <a:avLst/>
              <a:gdLst>
                <a:gd name="T0" fmla="*/ 0 w 3844"/>
                <a:gd name="T1" fmla="*/ 0 h 1302"/>
                <a:gd name="T2" fmla="*/ 0 w 3844"/>
                <a:gd name="T3" fmla="*/ 1302 h 1302"/>
                <a:gd name="T4" fmla="*/ 3844 w 3844"/>
                <a:gd name="T5" fmla="*/ 1302 h 1302"/>
              </a:gdLst>
              <a:ahLst/>
              <a:cxnLst>
                <a:cxn ang="0">
                  <a:pos x="T0" y="T1"/>
                </a:cxn>
                <a:cxn ang="0">
                  <a:pos x="T2" y="T3"/>
                </a:cxn>
                <a:cxn ang="0">
                  <a:pos x="T4" y="T5"/>
                </a:cxn>
              </a:cxnLst>
              <a:rect l="0" t="0" r="r" b="b"/>
              <a:pathLst>
                <a:path w="3844" h="1302">
                  <a:moveTo>
                    <a:pt x="0" y="0"/>
                  </a:moveTo>
                  <a:lnTo>
                    <a:pt x="0" y="1302"/>
                  </a:lnTo>
                  <a:lnTo>
                    <a:pt x="3844" y="1302"/>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59" name="Line 8"/>
            <p:cNvSpPr>
              <a:spLocks noChangeShapeType="1"/>
            </p:cNvSpPr>
            <p:nvPr/>
          </p:nvSpPr>
          <p:spPr bwMode="auto">
            <a:xfrm>
              <a:off x="1802707" y="2111733"/>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60" name="Line 9"/>
            <p:cNvSpPr>
              <a:spLocks noChangeShapeType="1"/>
            </p:cNvSpPr>
            <p:nvPr/>
          </p:nvSpPr>
          <p:spPr bwMode="auto">
            <a:xfrm>
              <a:off x="1802707" y="2626083"/>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61" name="Line 10"/>
            <p:cNvSpPr>
              <a:spLocks noChangeShapeType="1"/>
            </p:cNvSpPr>
            <p:nvPr/>
          </p:nvSpPr>
          <p:spPr bwMode="auto">
            <a:xfrm>
              <a:off x="1802707" y="3242033"/>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65" name="Line 11"/>
            <p:cNvSpPr>
              <a:spLocks noChangeShapeType="1"/>
            </p:cNvSpPr>
            <p:nvPr/>
          </p:nvSpPr>
          <p:spPr bwMode="auto">
            <a:xfrm>
              <a:off x="1802707" y="3857983"/>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92" name="Line 12"/>
            <p:cNvSpPr>
              <a:spLocks noChangeShapeType="1"/>
            </p:cNvSpPr>
            <p:nvPr/>
          </p:nvSpPr>
          <p:spPr bwMode="auto">
            <a:xfrm>
              <a:off x="1802707" y="4473933"/>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93" name="Line 13"/>
            <p:cNvSpPr>
              <a:spLocks noChangeShapeType="1"/>
            </p:cNvSpPr>
            <p:nvPr/>
          </p:nvSpPr>
          <p:spPr bwMode="auto">
            <a:xfrm flipV="1">
              <a:off x="1894782" y="4473933"/>
              <a:ext cx="0" cy="889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94" name="Line 14"/>
            <p:cNvSpPr>
              <a:spLocks noChangeShapeType="1"/>
            </p:cNvSpPr>
            <p:nvPr/>
          </p:nvSpPr>
          <p:spPr bwMode="auto">
            <a:xfrm flipV="1">
              <a:off x="2763145" y="4473933"/>
              <a:ext cx="0" cy="889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95" name="Line 15"/>
            <p:cNvSpPr>
              <a:spLocks noChangeShapeType="1"/>
            </p:cNvSpPr>
            <p:nvPr/>
          </p:nvSpPr>
          <p:spPr bwMode="auto">
            <a:xfrm flipV="1">
              <a:off x="3636270" y="4473933"/>
              <a:ext cx="0" cy="889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96" name="Line 16"/>
            <p:cNvSpPr>
              <a:spLocks noChangeShapeType="1"/>
            </p:cNvSpPr>
            <p:nvPr/>
          </p:nvSpPr>
          <p:spPr bwMode="auto">
            <a:xfrm flipV="1">
              <a:off x="4509395" y="4473933"/>
              <a:ext cx="0" cy="889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97" name="Line 17"/>
            <p:cNvSpPr>
              <a:spLocks noChangeShapeType="1"/>
            </p:cNvSpPr>
            <p:nvPr/>
          </p:nvSpPr>
          <p:spPr bwMode="auto">
            <a:xfrm flipV="1">
              <a:off x="5382520" y="4473933"/>
              <a:ext cx="0" cy="889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98" name="Line 18"/>
            <p:cNvSpPr>
              <a:spLocks noChangeShapeType="1"/>
            </p:cNvSpPr>
            <p:nvPr/>
          </p:nvSpPr>
          <p:spPr bwMode="auto">
            <a:xfrm flipV="1">
              <a:off x="6252470" y="4473933"/>
              <a:ext cx="0" cy="889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99" name="Line 19"/>
            <p:cNvSpPr>
              <a:spLocks noChangeShapeType="1"/>
            </p:cNvSpPr>
            <p:nvPr/>
          </p:nvSpPr>
          <p:spPr bwMode="auto">
            <a:xfrm flipV="1">
              <a:off x="7124007" y="4473933"/>
              <a:ext cx="0" cy="889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100" name="Line 20"/>
            <p:cNvSpPr>
              <a:spLocks noChangeShapeType="1"/>
            </p:cNvSpPr>
            <p:nvPr/>
          </p:nvSpPr>
          <p:spPr bwMode="auto">
            <a:xfrm flipV="1">
              <a:off x="7997132" y="4473933"/>
              <a:ext cx="0" cy="889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101" name="Line 21"/>
            <p:cNvSpPr>
              <a:spLocks noChangeShapeType="1"/>
            </p:cNvSpPr>
            <p:nvPr/>
          </p:nvSpPr>
          <p:spPr bwMode="auto">
            <a:xfrm flipV="1">
              <a:off x="1828107" y="2318108"/>
              <a:ext cx="128588" cy="762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102" name="Line 22"/>
            <p:cNvSpPr>
              <a:spLocks noChangeShapeType="1"/>
            </p:cNvSpPr>
            <p:nvPr/>
          </p:nvSpPr>
          <p:spPr bwMode="auto">
            <a:xfrm flipV="1">
              <a:off x="1828107" y="2362558"/>
              <a:ext cx="128588" cy="762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103" name="Freeform 23"/>
            <p:cNvSpPr>
              <a:spLocks/>
            </p:cNvSpPr>
            <p:nvPr/>
          </p:nvSpPr>
          <p:spPr bwMode="auto">
            <a:xfrm>
              <a:off x="1901132" y="3588108"/>
              <a:ext cx="6096000" cy="885825"/>
            </a:xfrm>
            <a:custGeom>
              <a:avLst/>
              <a:gdLst>
                <a:gd name="T0" fmla="*/ 11 w 3840"/>
                <a:gd name="T1" fmla="*/ 548 h 558"/>
                <a:gd name="T2" fmla="*/ 77 w 3840"/>
                <a:gd name="T3" fmla="*/ 540 h 558"/>
                <a:gd name="T4" fmla="*/ 107 w 3840"/>
                <a:gd name="T5" fmla="*/ 528 h 558"/>
                <a:gd name="T6" fmla="*/ 183 w 3840"/>
                <a:gd name="T7" fmla="*/ 522 h 558"/>
                <a:gd name="T8" fmla="*/ 205 w 3840"/>
                <a:gd name="T9" fmla="*/ 508 h 558"/>
                <a:gd name="T10" fmla="*/ 259 w 3840"/>
                <a:gd name="T11" fmla="*/ 504 h 558"/>
                <a:gd name="T12" fmla="*/ 285 w 3840"/>
                <a:gd name="T13" fmla="*/ 490 h 558"/>
                <a:gd name="T14" fmla="*/ 341 w 3840"/>
                <a:gd name="T15" fmla="*/ 486 h 558"/>
                <a:gd name="T16" fmla="*/ 355 w 3840"/>
                <a:gd name="T17" fmla="*/ 474 h 558"/>
                <a:gd name="T18" fmla="*/ 425 w 3840"/>
                <a:gd name="T19" fmla="*/ 466 h 558"/>
                <a:gd name="T20" fmla="*/ 473 w 3840"/>
                <a:gd name="T21" fmla="*/ 456 h 558"/>
                <a:gd name="T22" fmla="*/ 529 w 3840"/>
                <a:gd name="T23" fmla="*/ 448 h 558"/>
                <a:gd name="T24" fmla="*/ 559 w 3840"/>
                <a:gd name="T25" fmla="*/ 438 h 558"/>
                <a:gd name="T26" fmla="*/ 611 w 3840"/>
                <a:gd name="T27" fmla="*/ 430 h 558"/>
                <a:gd name="T28" fmla="*/ 629 w 3840"/>
                <a:gd name="T29" fmla="*/ 420 h 558"/>
                <a:gd name="T30" fmla="*/ 667 w 3840"/>
                <a:gd name="T31" fmla="*/ 414 h 558"/>
                <a:gd name="T32" fmla="*/ 691 w 3840"/>
                <a:gd name="T33" fmla="*/ 402 h 558"/>
                <a:gd name="T34" fmla="*/ 773 w 3840"/>
                <a:gd name="T35" fmla="*/ 396 h 558"/>
                <a:gd name="T36" fmla="*/ 815 w 3840"/>
                <a:gd name="T37" fmla="*/ 382 h 558"/>
                <a:gd name="T38" fmla="*/ 893 w 3840"/>
                <a:gd name="T39" fmla="*/ 378 h 558"/>
                <a:gd name="T40" fmla="*/ 917 w 3840"/>
                <a:gd name="T41" fmla="*/ 366 h 558"/>
                <a:gd name="T42" fmla="*/ 979 w 3840"/>
                <a:gd name="T43" fmla="*/ 360 h 558"/>
                <a:gd name="T44" fmla="*/ 1025 w 3840"/>
                <a:gd name="T45" fmla="*/ 346 h 558"/>
                <a:gd name="T46" fmla="*/ 1093 w 3840"/>
                <a:gd name="T47" fmla="*/ 340 h 558"/>
                <a:gd name="T48" fmla="*/ 1115 w 3840"/>
                <a:gd name="T49" fmla="*/ 328 h 558"/>
                <a:gd name="T50" fmla="*/ 1205 w 3840"/>
                <a:gd name="T51" fmla="*/ 324 h 558"/>
                <a:gd name="T52" fmla="*/ 1247 w 3840"/>
                <a:gd name="T53" fmla="*/ 312 h 558"/>
                <a:gd name="T54" fmla="*/ 1317 w 3840"/>
                <a:gd name="T55" fmla="*/ 306 h 558"/>
                <a:gd name="T56" fmla="*/ 1351 w 3840"/>
                <a:gd name="T57" fmla="*/ 294 h 558"/>
                <a:gd name="T58" fmla="*/ 1423 w 3840"/>
                <a:gd name="T59" fmla="*/ 288 h 558"/>
                <a:gd name="T60" fmla="*/ 1473 w 3840"/>
                <a:gd name="T61" fmla="*/ 276 h 558"/>
                <a:gd name="T62" fmla="*/ 1561 w 3840"/>
                <a:gd name="T63" fmla="*/ 268 h 558"/>
                <a:gd name="T64" fmla="*/ 1609 w 3840"/>
                <a:gd name="T65" fmla="*/ 258 h 558"/>
                <a:gd name="T66" fmla="*/ 1693 w 3840"/>
                <a:gd name="T67" fmla="*/ 252 h 558"/>
                <a:gd name="T68" fmla="*/ 1759 w 3840"/>
                <a:gd name="T69" fmla="*/ 240 h 558"/>
                <a:gd name="T70" fmla="*/ 1807 w 3840"/>
                <a:gd name="T71" fmla="*/ 234 h 558"/>
                <a:gd name="T72" fmla="*/ 1855 w 3840"/>
                <a:gd name="T73" fmla="*/ 222 h 558"/>
                <a:gd name="T74" fmla="*/ 1977 w 3840"/>
                <a:gd name="T75" fmla="*/ 214 h 558"/>
                <a:gd name="T76" fmla="*/ 2015 w 3840"/>
                <a:gd name="T77" fmla="*/ 202 h 558"/>
                <a:gd name="T78" fmla="*/ 2091 w 3840"/>
                <a:gd name="T79" fmla="*/ 196 h 558"/>
                <a:gd name="T80" fmla="*/ 2145 w 3840"/>
                <a:gd name="T81" fmla="*/ 186 h 558"/>
                <a:gd name="T82" fmla="*/ 2241 w 3840"/>
                <a:gd name="T83" fmla="*/ 180 h 558"/>
                <a:gd name="T84" fmla="*/ 2279 w 3840"/>
                <a:gd name="T85" fmla="*/ 166 h 558"/>
                <a:gd name="T86" fmla="*/ 2421 w 3840"/>
                <a:gd name="T87" fmla="*/ 162 h 558"/>
                <a:gd name="T88" fmla="*/ 2507 w 3840"/>
                <a:gd name="T89" fmla="*/ 150 h 558"/>
                <a:gd name="T90" fmla="*/ 2639 w 3840"/>
                <a:gd name="T91" fmla="*/ 144 h 558"/>
                <a:gd name="T92" fmla="*/ 2669 w 3840"/>
                <a:gd name="T93" fmla="*/ 132 h 558"/>
                <a:gd name="T94" fmla="*/ 2743 w 3840"/>
                <a:gd name="T95" fmla="*/ 126 h 558"/>
                <a:gd name="T96" fmla="*/ 2789 w 3840"/>
                <a:gd name="T97" fmla="*/ 116 h 558"/>
                <a:gd name="T98" fmla="*/ 2845 w 3840"/>
                <a:gd name="T99" fmla="*/ 108 h 558"/>
                <a:gd name="T100" fmla="*/ 2877 w 3840"/>
                <a:gd name="T101" fmla="*/ 96 h 558"/>
                <a:gd name="T102" fmla="*/ 2952 w 3840"/>
                <a:gd name="T103" fmla="*/ 90 h 558"/>
                <a:gd name="T104" fmla="*/ 3022 w 3840"/>
                <a:gd name="T105" fmla="*/ 76 h 558"/>
                <a:gd name="T106" fmla="*/ 3156 w 3840"/>
                <a:gd name="T107" fmla="*/ 72 h 558"/>
                <a:gd name="T108" fmla="*/ 3188 w 3840"/>
                <a:gd name="T109" fmla="*/ 62 h 558"/>
                <a:gd name="T110" fmla="*/ 3320 w 3840"/>
                <a:gd name="T111" fmla="*/ 54 h 558"/>
                <a:gd name="T112" fmla="*/ 3350 w 3840"/>
                <a:gd name="T113" fmla="*/ 42 h 558"/>
                <a:gd name="T114" fmla="*/ 3508 w 3840"/>
                <a:gd name="T115" fmla="*/ 36 h 558"/>
                <a:gd name="T116" fmla="*/ 3556 w 3840"/>
                <a:gd name="T117" fmla="*/ 24 h 558"/>
                <a:gd name="T118" fmla="*/ 3666 w 3840"/>
                <a:gd name="T119" fmla="*/ 18 h 558"/>
                <a:gd name="T120" fmla="*/ 3700 w 3840"/>
                <a:gd name="T121" fmla="*/ 6 h 558"/>
                <a:gd name="T122" fmla="*/ 3840 w 3840"/>
                <a:gd name="T123"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0" h="558">
                  <a:moveTo>
                    <a:pt x="0" y="558"/>
                  </a:moveTo>
                  <a:lnTo>
                    <a:pt x="11" y="558"/>
                  </a:lnTo>
                  <a:lnTo>
                    <a:pt x="11" y="548"/>
                  </a:lnTo>
                  <a:lnTo>
                    <a:pt x="43" y="548"/>
                  </a:lnTo>
                  <a:lnTo>
                    <a:pt x="43" y="540"/>
                  </a:lnTo>
                  <a:lnTo>
                    <a:pt x="77" y="540"/>
                  </a:lnTo>
                  <a:lnTo>
                    <a:pt x="77" y="534"/>
                  </a:lnTo>
                  <a:lnTo>
                    <a:pt x="107" y="534"/>
                  </a:lnTo>
                  <a:lnTo>
                    <a:pt x="107" y="528"/>
                  </a:lnTo>
                  <a:lnTo>
                    <a:pt x="157" y="528"/>
                  </a:lnTo>
                  <a:lnTo>
                    <a:pt x="157" y="522"/>
                  </a:lnTo>
                  <a:lnTo>
                    <a:pt x="183" y="522"/>
                  </a:lnTo>
                  <a:lnTo>
                    <a:pt x="183" y="516"/>
                  </a:lnTo>
                  <a:lnTo>
                    <a:pt x="205" y="516"/>
                  </a:lnTo>
                  <a:lnTo>
                    <a:pt x="205" y="508"/>
                  </a:lnTo>
                  <a:lnTo>
                    <a:pt x="227" y="508"/>
                  </a:lnTo>
                  <a:lnTo>
                    <a:pt x="227" y="504"/>
                  </a:lnTo>
                  <a:lnTo>
                    <a:pt x="259" y="504"/>
                  </a:lnTo>
                  <a:lnTo>
                    <a:pt x="259" y="498"/>
                  </a:lnTo>
                  <a:lnTo>
                    <a:pt x="285" y="498"/>
                  </a:lnTo>
                  <a:lnTo>
                    <a:pt x="285" y="490"/>
                  </a:lnTo>
                  <a:lnTo>
                    <a:pt x="299" y="490"/>
                  </a:lnTo>
                  <a:lnTo>
                    <a:pt x="299" y="486"/>
                  </a:lnTo>
                  <a:lnTo>
                    <a:pt x="341" y="486"/>
                  </a:lnTo>
                  <a:lnTo>
                    <a:pt x="341" y="480"/>
                  </a:lnTo>
                  <a:lnTo>
                    <a:pt x="355" y="480"/>
                  </a:lnTo>
                  <a:lnTo>
                    <a:pt x="355" y="474"/>
                  </a:lnTo>
                  <a:lnTo>
                    <a:pt x="381" y="474"/>
                  </a:lnTo>
                  <a:lnTo>
                    <a:pt x="381" y="466"/>
                  </a:lnTo>
                  <a:lnTo>
                    <a:pt x="425" y="466"/>
                  </a:lnTo>
                  <a:lnTo>
                    <a:pt x="425" y="462"/>
                  </a:lnTo>
                  <a:lnTo>
                    <a:pt x="473" y="462"/>
                  </a:lnTo>
                  <a:lnTo>
                    <a:pt x="473" y="456"/>
                  </a:lnTo>
                  <a:lnTo>
                    <a:pt x="505" y="456"/>
                  </a:lnTo>
                  <a:lnTo>
                    <a:pt x="505" y="448"/>
                  </a:lnTo>
                  <a:lnTo>
                    <a:pt x="529" y="448"/>
                  </a:lnTo>
                  <a:lnTo>
                    <a:pt x="529" y="444"/>
                  </a:lnTo>
                  <a:lnTo>
                    <a:pt x="559" y="444"/>
                  </a:lnTo>
                  <a:lnTo>
                    <a:pt x="559" y="438"/>
                  </a:lnTo>
                  <a:lnTo>
                    <a:pt x="589" y="438"/>
                  </a:lnTo>
                  <a:lnTo>
                    <a:pt x="589" y="430"/>
                  </a:lnTo>
                  <a:lnTo>
                    <a:pt x="611" y="430"/>
                  </a:lnTo>
                  <a:lnTo>
                    <a:pt x="611" y="428"/>
                  </a:lnTo>
                  <a:lnTo>
                    <a:pt x="629" y="428"/>
                  </a:lnTo>
                  <a:lnTo>
                    <a:pt x="629" y="420"/>
                  </a:lnTo>
                  <a:lnTo>
                    <a:pt x="647" y="420"/>
                  </a:lnTo>
                  <a:lnTo>
                    <a:pt x="647" y="414"/>
                  </a:lnTo>
                  <a:lnTo>
                    <a:pt x="667" y="414"/>
                  </a:lnTo>
                  <a:lnTo>
                    <a:pt x="667" y="408"/>
                  </a:lnTo>
                  <a:lnTo>
                    <a:pt x="691" y="408"/>
                  </a:lnTo>
                  <a:lnTo>
                    <a:pt x="691" y="402"/>
                  </a:lnTo>
                  <a:lnTo>
                    <a:pt x="739" y="402"/>
                  </a:lnTo>
                  <a:lnTo>
                    <a:pt x="739" y="396"/>
                  </a:lnTo>
                  <a:lnTo>
                    <a:pt x="773" y="396"/>
                  </a:lnTo>
                  <a:lnTo>
                    <a:pt x="773" y="390"/>
                  </a:lnTo>
                  <a:lnTo>
                    <a:pt x="815" y="390"/>
                  </a:lnTo>
                  <a:lnTo>
                    <a:pt x="815" y="382"/>
                  </a:lnTo>
                  <a:lnTo>
                    <a:pt x="857" y="382"/>
                  </a:lnTo>
                  <a:lnTo>
                    <a:pt x="857" y="378"/>
                  </a:lnTo>
                  <a:lnTo>
                    <a:pt x="893" y="378"/>
                  </a:lnTo>
                  <a:lnTo>
                    <a:pt x="893" y="370"/>
                  </a:lnTo>
                  <a:lnTo>
                    <a:pt x="917" y="370"/>
                  </a:lnTo>
                  <a:lnTo>
                    <a:pt x="917" y="366"/>
                  </a:lnTo>
                  <a:lnTo>
                    <a:pt x="949" y="366"/>
                  </a:lnTo>
                  <a:lnTo>
                    <a:pt x="949" y="360"/>
                  </a:lnTo>
                  <a:lnTo>
                    <a:pt x="979" y="360"/>
                  </a:lnTo>
                  <a:lnTo>
                    <a:pt x="979" y="354"/>
                  </a:lnTo>
                  <a:lnTo>
                    <a:pt x="1025" y="354"/>
                  </a:lnTo>
                  <a:lnTo>
                    <a:pt x="1025" y="346"/>
                  </a:lnTo>
                  <a:lnTo>
                    <a:pt x="1057" y="346"/>
                  </a:lnTo>
                  <a:lnTo>
                    <a:pt x="1057" y="340"/>
                  </a:lnTo>
                  <a:lnTo>
                    <a:pt x="1093" y="340"/>
                  </a:lnTo>
                  <a:lnTo>
                    <a:pt x="1093" y="336"/>
                  </a:lnTo>
                  <a:lnTo>
                    <a:pt x="1115" y="336"/>
                  </a:lnTo>
                  <a:lnTo>
                    <a:pt x="1115" y="328"/>
                  </a:lnTo>
                  <a:lnTo>
                    <a:pt x="1151" y="328"/>
                  </a:lnTo>
                  <a:lnTo>
                    <a:pt x="1151" y="324"/>
                  </a:lnTo>
                  <a:lnTo>
                    <a:pt x="1205" y="324"/>
                  </a:lnTo>
                  <a:lnTo>
                    <a:pt x="1205" y="320"/>
                  </a:lnTo>
                  <a:lnTo>
                    <a:pt x="1247" y="320"/>
                  </a:lnTo>
                  <a:lnTo>
                    <a:pt x="1247" y="312"/>
                  </a:lnTo>
                  <a:lnTo>
                    <a:pt x="1279" y="312"/>
                  </a:lnTo>
                  <a:lnTo>
                    <a:pt x="1279" y="306"/>
                  </a:lnTo>
                  <a:lnTo>
                    <a:pt x="1317" y="306"/>
                  </a:lnTo>
                  <a:lnTo>
                    <a:pt x="1317" y="300"/>
                  </a:lnTo>
                  <a:lnTo>
                    <a:pt x="1351" y="300"/>
                  </a:lnTo>
                  <a:lnTo>
                    <a:pt x="1351" y="294"/>
                  </a:lnTo>
                  <a:lnTo>
                    <a:pt x="1387" y="294"/>
                  </a:lnTo>
                  <a:lnTo>
                    <a:pt x="1387" y="288"/>
                  </a:lnTo>
                  <a:lnTo>
                    <a:pt x="1423" y="288"/>
                  </a:lnTo>
                  <a:lnTo>
                    <a:pt x="1423" y="282"/>
                  </a:lnTo>
                  <a:lnTo>
                    <a:pt x="1473" y="282"/>
                  </a:lnTo>
                  <a:lnTo>
                    <a:pt x="1473" y="276"/>
                  </a:lnTo>
                  <a:lnTo>
                    <a:pt x="1515" y="276"/>
                  </a:lnTo>
                  <a:lnTo>
                    <a:pt x="1515" y="268"/>
                  </a:lnTo>
                  <a:lnTo>
                    <a:pt x="1561" y="268"/>
                  </a:lnTo>
                  <a:lnTo>
                    <a:pt x="1561" y="264"/>
                  </a:lnTo>
                  <a:lnTo>
                    <a:pt x="1609" y="264"/>
                  </a:lnTo>
                  <a:lnTo>
                    <a:pt x="1609" y="258"/>
                  </a:lnTo>
                  <a:lnTo>
                    <a:pt x="1659" y="258"/>
                  </a:lnTo>
                  <a:lnTo>
                    <a:pt x="1659" y="252"/>
                  </a:lnTo>
                  <a:lnTo>
                    <a:pt x="1693" y="252"/>
                  </a:lnTo>
                  <a:lnTo>
                    <a:pt x="1693" y="246"/>
                  </a:lnTo>
                  <a:lnTo>
                    <a:pt x="1759" y="246"/>
                  </a:lnTo>
                  <a:lnTo>
                    <a:pt x="1759" y="240"/>
                  </a:lnTo>
                  <a:lnTo>
                    <a:pt x="1777" y="240"/>
                  </a:lnTo>
                  <a:lnTo>
                    <a:pt x="1777" y="234"/>
                  </a:lnTo>
                  <a:lnTo>
                    <a:pt x="1807" y="234"/>
                  </a:lnTo>
                  <a:lnTo>
                    <a:pt x="1807" y="228"/>
                  </a:lnTo>
                  <a:lnTo>
                    <a:pt x="1855" y="228"/>
                  </a:lnTo>
                  <a:lnTo>
                    <a:pt x="1855" y="222"/>
                  </a:lnTo>
                  <a:lnTo>
                    <a:pt x="1903" y="222"/>
                  </a:lnTo>
                  <a:lnTo>
                    <a:pt x="1903" y="214"/>
                  </a:lnTo>
                  <a:lnTo>
                    <a:pt x="1977" y="214"/>
                  </a:lnTo>
                  <a:lnTo>
                    <a:pt x="1977" y="208"/>
                  </a:lnTo>
                  <a:lnTo>
                    <a:pt x="2015" y="208"/>
                  </a:lnTo>
                  <a:lnTo>
                    <a:pt x="2015" y="202"/>
                  </a:lnTo>
                  <a:lnTo>
                    <a:pt x="2077" y="202"/>
                  </a:lnTo>
                  <a:lnTo>
                    <a:pt x="2077" y="196"/>
                  </a:lnTo>
                  <a:lnTo>
                    <a:pt x="2091" y="196"/>
                  </a:lnTo>
                  <a:lnTo>
                    <a:pt x="2091" y="188"/>
                  </a:lnTo>
                  <a:lnTo>
                    <a:pt x="2145" y="188"/>
                  </a:lnTo>
                  <a:lnTo>
                    <a:pt x="2145" y="186"/>
                  </a:lnTo>
                  <a:lnTo>
                    <a:pt x="2189" y="186"/>
                  </a:lnTo>
                  <a:lnTo>
                    <a:pt x="2189" y="180"/>
                  </a:lnTo>
                  <a:lnTo>
                    <a:pt x="2241" y="180"/>
                  </a:lnTo>
                  <a:lnTo>
                    <a:pt x="2241" y="174"/>
                  </a:lnTo>
                  <a:lnTo>
                    <a:pt x="2279" y="174"/>
                  </a:lnTo>
                  <a:lnTo>
                    <a:pt x="2279" y="166"/>
                  </a:lnTo>
                  <a:lnTo>
                    <a:pt x="2367" y="166"/>
                  </a:lnTo>
                  <a:lnTo>
                    <a:pt x="2367" y="162"/>
                  </a:lnTo>
                  <a:lnTo>
                    <a:pt x="2421" y="162"/>
                  </a:lnTo>
                  <a:lnTo>
                    <a:pt x="2421" y="156"/>
                  </a:lnTo>
                  <a:lnTo>
                    <a:pt x="2507" y="156"/>
                  </a:lnTo>
                  <a:lnTo>
                    <a:pt x="2507" y="150"/>
                  </a:lnTo>
                  <a:lnTo>
                    <a:pt x="2593" y="150"/>
                  </a:lnTo>
                  <a:lnTo>
                    <a:pt x="2593" y="144"/>
                  </a:lnTo>
                  <a:lnTo>
                    <a:pt x="2639" y="144"/>
                  </a:lnTo>
                  <a:lnTo>
                    <a:pt x="2639" y="138"/>
                  </a:lnTo>
                  <a:lnTo>
                    <a:pt x="2669" y="138"/>
                  </a:lnTo>
                  <a:lnTo>
                    <a:pt x="2669" y="132"/>
                  </a:lnTo>
                  <a:lnTo>
                    <a:pt x="2703" y="132"/>
                  </a:lnTo>
                  <a:lnTo>
                    <a:pt x="2703" y="126"/>
                  </a:lnTo>
                  <a:lnTo>
                    <a:pt x="2743" y="126"/>
                  </a:lnTo>
                  <a:lnTo>
                    <a:pt x="2743" y="122"/>
                  </a:lnTo>
                  <a:lnTo>
                    <a:pt x="2789" y="122"/>
                  </a:lnTo>
                  <a:lnTo>
                    <a:pt x="2789" y="116"/>
                  </a:lnTo>
                  <a:lnTo>
                    <a:pt x="2811" y="116"/>
                  </a:lnTo>
                  <a:lnTo>
                    <a:pt x="2811" y="108"/>
                  </a:lnTo>
                  <a:lnTo>
                    <a:pt x="2845" y="108"/>
                  </a:lnTo>
                  <a:lnTo>
                    <a:pt x="2845" y="102"/>
                  </a:lnTo>
                  <a:lnTo>
                    <a:pt x="2877" y="102"/>
                  </a:lnTo>
                  <a:lnTo>
                    <a:pt x="2877" y="96"/>
                  </a:lnTo>
                  <a:lnTo>
                    <a:pt x="2908" y="96"/>
                  </a:lnTo>
                  <a:lnTo>
                    <a:pt x="2908" y="90"/>
                  </a:lnTo>
                  <a:lnTo>
                    <a:pt x="2952" y="90"/>
                  </a:lnTo>
                  <a:lnTo>
                    <a:pt x="2952" y="82"/>
                  </a:lnTo>
                  <a:lnTo>
                    <a:pt x="3022" y="82"/>
                  </a:lnTo>
                  <a:lnTo>
                    <a:pt x="3022" y="76"/>
                  </a:lnTo>
                  <a:lnTo>
                    <a:pt x="3122" y="76"/>
                  </a:lnTo>
                  <a:lnTo>
                    <a:pt x="3122" y="72"/>
                  </a:lnTo>
                  <a:lnTo>
                    <a:pt x="3156" y="72"/>
                  </a:lnTo>
                  <a:lnTo>
                    <a:pt x="3156" y="66"/>
                  </a:lnTo>
                  <a:lnTo>
                    <a:pt x="3188" y="66"/>
                  </a:lnTo>
                  <a:lnTo>
                    <a:pt x="3188" y="62"/>
                  </a:lnTo>
                  <a:lnTo>
                    <a:pt x="3282" y="62"/>
                  </a:lnTo>
                  <a:lnTo>
                    <a:pt x="3282" y="54"/>
                  </a:lnTo>
                  <a:lnTo>
                    <a:pt x="3320" y="54"/>
                  </a:lnTo>
                  <a:lnTo>
                    <a:pt x="3320" y="48"/>
                  </a:lnTo>
                  <a:lnTo>
                    <a:pt x="3350" y="48"/>
                  </a:lnTo>
                  <a:lnTo>
                    <a:pt x="3350" y="42"/>
                  </a:lnTo>
                  <a:lnTo>
                    <a:pt x="3442" y="42"/>
                  </a:lnTo>
                  <a:lnTo>
                    <a:pt x="3442" y="36"/>
                  </a:lnTo>
                  <a:lnTo>
                    <a:pt x="3508" y="36"/>
                  </a:lnTo>
                  <a:lnTo>
                    <a:pt x="3508" y="28"/>
                  </a:lnTo>
                  <a:lnTo>
                    <a:pt x="3556" y="28"/>
                  </a:lnTo>
                  <a:lnTo>
                    <a:pt x="3556" y="24"/>
                  </a:lnTo>
                  <a:lnTo>
                    <a:pt x="3598" y="24"/>
                  </a:lnTo>
                  <a:lnTo>
                    <a:pt x="3598" y="18"/>
                  </a:lnTo>
                  <a:lnTo>
                    <a:pt x="3666" y="18"/>
                  </a:lnTo>
                  <a:lnTo>
                    <a:pt x="3666" y="10"/>
                  </a:lnTo>
                  <a:lnTo>
                    <a:pt x="3700" y="10"/>
                  </a:lnTo>
                  <a:lnTo>
                    <a:pt x="3700" y="6"/>
                  </a:lnTo>
                  <a:lnTo>
                    <a:pt x="3748" y="6"/>
                  </a:lnTo>
                  <a:lnTo>
                    <a:pt x="3748" y="0"/>
                  </a:lnTo>
                  <a:lnTo>
                    <a:pt x="3840" y="0"/>
                  </a:lnTo>
                </a:path>
              </a:pathLst>
            </a:custGeom>
            <a:noFill/>
            <a:ln w="28575" cap="flat">
              <a:solidFill>
                <a:srgbClr val="B8DB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104" name="Freeform 24"/>
            <p:cNvSpPr>
              <a:spLocks/>
            </p:cNvSpPr>
            <p:nvPr/>
          </p:nvSpPr>
          <p:spPr bwMode="auto">
            <a:xfrm>
              <a:off x="1897957" y="3429358"/>
              <a:ext cx="6099175" cy="1044575"/>
            </a:xfrm>
            <a:custGeom>
              <a:avLst/>
              <a:gdLst>
                <a:gd name="T0" fmla="*/ 29 w 3842"/>
                <a:gd name="T1" fmla="*/ 644 h 658"/>
                <a:gd name="T2" fmla="*/ 61 w 3842"/>
                <a:gd name="T3" fmla="*/ 630 h 658"/>
                <a:gd name="T4" fmla="*/ 105 w 3842"/>
                <a:gd name="T5" fmla="*/ 618 h 658"/>
                <a:gd name="T6" fmla="*/ 157 w 3842"/>
                <a:gd name="T7" fmla="*/ 610 h 658"/>
                <a:gd name="T8" fmla="*/ 195 w 3842"/>
                <a:gd name="T9" fmla="*/ 598 h 658"/>
                <a:gd name="T10" fmla="*/ 239 w 3842"/>
                <a:gd name="T11" fmla="*/ 586 h 658"/>
                <a:gd name="T12" fmla="*/ 283 w 3842"/>
                <a:gd name="T13" fmla="*/ 574 h 658"/>
                <a:gd name="T14" fmla="*/ 323 w 3842"/>
                <a:gd name="T15" fmla="*/ 562 h 658"/>
                <a:gd name="T16" fmla="*/ 371 w 3842"/>
                <a:gd name="T17" fmla="*/ 548 h 658"/>
                <a:gd name="T18" fmla="*/ 445 w 3842"/>
                <a:gd name="T19" fmla="*/ 536 h 658"/>
                <a:gd name="T20" fmla="*/ 513 w 3842"/>
                <a:gd name="T21" fmla="*/ 528 h 658"/>
                <a:gd name="T22" fmla="*/ 563 w 3842"/>
                <a:gd name="T23" fmla="*/ 514 h 658"/>
                <a:gd name="T24" fmla="*/ 623 w 3842"/>
                <a:gd name="T25" fmla="*/ 502 h 658"/>
                <a:gd name="T26" fmla="*/ 663 w 3842"/>
                <a:gd name="T27" fmla="*/ 488 h 658"/>
                <a:gd name="T28" fmla="*/ 693 w 3842"/>
                <a:gd name="T29" fmla="*/ 478 h 658"/>
                <a:gd name="T30" fmla="*/ 733 w 3842"/>
                <a:gd name="T31" fmla="*/ 468 h 658"/>
                <a:gd name="T32" fmla="*/ 787 w 3842"/>
                <a:gd name="T33" fmla="*/ 454 h 658"/>
                <a:gd name="T34" fmla="*/ 829 w 3842"/>
                <a:gd name="T35" fmla="*/ 442 h 658"/>
                <a:gd name="T36" fmla="*/ 883 w 3842"/>
                <a:gd name="T37" fmla="*/ 430 h 658"/>
                <a:gd name="T38" fmla="*/ 941 w 3842"/>
                <a:gd name="T39" fmla="*/ 418 h 658"/>
                <a:gd name="T40" fmla="*/ 983 w 3842"/>
                <a:gd name="T41" fmla="*/ 408 h 658"/>
                <a:gd name="T42" fmla="*/ 1067 w 3842"/>
                <a:gd name="T43" fmla="*/ 392 h 658"/>
                <a:gd name="T44" fmla="*/ 1119 w 3842"/>
                <a:gd name="T45" fmla="*/ 382 h 658"/>
                <a:gd name="T46" fmla="*/ 1189 w 3842"/>
                <a:gd name="T47" fmla="*/ 372 h 658"/>
                <a:gd name="T48" fmla="*/ 1243 w 3842"/>
                <a:gd name="T49" fmla="*/ 358 h 658"/>
                <a:gd name="T50" fmla="*/ 1311 w 3842"/>
                <a:gd name="T51" fmla="*/ 346 h 658"/>
                <a:gd name="T52" fmla="*/ 1363 w 3842"/>
                <a:gd name="T53" fmla="*/ 334 h 658"/>
                <a:gd name="T54" fmla="*/ 1447 w 3842"/>
                <a:gd name="T55" fmla="*/ 320 h 658"/>
                <a:gd name="T56" fmla="*/ 1533 w 3842"/>
                <a:gd name="T57" fmla="*/ 310 h 658"/>
                <a:gd name="T58" fmla="*/ 1603 w 3842"/>
                <a:gd name="T59" fmla="*/ 298 h 658"/>
                <a:gd name="T60" fmla="*/ 1643 w 3842"/>
                <a:gd name="T61" fmla="*/ 284 h 658"/>
                <a:gd name="T62" fmla="*/ 1749 w 3842"/>
                <a:gd name="T63" fmla="*/ 272 h 658"/>
                <a:gd name="T64" fmla="*/ 1819 w 3842"/>
                <a:gd name="T65" fmla="*/ 264 h 658"/>
                <a:gd name="T66" fmla="*/ 1887 w 3842"/>
                <a:gd name="T67" fmla="*/ 250 h 658"/>
                <a:gd name="T68" fmla="*/ 1955 w 3842"/>
                <a:gd name="T69" fmla="*/ 240 h 658"/>
                <a:gd name="T70" fmla="*/ 2025 w 3842"/>
                <a:gd name="T71" fmla="*/ 226 h 658"/>
                <a:gd name="T72" fmla="*/ 2083 w 3842"/>
                <a:gd name="T73" fmla="*/ 214 h 658"/>
                <a:gd name="T74" fmla="*/ 2141 w 3842"/>
                <a:gd name="T75" fmla="*/ 202 h 658"/>
                <a:gd name="T76" fmla="*/ 2243 w 3842"/>
                <a:gd name="T77" fmla="*/ 190 h 658"/>
                <a:gd name="T78" fmla="*/ 2329 w 3842"/>
                <a:gd name="T79" fmla="*/ 178 h 658"/>
                <a:gd name="T80" fmla="*/ 2445 w 3842"/>
                <a:gd name="T81" fmla="*/ 164 h 658"/>
                <a:gd name="T82" fmla="*/ 2519 w 3842"/>
                <a:gd name="T83" fmla="*/ 154 h 658"/>
                <a:gd name="T84" fmla="*/ 2597 w 3842"/>
                <a:gd name="T85" fmla="*/ 142 h 658"/>
                <a:gd name="T86" fmla="*/ 2651 w 3842"/>
                <a:gd name="T87" fmla="*/ 130 h 658"/>
                <a:gd name="T88" fmla="*/ 2745 w 3842"/>
                <a:gd name="T89" fmla="*/ 118 h 658"/>
                <a:gd name="T90" fmla="*/ 2877 w 3842"/>
                <a:gd name="T91" fmla="*/ 106 h 658"/>
                <a:gd name="T92" fmla="*/ 2990 w 3842"/>
                <a:gd name="T93" fmla="*/ 96 h 658"/>
                <a:gd name="T94" fmla="*/ 3132 w 3842"/>
                <a:gd name="T95" fmla="*/ 82 h 658"/>
                <a:gd name="T96" fmla="*/ 3222 w 3842"/>
                <a:gd name="T97" fmla="*/ 70 h 658"/>
                <a:gd name="T98" fmla="*/ 3356 w 3842"/>
                <a:gd name="T99" fmla="*/ 58 h 658"/>
                <a:gd name="T100" fmla="*/ 3412 w 3842"/>
                <a:gd name="T101" fmla="*/ 46 h 658"/>
                <a:gd name="T102" fmla="*/ 3532 w 3842"/>
                <a:gd name="T103" fmla="*/ 32 h 658"/>
                <a:gd name="T104" fmla="*/ 3610 w 3842"/>
                <a:gd name="T105" fmla="*/ 24 h 658"/>
                <a:gd name="T106" fmla="*/ 3696 w 3842"/>
                <a:gd name="T107" fmla="*/ 8 h 658"/>
                <a:gd name="T108" fmla="*/ 3842 w 3842"/>
                <a:gd name="T109"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2" h="658">
                  <a:moveTo>
                    <a:pt x="0" y="658"/>
                  </a:moveTo>
                  <a:lnTo>
                    <a:pt x="6" y="658"/>
                  </a:lnTo>
                  <a:lnTo>
                    <a:pt x="6" y="644"/>
                  </a:lnTo>
                  <a:lnTo>
                    <a:pt x="29" y="644"/>
                  </a:lnTo>
                  <a:lnTo>
                    <a:pt x="29" y="638"/>
                  </a:lnTo>
                  <a:lnTo>
                    <a:pt x="51" y="638"/>
                  </a:lnTo>
                  <a:lnTo>
                    <a:pt x="51" y="630"/>
                  </a:lnTo>
                  <a:lnTo>
                    <a:pt x="61" y="630"/>
                  </a:lnTo>
                  <a:lnTo>
                    <a:pt x="61" y="626"/>
                  </a:lnTo>
                  <a:lnTo>
                    <a:pt x="83" y="626"/>
                  </a:lnTo>
                  <a:lnTo>
                    <a:pt x="83" y="618"/>
                  </a:lnTo>
                  <a:lnTo>
                    <a:pt x="105" y="618"/>
                  </a:lnTo>
                  <a:lnTo>
                    <a:pt x="105" y="614"/>
                  </a:lnTo>
                  <a:lnTo>
                    <a:pt x="131" y="614"/>
                  </a:lnTo>
                  <a:lnTo>
                    <a:pt x="131" y="610"/>
                  </a:lnTo>
                  <a:lnTo>
                    <a:pt x="157" y="610"/>
                  </a:lnTo>
                  <a:lnTo>
                    <a:pt x="157" y="604"/>
                  </a:lnTo>
                  <a:lnTo>
                    <a:pt x="177" y="604"/>
                  </a:lnTo>
                  <a:lnTo>
                    <a:pt x="177" y="598"/>
                  </a:lnTo>
                  <a:lnTo>
                    <a:pt x="195" y="598"/>
                  </a:lnTo>
                  <a:lnTo>
                    <a:pt x="195" y="592"/>
                  </a:lnTo>
                  <a:lnTo>
                    <a:pt x="217" y="592"/>
                  </a:lnTo>
                  <a:lnTo>
                    <a:pt x="217" y="586"/>
                  </a:lnTo>
                  <a:lnTo>
                    <a:pt x="239" y="586"/>
                  </a:lnTo>
                  <a:lnTo>
                    <a:pt x="239" y="580"/>
                  </a:lnTo>
                  <a:lnTo>
                    <a:pt x="269" y="580"/>
                  </a:lnTo>
                  <a:lnTo>
                    <a:pt x="269" y="574"/>
                  </a:lnTo>
                  <a:lnTo>
                    <a:pt x="283" y="574"/>
                  </a:lnTo>
                  <a:lnTo>
                    <a:pt x="283" y="568"/>
                  </a:lnTo>
                  <a:lnTo>
                    <a:pt x="297" y="568"/>
                  </a:lnTo>
                  <a:lnTo>
                    <a:pt x="297" y="562"/>
                  </a:lnTo>
                  <a:lnTo>
                    <a:pt x="323" y="562"/>
                  </a:lnTo>
                  <a:lnTo>
                    <a:pt x="323" y="554"/>
                  </a:lnTo>
                  <a:lnTo>
                    <a:pt x="349" y="554"/>
                  </a:lnTo>
                  <a:lnTo>
                    <a:pt x="349" y="548"/>
                  </a:lnTo>
                  <a:lnTo>
                    <a:pt x="371" y="548"/>
                  </a:lnTo>
                  <a:lnTo>
                    <a:pt x="371" y="544"/>
                  </a:lnTo>
                  <a:lnTo>
                    <a:pt x="413" y="544"/>
                  </a:lnTo>
                  <a:lnTo>
                    <a:pt x="413" y="536"/>
                  </a:lnTo>
                  <a:lnTo>
                    <a:pt x="445" y="536"/>
                  </a:lnTo>
                  <a:lnTo>
                    <a:pt x="445" y="532"/>
                  </a:lnTo>
                  <a:lnTo>
                    <a:pt x="479" y="532"/>
                  </a:lnTo>
                  <a:lnTo>
                    <a:pt x="479" y="528"/>
                  </a:lnTo>
                  <a:lnTo>
                    <a:pt x="513" y="528"/>
                  </a:lnTo>
                  <a:lnTo>
                    <a:pt x="513" y="522"/>
                  </a:lnTo>
                  <a:lnTo>
                    <a:pt x="539" y="522"/>
                  </a:lnTo>
                  <a:lnTo>
                    <a:pt x="539" y="514"/>
                  </a:lnTo>
                  <a:lnTo>
                    <a:pt x="563" y="514"/>
                  </a:lnTo>
                  <a:lnTo>
                    <a:pt x="563" y="506"/>
                  </a:lnTo>
                  <a:lnTo>
                    <a:pt x="595" y="506"/>
                  </a:lnTo>
                  <a:lnTo>
                    <a:pt x="595" y="502"/>
                  </a:lnTo>
                  <a:lnTo>
                    <a:pt x="623" y="502"/>
                  </a:lnTo>
                  <a:lnTo>
                    <a:pt x="623" y="496"/>
                  </a:lnTo>
                  <a:lnTo>
                    <a:pt x="639" y="496"/>
                  </a:lnTo>
                  <a:lnTo>
                    <a:pt x="639" y="488"/>
                  </a:lnTo>
                  <a:lnTo>
                    <a:pt x="663" y="488"/>
                  </a:lnTo>
                  <a:lnTo>
                    <a:pt x="663" y="484"/>
                  </a:lnTo>
                  <a:lnTo>
                    <a:pt x="679" y="484"/>
                  </a:lnTo>
                  <a:lnTo>
                    <a:pt x="679" y="478"/>
                  </a:lnTo>
                  <a:lnTo>
                    <a:pt x="693" y="478"/>
                  </a:lnTo>
                  <a:lnTo>
                    <a:pt x="693" y="474"/>
                  </a:lnTo>
                  <a:lnTo>
                    <a:pt x="713" y="474"/>
                  </a:lnTo>
                  <a:lnTo>
                    <a:pt x="713" y="468"/>
                  </a:lnTo>
                  <a:lnTo>
                    <a:pt x="733" y="468"/>
                  </a:lnTo>
                  <a:lnTo>
                    <a:pt x="733" y="462"/>
                  </a:lnTo>
                  <a:lnTo>
                    <a:pt x="755" y="462"/>
                  </a:lnTo>
                  <a:lnTo>
                    <a:pt x="755" y="454"/>
                  </a:lnTo>
                  <a:lnTo>
                    <a:pt x="787" y="454"/>
                  </a:lnTo>
                  <a:lnTo>
                    <a:pt x="787" y="448"/>
                  </a:lnTo>
                  <a:lnTo>
                    <a:pt x="809" y="448"/>
                  </a:lnTo>
                  <a:lnTo>
                    <a:pt x="809" y="442"/>
                  </a:lnTo>
                  <a:lnTo>
                    <a:pt x="829" y="442"/>
                  </a:lnTo>
                  <a:lnTo>
                    <a:pt x="829" y="436"/>
                  </a:lnTo>
                  <a:lnTo>
                    <a:pt x="849" y="436"/>
                  </a:lnTo>
                  <a:lnTo>
                    <a:pt x="849" y="430"/>
                  </a:lnTo>
                  <a:lnTo>
                    <a:pt x="883" y="430"/>
                  </a:lnTo>
                  <a:lnTo>
                    <a:pt x="883" y="424"/>
                  </a:lnTo>
                  <a:lnTo>
                    <a:pt x="911" y="424"/>
                  </a:lnTo>
                  <a:lnTo>
                    <a:pt x="911" y="418"/>
                  </a:lnTo>
                  <a:lnTo>
                    <a:pt x="941" y="418"/>
                  </a:lnTo>
                  <a:lnTo>
                    <a:pt x="941" y="412"/>
                  </a:lnTo>
                  <a:lnTo>
                    <a:pt x="975" y="412"/>
                  </a:lnTo>
                  <a:lnTo>
                    <a:pt x="975" y="408"/>
                  </a:lnTo>
                  <a:lnTo>
                    <a:pt x="983" y="408"/>
                  </a:lnTo>
                  <a:lnTo>
                    <a:pt x="983" y="400"/>
                  </a:lnTo>
                  <a:lnTo>
                    <a:pt x="1025" y="400"/>
                  </a:lnTo>
                  <a:lnTo>
                    <a:pt x="1025" y="392"/>
                  </a:lnTo>
                  <a:lnTo>
                    <a:pt x="1067" y="392"/>
                  </a:lnTo>
                  <a:lnTo>
                    <a:pt x="1067" y="388"/>
                  </a:lnTo>
                  <a:lnTo>
                    <a:pt x="1087" y="388"/>
                  </a:lnTo>
                  <a:lnTo>
                    <a:pt x="1087" y="382"/>
                  </a:lnTo>
                  <a:lnTo>
                    <a:pt x="1119" y="382"/>
                  </a:lnTo>
                  <a:lnTo>
                    <a:pt x="1119" y="376"/>
                  </a:lnTo>
                  <a:lnTo>
                    <a:pt x="1145" y="376"/>
                  </a:lnTo>
                  <a:lnTo>
                    <a:pt x="1145" y="372"/>
                  </a:lnTo>
                  <a:lnTo>
                    <a:pt x="1189" y="372"/>
                  </a:lnTo>
                  <a:lnTo>
                    <a:pt x="1189" y="364"/>
                  </a:lnTo>
                  <a:lnTo>
                    <a:pt x="1219" y="364"/>
                  </a:lnTo>
                  <a:lnTo>
                    <a:pt x="1219" y="358"/>
                  </a:lnTo>
                  <a:lnTo>
                    <a:pt x="1243" y="358"/>
                  </a:lnTo>
                  <a:lnTo>
                    <a:pt x="1243" y="352"/>
                  </a:lnTo>
                  <a:lnTo>
                    <a:pt x="1269" y="352"/>
                  </a:lnTo>
                  <a:lnTo>
                    <a:pt x="1269" y="346"/>
                  </a:lnTo>
                  <a:lnTo>
                    <a:pt x="1311" y="346"/>
                  </a:lnTo>
                  <a:lnTo>
                    <a:pt x="1311" y="340"/>
                  </a:lnTo>
                  <a:lnTo>
                    <a:pt x="1331" y="340"/>
                  </a:lnTo>
                  <a:lnTo>
                    <a:pt x="1331" y="334"/>
                  </a:lnTo>
                  <a:lnTo>
                    <a:pt x="1363" y="334"/>
                  </a:lnTo>
                  <a:lnTo>
                    <a:pt x="1363" y="328"/>
                  </a:lnTo>
                  <a:lnTo>
                    <a:pt x="1409" y="328"/>
                  </a:lnTo>
                  <a:lnTo>
                    <a:pt x="1409" y="320"/>
                  </a:lnTo>
                  <a:lnTo>
                    <a:pt x="1447" y="320"/>
                  </a:lnTo>
                  <a:lnTo>
                    <a:pt x="1447" y="316"/>
                  </a:lnTo>
                  <a:lnTo>
                    <a:pt x="1479" y="316"/>
                  </a:lnTo>
                  <a:lnTo>
                    <a:pt x="1479" y="310"/>
                  </a:lnTo>
                  <a:lnTo>
                    <a:pt x="1533" y="310"/>
                  </a:lnTo>
                  <a:lnTo>
                    <a:pt x="1533" y="302"/>
                  </a:lnTo>
                  <a:lnTo>
                    <a:pt x="1563" y="302"/>
                  </a:lnTo>
                  <a:lnTo>
                    <a:pt x="1563" y="298"/>
                  </a:lnTo>
                  <a:lnTo>
                    <a:pt x="1603" y="298"/>
                  </a:lnTo>
                  <a:lnTo>
                    <a:pt x="1603" y="292"/>
                  </a:lnTo>
                  <a:lnTo>
                    <a:pt x="1635" y="292"/>
                  </a:lnTo>
                  <a:lnTo>
                    <a:pt x="1635" y="284"/>
                  </a:lnTo>
                  <a:lnTo>
                    <a:pt x="1643" y="284"/>
                  </a:lnTo>
                  <a:lnTo>
                    <a:pt x="1643" y="280"/>
                  </a:lnTo>
                  <a:lnTo>
                    <a:pt x="1707" y="280"/>
                  </a:lnTo>
                  <a:lnTo>
                    <a:pt x="1707" y="272"/>
                  </a:lnTo>
                  <a:lnTo>
                    <a:pt x="1749" y="272"/>
                  </a:lnTo>
                  <a:lnTo>
                    <a:pt x="1749" y="268"/>
                  </a:lnTo>
                  <a:lnTo>
                    <a:pt x="1791" y="268"/>
                  </a:lnTo>
                  <a:lnTo>
                    <a:pt x="1791" y="264"/>
                  </a:lnTo>
                  <a:lnTo>
                    <a:pt x="1819" y="264"/>
                  </a:lnTo>
                  <a:lnTo>
                    <a:pt x="1819" y="256"/>
                  </a:lnTo>
                  <a:lnTo>
                    <a:pt x="1853" y="256"/>
                  </a:lnTo>
                  <a:lnTo>
                    <a:pt x="1853" y="250"/>
                  </a:lnTo>
                  <a:lnTo>
                    <a:pt x="1887" y="250"/>
                  </a:lnTo>
                  <a:lnTo>
                    <a:pt x="1887" y="246"/>
                  </a:lnTo>
                  <a:lnTo>
                    <a:pt x="1921" y="246"/>
                  </a:lnTo>
                  <a:lnTo>
                    <a:pt x="1921" y="240"/>
                  </a:lnTo>
                  <a:lnTo>
                    <a:pt x="1955" y="240"/>
                  </a:lnTo>
                  <a:lnTo>
                    <a:pt x="1955" y="234"/>
                  </a:lnTo>
                  <a:lnTo>
                    <a:pt x="1997" y="234"/>
                  </a:lnTo>
                  <a:lnTo>
                    <a:pt x="1997" y="226"/>
                  </a:lnTo>
                  <a:lnTo>
                    <a:pt x="2025" y="226"/>
                  </a:lnTo>
                  <a:lnTo>
                    <a:pt x="2025" y="220"/>
                  </a:lnTo>
                  <a:lnTo>
                    <a:pt x="2047" y="220"/>
                  </a:lnTo>
                  <a:lnTo>
                    <a:pt x="2047" y="214"/>
                  </a:lnTo>
                  <a:lnTo>
                    <a:pt x="2083" y="214"/>
                  </a:lnTo>
                  <a:lnTo>
                    <a:pt x="2083" y="208"/>
                  </a:lnTo>
                  <a:lnTo>
                    <a:pt x="2111" y="208"/>
                  </a:lnTo>
                  <a:lnTo>
                    <a:pt x="2111" y="202"/>
                  </a:lnTo>
                  <a:lnTo>
                    <a:pt x="2141" y="202"/>
                  </a:lnTo>
                  <a:lnTo>
                    <a:pt x="2141" y="196"/>
                  </a:lnTo>
                  <a:lnTo>
                    <a:pt x="2201" y="196"/>
                  </a:lnTo>
                  <a:lnTo>
                    <a:pt x="2201" y="190"/>
                  </a:lnTo>
                  <a:lnTo>
                    <a:pt x="2243" y="190"/>
                  </a:lnTo>
                  <a:lnTo>
                    <a:pt x="2243" y="184"/>
                  </a:lnTo>
                  <a:lnTo>
                    <a:pt x="2285" y="184"/>
                  </a:lnTo>
                  <a:lnTo>
                    <a:pt x="2285" y="178"/>
                  </a:lnTo>
                  <a:lnTo>
                    <a:pt x="2329" y="178"/>
                  </a:lnTo>
                  <a:lnTo>
                    <a:pt x="2329" y="172"/>
                  </a:lnTo>
                  <a:lnTo>
                    <a:pt x="2409" y="172"/>
                  </a:lnTo>
                  <a:lnTo>
                    <a:pt x="2409" y="164"/>
                  </a:lnTo>
                  <a:lnTo>
                    <a:pt x="2445" y="164"/>
                  </a:lnTo>
                  <a:lnTo>
                    <a:pt x="2445" y="160"/>
                  </a:lnTo>
                  <a:lnTo>
                    <a:pt x="2505" y="160"/>
                  </a:lnTo>
                  <a:lnTo>
                    <a:pt x="2505" y="154"/>
                  </a:lnTo>
                  <a:lnTo>
                    <a:pt x="2519" y="154"/>
                  </a:lnTo>
                  <a:lnTo>
                    <a:pt x="2519" y="148"/>
                  </a:lnTo>
                  <a:lnTo>
                    <a:pt x="2545" y="148"/>
                  </a:lnTo>
                  <a:lnTo>
                    <a:pt x="2545" y="142"/>
                  </a:lnTo>
                  <a:lnTo>
                    <a:pt x="2597" y="142"/>
                  </a:lnTo>
                  <a:lnTo>
                    <a:pt x="2597" y="136"/>
                  </a:lnTo>
                  <a:lnTo>
                    <a:pt x="2623" y="136"/>
                  </a:lnTo>
                  <a:lnTo>
                    <a:pt x="2623" y="130"/>
                  </a:lnTo>
                  <a:lnTo>
                    <a:pt x="2651" y="130"/>
                  </a:lnTo>
                  <a:lnTo>
                    <a:pt x="2651" y="124"/>
                  </a:lnTo>
                  <a:lnTo>
                    <a:pt x="2687" y="124"/>
                  </a:lnTo>
                  <a:lnTo>
                    <a:pt x="2687" y="118"/>
                  </a:lnTo>
                  <a:lnTo>
                    <a:pt x="2745" y="118"/>
                  </a:lnTo>
                  <a:lnTo>
                    <a:pt x="2745" y="112"/>
                  </a:lnTo>
                  <a:lnTo>
                    <a:pt x="2811" y="112"/>
                  </a:lnTo>
                  <a:lnTo>
                    <a:pt x="2811" y="106"/>
                  </a:lnTo>
                  <a:lnTo>
                    <a:pt x="2877" y="106"/>
                  </a:lnTo>
                  <a:lnTo>
                    <a:pt x="2877" y="100"/>
                  </a:lnTo>
                  <a:lnTo>
                    <a:pt x="2906" y="100"/>
                  </a:lnTo>
                  <a:lnTo>
                    <a:pt x="2906" y="96"/>
                  </a:lnTo>
                  <a:lnTo>
                    <a:pt x="2990" y="96"/>
                  </a:lnTo>
                  <a:lnTo>
                    <a:pt x="2990" y="88"/>
                  </a:lnTo>
                  <a:lnTo>
                    <a:pt x="3074" y="88"/>
                  </a:lnTo>
                  <a:lnTo>
                    <a:pt x="3074" y="82"/>
                  </a:lnTo>
                  <a:lnTo>
                    <a:pt x="3132" y="82"/>
                  </a:lnTo>
                  <a:lnTo>
                    <a:pt x="3132" y="76"/>
                  </a:lnTo>
                  <a:lnTo>
                    <a:pt x="3204" y="76"/>
                  </a:lnTo>
                  <a:lnTo>
                    <a:pt x="3204" y="70"/>
                  </a:lnTo>
                  <a:lnTo>
                    <a:pt x="3222" y="70"/>
                  </a:lnTo>
                  <a:lnTo>
                    <a:pt x="3222" y="64"/>
                  </a:lnTo>
                  <a:lnTo>
                    <a:pt x="3282" y="64"/>
                  </a:lnTo>
                  <a:lnTo>
                    <a:pt x="3282" y="58"/>
                  </a:lnTo>
                  <a:lnTo>
                    <a:pt x="3356" y="58"/>
                  </a:lnTo>
                  <a:lnTo>
                    <a:pt x="3356" y="50"/>
                  </a:lnTo>
                  <a:lnTo>
                    <a:pt x="3380" y="50"/>
                  </a:lnTo>
                  <a:lnTo>
                    <a:pt x="3380" y="46"/>
                  </a:lnTo>
                  <a:lnTo>
                    <a:pt x="3412" y="46"/>
                  </a:lnTo>
                  <a:lnTo>
                    <a:pt x="3412" y="40"/>
                  </a:lnTo>
                  <a:lnTo>
                    <a:pt x="3492" y="40"/>
                  </a:lnTo>
                  <a:lnTo>
                    <a:pt x="3492" y="32"/>
                  </a:lnTo>
                  <a:lnTo>
                    <a:pt x="3532" y="32"/>
                  </a:lnTo>
                  <a:lnTo>
                    <a:pt x="3532" y="28"/>
                  </a:lnTo>
                  <a:lnTo>
                    <a:pt x="3586" y="28"/>
                  </a:lnTo>
                  <a:lnTo>
                    <a:pt x="3586" y="24"/>
                  </a:lnTo>
                  <a:lnTo>
                    <a:pt x="3610" y="24"/>
                  </a:lnTo>
                  <a:lnTo>
                    <a:pt x="3610" y="14"/>
                  </a:lnTo>
                  <a:lnTo>
                    <a:pt x="3654" y="14"/>
                  </a:lnTo>
                  <a:lnTo>
                    <a:pt x="3654" y="8"/>
                  </a:lnTo>
                  <a:lnTo>
                    <a:pt x="3696" y="8"/>
                  </a:lnTo>
                  <a:lnTo>
                    <a:pt x="3696" y="4"/>
                  </a:lnTo>
                  <a:lnTo>
                    <a:pt x="3762" y="4"/>
                  </a:lnTo>
                  <a:lnTo>
                    <a:pt x="3762" y="0"/>
                  </a:lnTo>
                  <a:lnTo>
                    <a:pt x="3842" y="0"/>
                  </a:lnTo>
                </a:path>
              </a:pathLst>
            </a:custGeom>
            <a:noFill/>
            <a:ln w="28575" cap="flat">
              <a:solidFill>
                <a:srgbClr val="C911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sp>
          <p:nvSpPr>
            <p:cNvPr id="110" name="Line 6"/>
            <p:cNvSpPr>
              <a:spLocks noChangeShapeType="1"/>
            </p:cNvSpPr>
            <p:nvPr/>
          </p:nvSpPr>
          <p:spPr bwMode="auto">
            <a:xfrm>
              <a:off x="1894782" y="2111733"/>
              <a:ext cx="0" cy="22665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endParaRPr>
            </a:p>
          </p:txBody>
        </p:sp>
      </p:grpSp>
      <p:sp>
        <p:nvSpPr>
          <p:cNvPr id="111" name="TextBox 110"/>
          <p:cNvSpPr txBox="1"/>
          <p:nvPr/>
        </p:nvSpPr>
        <p:spPr>
          <a:xfrm>
            <a:off x="2495811" y="1655218"/>
            <a:ext cx="2857642" cy="6617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474749"/>
                </a:solidFill>
                <a:effectLst/>
                <a:uLnTx/>
                <a:uFillTx/>
                <a:latin typeface="Arial"/>
                <a:ea typeface="+mn-ea"/>
                <a:cs typeface="+mn-cs"/>
              </a:rPr>
              <a:t>Enalapril</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err="1">
                <a:ln>
                  <a:noFill/>
                </a:ln>
                <a:solidFill>
                  <a:srgbClr val="474749"/>
                </a:solidFill>
                <a:effectLst/>
                <a:uLnTx/>
                <a:uFillTx/>
                <a:latin typeface="Arial"/>
                <a:ea typeface="+mn-ea"/>
                <a:cs typeface="+mn-cs"/>
              </a:rPr>
              <a:t>Sacubitril</a:t>
            </a:r>
            <a:r>
              <a:rPr kumimoji="0" lang="en-GB" sz="1600" b="0" i="0" u="none" strike="noStrike" kern="1200" cap="none" spc="0" normalizeH="0" baseline="0" noProof="0" dirty="0">
                <a:ln>
                  <a:noFill/>
                </a:ln>
                <a:solidFill>
                  <a:srgbClr val="474749"/>
                </a:solidFill>
                <a:effectLst/>
                <a:uLnTx/>
                <a:uFillTx/>
                <a:latin typeface="Arial"/>
                <a:ea typeface="+mn-ea"/>
                <a:cs typeface="+mn-cs"/>
              </a:rPr>
              <a:t>/Valsartan (LCZ696)</a:t>
            </a:r>
            <a:endParaRPr kumimoji="0" lang="de-DE" sz="1600" b="0" i="0" u="none" strike="noStrike" kern="1200" cap="none" spc="0" normalizeH="0" baseline="0" noProof="0" dirty="0">
              <a:ln>
                <a:noFill/>
              </a:ln>
              <a:solidFill>
                <a:srgbClr val="474749"/>
              </a:solidFill>
              <a:effectLst/>
              <a:uLnTx/>
              <a:uFillTx/>
              <a:latin typeface="Arial"/>
              <a:ea typeface="+mn-ea"/>
              <a:cs typeface="+mn-cs"/>
            </a:endParaRPr>
          </a:p>
        </p:txBody>
      </p:sp>
      <p:cxnSp>
        <p:nvCxnSpPr>
          <p:cNvPr id="112" name="Straight Connector 111"/>
          <p:cNvCxnSpPr/>
          <p:nvPr/>
        </p:nvCxnSpPr>
        <p:spPr bwMode="auto">
          <a:xfrm>
            <a:off x="2195736" y="1825182"/>
            <a:ext cx="288000" cy="0"/>
          </a:xfrm>
          <a:prstGeom prst="line">
            <a:avLst/>
          </a:prstGeom>
          <a:solidFill>
            <a:schemeClr val="accent1"/>
          </a:solidFill>
          <a:ln w="28575" cap="flat" cmpd="sng" algn="ctr">
            <a:solidFill>
              <a:srgbClr val="C91124"/>
            </a:solidFill>
            <a:prstDash val="solid"/>
            <a:miter lim="800000"/>
            <a:headEnd type="none" w="med" len="med"/>
            <a:tailEnd type="none" w="med" len="med"/>
          </a:ln>
          <a:effectLst/>
        </p:spPr>
      </p:cxnSp>
      <p:cxnSp>
        <p:nvCxnSpPr>
          <p:cNvPr id="113" name="Straight Connector 112"/>
          <p:cNvCxnSpPr/>
          <p:nvPr/>
        </p:nvCxnSpPr>
        <p:spPr bwMode="auto">
          <a:xfrm>
            <a:off x="2195736" y="2153940"/>
            <a:ext cx="288000" cy="0"/>
          </a:xfrm>
          <a:prstGeom prst="line">
            <a:avLst/>
          </a:prstGeom>
          <a:solidFill>
            <a:schemeClr val="accent1"/>
          </a:solidFill>
          <a:ln w="28575" cap="flat" cmpd="sng" algn="ctr">
            <a:solidFill>
              <a:srgbClr val="B8DB57"/>
            </a:solidFill>
            <a:prstDash val="solid"/>
            <a:miter lim="800000"/>
            <a:headEnd type="none" w="med" len="med"/>
            <a:tailEnd type="none" w="med" len="med"/>
          </a:ln>
          <a:effectLst/>
        </p:spPr>
      </p:cxnSp>
    </p:spTree>
    <p:extLst>
      <p:ext uri="{BB962C8B-B14F-4D97-AF65-F5344CB8AC3E}">
        <p14:creationId xmlns:p14="http://schemas.microsoft.com/office/powerpoint/2010/main" val="2280267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C392-14DD-460C-B87E-BA0EA71028DE}"/>
              </a:ext>
            </a:extLst>
          </p:cNvPr>
          <p:cNvSpPr txBox="1">
            <a:spLocks noRot="1" noChangeArrowheads="1"/>
          </p:cNvSpPr>
          <p:nvPr/>
        </p:nvSpPr>
        <p:spPr>
          <a:xfrm>
            <a:off x="1782147" y="145559"/>
            <a:ext cx="6218853" cy="88082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defRPr/>
            </a:pPr>
            <a:r>
              <a:rPr lang="de-DE" sz="2000" b="1" dirty="0">
                <a:solidFill>
                  <a:srgbClr val="4EA92E"/>
                </a:solidFill>
                <a:effectLst>
                  <a:outerShdw blurRad="38100" dist="38100" dir="2700000" algn="tl">
                    <a:srgbClr val="000000">
                      <a:alpha val="43137"/>
                    </a:srgbClr>
                  </a:outerShdw>
                </a:effectLst>
                <a:latin typeface="Arial" charset="0"/>
              </a:rPr>
              <a:t>Fallbeispiel systolische Herzinsuffizienz (</a:t>
            </a:r>
            <a:r>
              <a:rPr lang="de-DE" sz="2000" b="1" dirty="0" err="1">
                <a:solidFill>
                  <a:srgbClr val="4EA92E"/>
                </a:solidFill>
                <a:effectLst>
                  <a:outerShdw blurRad="38100" dist="38100" dir="2700000" algn="tl">
                    <a:srgbClr val="000000">
                      <a:alpha val="43137"/>
                    </a:srgbClr>
                  </a:outerShdw>
                </a:effectLst>
                <a:latin typeface="Arial" charset="0"/>
              </a:rPr>
              <a:t>HFrEF</a:t>
            </a:r>
            <a:r>
              <a:rPr lang="de-DE" sz="2000" b="1" dirty="0">
                <a:solidFill>
                  <a:srgbClr val="4EA92E"/>
                </a:solidFill>
                <a:effectLst>
                  <a:outerShdw blurRad="38100" dist="38100" dir="2700000" algn="tl">
                    <a:srgbClr val="000000">
                      <a:alpha val="43137"/>
                    </a:srgbClr>
                  </a:outerShdw>
                </a:effectLst>
                <a:latin typeface="Arial" charset="0"/>
              </a:rPr>
              <a:t>) vom Januar 2021 aus der Paracelsus-Harz-Klinik</a:t>
            </a:r>
          </a:p>
        </p:txBody>
      </p:sp>
      <p:pic>
        <p:nvPicPr>
          <p:cNvPr id="4" name="Picture 3">
            <a:extLst>
              <a:ext uri="{FF2B5EF4-FFF2-40B4-BE49-F238E27FC236}">
                <a16:creationId xmlns:a16="http://schemas.microsoft.com/office/drawing/2014/main" id="{F031660A-83BB-4C15-B8AC-A87068B1A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441" y="1302204"/>
            <a:ext cx="916862" cy="880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a:extLst>
              <a:ext uri="{FF2B5EF4-FFF2-40B4-BE49-F238E27FC236}">
                <a16:creationId xmlns:a16="http://schemas.microsoft.com/office/drawing/2014/main" id="{79D07FA7-DE50-4C5B-8B66-99E42FD58228}"/>
              </a:ext>
            </a:extLst>
          </p:cNvPr>
          <p:cNvSpPr txBox="1"/>
          <p:nvPr/>
        </p:nvSpPr>
        <p:spPr>
          <a:xfrm>
            <a:off x="242351" y="1265642"/>
            <a:ext cx="7007535" cy="984885"/>
          </a:xfrm>
          <a:prstGeom prst="rect">
            <a:avLst/>
          </a:prstGeom>
          <a:ln>
            <a:solidFill>
              <a:schemeClr val="tx1"/>
            </a:solidFill>
          </a:ln>
        </p:spPr>
        <p:txBody>
          <a:bodyPr vert="horz" wrap="square" lIns="0" tIns="0" rIns="0" bIns="0" rtlCol="0">
            <a:spAutoFit/>
          </a:bodyPr>
          <a:lstStyle/>
          <a:p>
            <a:pPr algn="ctr"/>
            <a:r>
              <a:rPr lang="de-DE" sz="1600" b="1" dirty="0">
                <a:latin typeface="Arial"/>
                <a:cs typeface="Arial"/>
              </a:rPr>
              <a:t>62-Jähriger Elektriker, vor ca. 12 Monaten subakuter STEMI, LVEF 32%, NYHA III</a:t>
            </a:r>
          </a:p>
          <a:p>
            <a:pPr algn="ctr"/>
            <a:r>
              <a:rPr lang="de-DE" sz="1600" b="1" dirty="0">
                <a:latin typeface="Arial"/>
                <a:cs typeface="Arial"/>
              </a:rPr>
              <a:t>Nebenerkrankungen: Arterielle Hypertonie, Adipositas, gestörte Nüchternglukose</a:t>
            </a:r>
          </a:p>
        </p:txBody>
      </p:sp>
      <p:sp>
        <p:nvSpPr>
          <p:cNvPr id="8" name="Textfeld 7">
            <a:extLst>
              <a:ext uri="{FF2B5EF4-FFF2-40B4-BE49-F238E27FC236}">
                <a16:creationId xmlns:a16="http://schemas.microsoft.com/office/drawing/2014/main" id="{8F4649A2-64D4-4C06-92EC-B1E4D44AFC5C}"/>
              </a:ext>
            </a:extLst>
          </p:cNvPr>
          <p:cNvSpPr txBox="1"/>
          <p:nvPr/>
        </p:nvSpPr>
        <p:spPr>
          <a:xfrm>
            <a:off x="233020" y="2316457"/>
            <a:ext cx="8690776" cy="1754326"/>
          </a:xfrm>
          <a:prstGeom prst="rect">
            <a:avLst/>
          </a:prstGeom>
          <a:ln>
            <a:solidFill>
              <a:schemeClr val="tx1"/>
            </a:solidFill>
          </a:ln>
        </p:spPr>
        <p:txBody>
          <a:bodyPr vert="horz" wrap="square" lIns="0" tIns="0" rIns="0" bIns="0" rtlCol="0">
            <a:spAutoFit/>
          </a:bodyPr>
          <a:lstStyle/>
          <a:p>
            <a:pPr algn="ctr"/>
            <a:r>
              <a:rPr lang="de-DE" sz="1600" b="1" u="sng" dirty="0">
                <a:latin typeface="Arial"/>
                <a:cs typeface="Arial"/>
              </a:rPr>
              <a:t>1. Anpassung der Medikation </a:t>
            </a:r>
          </a:p>
          <a:p>
            <a:pPr algn="ctr"/>
            <a:r>
              <a:rPr lang="de-DE" sz="1600" b="1" u="sng" dirty="0">
                <a:latin typeface="Arial"/>
                <a:cs typeface="Arial"/>
              </a:rPr>
              <a:t>(</a:t>
            </a:r>
            <a:r>
              <a:rPr lang="de-DE" sz="1600" b="1" u="sng" dirty="0" err="1">
                <a:latin typeface="Arial"/>
                <a:cs typeface="Arial"/>
              </a:rPr>
              <a:t>Ramipril</a:t>
            </a:r>
            <a:r>
              <a:rPr lang="de-DE" sz="1600" b="1" u="sng" dirty="0">
                <a:latin typeface="Arial"/>
                <a:cs typeface="Arial"/>
              </a:rPr>
              <a:t> durch </a:t>
            </a:r>
            <a:r>
              <a:rPr lang="de-DE" sz="1600" b="1" u="sng" dirty="0" err="1">
                <a:latin typeface="Arial"/>
                <a:cs typeface="Arial"/>
              </a:rPr>
              <a:t>Sacubitril</a:t>
            </a:r>
            <a:r>
              <a:rPr lang="de-DE" sz="1600" b="1" u="sng" dirty="0">
                <a:latin typeface="Arial"/>
                <a:cs typeface="Arial"/>
              </a:rPr>
              <a:t>/Valsartan ersetzt):</a:t>
            </a:r>
          </a:p>
          <a:p>
            <a:pPr marL="285750" indent="-285750" algn="ctr">
              <a:buFont typeface="Arial" panose="020B0604020202020204" pitchFamily="34" charset="0"/>
              <a:buChar char="•"/>
            </a:pPr>
            <a:r>
              <a:rPr lang="de-DE" sz="1600" b="1" dirty="0">
                <a:latin typeface="Arial"/>
                <a:cs typeface="Arial"/>
              </a:rPr>
              <a:t>ASS 100							1-0-0</a:t>
            </a:r>
          </a:p>
          <a:p>
            <a:pPr marL="285750" indent="-285750" algn="ctr">
              <a:buFont typeface="Arial" panose="020B0604020202020204" pitchFamily="34" charset="0"/>
              <a:buChar char="•"/>
            </a:pPr>
            <a:r>
              <a:rPr lang="de-DE" sz="1600" b="1" dirty="0" err="1">
                <a:latin typeface="Arial"/>
                <a:cs typeface="Arial"/>
              </a:rPr>
              <a:t>Bisoprolol</a:t>
            </a:r>
            <a:r>
              <a:rPr lang="de-DE" sz="1600" b="1" dirty="0">
                <a:latin typeface="Arial"/>
                <a:cs typeface="Arial"/>
              </a:rPr>
              <a:t> 5						1-0-0</a:t>
            </a:r>
          </a:p>
          <a:p>
            <a:pPr marL="285750" indent="-285750" algn="ctr">
              <a:buFont typeface="Arial" panose="020B0604020202020204" pitchFamily="34" charset="0"/>
              <a:buChar char="•"/>
            </a:pPr>
            <a:r>
              <a:rPr lang="de-DE" sz="1600" b="1" dirty="0" err="1">
                <a:latin typeface="Arial"/>
                <a:cs typeface="Arial"/>
              </a:rPr>
              <a:t>Eplerenon</a:t>
            </a:r>
            <a:r>
              <a:rPr lang="de-DE" sz="1600" b="1" dirty="0">
                <a:latin typeface="Arial"/>
                <a:cs typeface="Arial"/>
              </a:rPr>
              <a:t> 50						1-0-0</a:t>
            </a:r>
          </a:p>
          <a:p>
            <a:pPr marL="285750" indent="-285750" algn="ctr">
              <a:buFont typeface="Arial" panose="020B0604020202020204" pitchFamily="34" charset="0"/>
              <a:buChar char="•"/>
            </a:pPr>
            <a:r>
              <a:rPr lang="de-DE" sz="1600" b="1" dirty="0" err="1">
                <a:solidFill>
                  <a:srgbClr val="4EA92E"/>
                </a:solidFill>
                <a:latin typeface="Arial"/>
                <a:cs typeface="Arial"/>
              </a:rPr>
              <a:t>Sacubitril</a:t>
            </a:r>
            <a:r>
              <a:rPr lang="de-DE" sz="1600" b="1" dirty="0">
                <a:solidFill>
                  <a:srgbClr val="4EA92E"/>
                </a:solidFill>
                <a:latin typeface="Arial"/>
                <a:cs typeface="Arial"/>
              </a:rPr>
              <a:t>/Valsartan 97/103			1-0-1</a:t>
            </a:r>
          </a:p>
          <a:p>
            <a:pPr marL="285750" indent="-285750" algn="ctr">
              <a:buFont typeface="Arial" panose="020B0604020202020204" pitchFamily="34" charset="0"/>
              <a:buChar char="•"/>
            </a:pPr>
            <a:r>
              <a:rPr lang="de-DE" sz="1600" b="1" dirty="0" err="1">
                <a:latin typeface="Arial"/>
                <a:cs typeface="Arial"/>
              </a:rPr>
              <a:t>Rosuvastatin</a:t>
            </a:r>
            <a:r>
              <a:rPr lang="de-DE" sz="1600" b="1" dirty="0">
                <a:latin typeface="Arial"/>
                <a:cs typeface="Arial"/>
              </a:rPr>
              <a:t> 20</a:t>
            </a:r>
            <a:r>
              <a:rPr lang="de-DE" sz="1600" b="1" dirty="0">
                <a:solidFill>
                  <a:srgbClr val="C00000"/>
                </a:solidFill>
                <a:latin typeface="Arial"/>
                <a:cs typeface="Arial"/>
              </a:rPr>
              <a:t>					</a:t>
            </a:r>
            <a:r>
              <a:rPr lang="de-DE" sz="1600" b="1" dirty="0">
                <a:latin typeface="Arial"/>
                <a:cs typeface="Arial"/>
              </a:rPr>
              <a:t>1-0-0</a:t>
            </a:r>
          </a:p>
        </p:txBody>
      </p:sp>
      <p:sp>
        <p:nvSpPr>
          <p:cNvPr id="6" name="Textfeld 5">
            <a:extLst>
              <a:ext uri="{FF2B5EF4-FFF2-40B4-BE49-F238E27FC236}">
                <a16:creationId xmlns:a16="http://schemas.microsoft.com/office/drawing/2014/main" id="{97AF0698-87CF-485A-9CC4-A50730585FC1}"/>
              </a:ext>
            </a:extLst>
          </p:cNvPr>
          <p:cNvSpPr txBox="1"/>
          <p:nvPr/>
        </p:nvSpPr>
        <p:spPr>
          <a:xfrm>
            <a:off x="254792" y="4123919"/>
            <a:ext cx="8656188" cy="2043573"/>
          </a:xfrm>
          <a:prstGeom prst="rect">
            <a:avLst/>
          </a:prstGeom>
          <a:ln>
            <a:solidFill>
              <a:schemeClr val="tx1"/>
            </a:solidFill>
          </a:ln>
        </p:spPr>
        <p:txBody>
          <a:bodyPr vert="horz" wrap="square" lIns="0" tIns="0" rIns="0" bIns="0" rtlCol="0">
            <a:spAutoFit/>
          </a:bodyPr>
          <a:lstStyle/>
          <a:p>
            <a:pPr algn="ctr">
              <a:lnSpc>
                <a:spcPct val="150000"/>
              </a:lnSpc>
            </a:pPr>
            <a:r>
              <a:rPr lang="de-DE" sz="1700" b="1" dirty="0">
                <a:latin typeface="Arial"/>
                <a:cs typeface="Arial"/>
              </a:rPr>
              <a:t>Nach ca. 3 Wochen Aufenthalt erneute Chefarztvisite. Patient berichtet über eine langsame Verbesserung der Leistungsfähigkeit und fragt aktiv nach einer weiteren Optimierung der Medikation. Er hätte von einem anderen Patienten gehört, </a:t>
            </a:r>
          </a:p>
          <a:p>
            <a:pPr algn="ctr">
              <a:lnSpc>
                <a:spcPct val="150000"/>
              </a:lnSpc>
            </a:pPr>
            <a:r>
              <a:rPr lang="de-DE" sz="2000" b="1" i="1" dirty="0">
                <a:latin typeface="Arial"/>
                <a:cs typeface="Arial"/>
              </a:rPr>
              <a:t>„dass es da etwas für das schwache Herz gäbe, wodurch man auch Gewicht verlieren würde.“</a:t>
            </a:r>
          </a:p>
        </p:txBody>
      </p:sp>
    </p:spTree>
    <p:extLst>
      <p:ext uri="{BB962C8B-B14F-4D97-AF65-F5344CB8AC3E}">
        <p14:creationId xmlns:p14="http://schemas.microsoft.com/office/powerpoint/2010/main" val="4250063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894522" y="125340"/>
            <a:ext cx="6783134" cy="984250"/>
          </a:xfrm>
          <a:prstGeom prst="rect">
            <a:avLst/>
          </a:prstGeom>
        </p:spPr>
        <p:txBody>
          <a:bodyPr/>
          <a:lstStyle/>
          <a:p>
            <a:r>
              <a:rPr lang="de-DE" sz="2400" b="1" u="none"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SGLT-2-Inhibitoren bei Patienten mit </a:t>
            </a:r>
            <a:r>
              <a:rPr lang="de-DE" sz="2400" b="1" u="none" dirty="0" err="1">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HFrEF</a:t>
            </a:r>
            <a:r>
              <a:rPr lang="de-DE" sz="2400" b="1" u="none"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auf dem Boden einer Standardtherapie</a:t>
            </a:r>
          </a:p>
        </p:txBody>
      </p:sp>
      <p:sp>
        <p:nvSpPr>
          <p:cNvPr id="87" name="Textfeld 86">
            <a:extLst>
              <a:ext uri="{FF2B5EF4-FFF2-40B4-BE49-F238E27FC236}">
                <a16:creationId xmlns:a16="http://schemas.microsoft.com/office/drawing/2014/main" id="{7CE33E89-F0E9-4D7D-A4A0-25EE21716585}"/>
              </a:ext>
            </a:extLst>
          </p:cNvPr>
          <p:cNvSpPr txBox="1"/>
          <p:nvPr/>
        </p:nvSpPr>
        <p:spPr>
          <a:xfrm>
            <a:off x="246888" y="1289304"/>
            <a:ext cx="8641080" cy="1154675"/>
          </a:xfrm>
          <a:prstGeom prst="rect">
            <a:avLst/>
          </a:prstGeom>
          <a:solidFill>
            <a:schemeClr val="bg1"/>
          </a:solidFill>
        </p:spPr>
        <p:txBody>
          <a:bodyPr vert="horz" wrap="square" lIns="0" tIns="0" rIns="0" bIns="0" rtlCol="0">
            <a:spAutoFit/>
          </a:bodyPr>
          <a:lstStyle/>
          <a:p>
            <a:pPr algn="ctr">
              <a:lnSpc>
                <a:spcPct val="150000"/>
              </a:lnSpc>
            </a:pPr>
            <a:r>
              <a:rPr lang="de-DE" sz="2000" b="1" dirty="0">
                <a:latin typeface="Arial"/>
                <a:cs typeface="Arial"/>
              </a:rPr>
              <a:t>DAPA-HF						EMPEROR-</a:t>
            </a:r>
            <a:r>
              <a:rPr lang="de-DE" sz="2000" b="1" dirty="0" err="1">
                <a:latin typeface="Arial"/>
                <a:cs typeface="Arial"/>
              </a:rPr>
              <a:t>reduced</a:t>
            </a:r>
            <a:endParaRPr lang="de-DE" sz="1600" b="1" dirty="0">
              <a:latin typeface="Arial"/>
              <a:cs typeface="Arial"/>
            </a:endParaRPr>
          </a:p>
          <a:p>
            <a:pPr algn="ctr">
              <a:lnSpc>
                <a:spcPct val="150000"/>
              </a:lnSpc>
            </a:pPr>
            <a:r>
              <a:rPr lang="de-DE" sz="1600" b="1" dirty="0">
                <a:latin typeface="Arial"/>
                <a:cs typeface="Arial"/>
              </a:rPr>
              <a:t>Signifikante Reduktion des primären Endpunktes aus kardiovaskulären Tod und erneuter Herzinsuffizienz in beiden Studien</a:t>
            </a:r>
          </a:p>
        </p:txBody>
      </p:sp>
      <p:pic>
        <p:nvPicPr>
          <p:cNvPr id="89" name="Grafik 88">
            <a:extLst>
              <a:ext uri="{FF2B5EF4-FFF2-40B4-BE49-F238E27FC236}">
                <a16:creationId xmlns:a16="http://schemas.microsoft.com/office/drawing/2014/main" id="{6885D316-6E97-4A5E-94A1-B3D653796F6D}"/>
              </a:ext>
            </a:extLst>
          </p:cNvPr>
          <p:cNvPicPr>
            <a:picLocks noChangeAspect="1"/>
          </p:cNvPicPr>
          <p:nvPr/>
        </p:nvPicPr>
        <p:blipFill>
          <a:blip r:embed="rId2"/>
          <a:stretch>
            <a:fillRect/>
          </a:stretch>
        </p:blipFill>
        <p:spPr>
          <a:xfrm>
            <a:off x="1894522" y="6350503"/>
            <a:ext cx="2428875" cy="219075"/>
          </a:xfrm>
          <a:prstGeom prst="rect">
            <a:avLst/>
          </a:prstGeom>
        </p:spPr>
      </p:pic>
      <p:pic>
        <p:nvPicPr>
          <p:cNvPr id="97" name="Grafik 96">
            <a:extLst>
              <a:ext uri="{FF2B5EF4-FFF2-40B4-BE49-F238E27FC236}">
                <a16:creationId xmlns:a16="http://schemas.microsoft.com/office/drawing/2014/main" id="{64AD2452-92B6-4EDA-88B5-D9B9F27922B9}"/>
              </a:ext>
            </a:extLst>
          </p:cNvPr>
          <p:cNvPicPr>
            <a:picLocks noChangeAspect="1"/>
          </p:cNvPicPr>
          <p:nvPr/>
        </p:nvPicPr>
        <p:blipFill>
          <a:blip r:embed="rId3"/>
          <a:stretch>
            <a:fillRect/>
          </a:stretch>
        </p:blipFill>
        <p:spPr>
          <a:xfrm>
            <a:off x="1904047" y="6569578"/>
            <a:ext cx="2419350" cy="266700"/>
          </a:xfrm>
          <a:prstGeom prst="rect">
            <a:avLst/>
          </a:prstGeom>
        </p:spPr>
      </p:pic>
      <p:pic>
        <p:nvPicPr>
          <p:cNvPr id="4" name="Grafik 3">
            <a:extLst>
              <a:ext uri="{FF2B5EF4-FFF2-40B4-BE49-F238E27FC236}">
                <a16:creationId xmlns:a16="http://schemas.microsoft.com/office/drawing/2014/main" id="{74F320C5-506A-43C4-A7A5-B5C248F85C97}"/>
              </a:ext>
            </a:extLst>
          </p:cNvPr>
          <p:cNvPicPr>
            <a:picLocks noChangeAspect="1"/>
          </p:cNvPicPr>
          <p:nvPr/>
        </p:nvPicPr>
        <p:blipFill>
          <a:blip r:embed="rId4"/>
          <a:stretch>
            <a:fillRect/>
          </a:stretch>
        </p:blipFill>
        <p:spPr>
          <a:xfrm>
            <a:off x="145651" y="2633472"/>
            <a:ext cx="4417204" cy="2743200"/>
          </a:xfrm>
          <a:prstGeom prst="rect">
            <a:avLst/>
          </a:prstGeom>
          <a:ln w="12700">
            <a:solidFill>
              <a:schemeClr val="tx1"/>
            </a:solidFill>
          </a:ln>
        </p:spPr>
      </p:pic>
      <p:pic>
        <p:nvPicPr>
          <p:cNvPr id="6" name="Grafik 5">
            <a:extLst>
              <a:ext uri="{FF2B5EF4-FFF2-40B4-BE49-F238E27FC236}">
                <a16:creationId xmlns:a16="http://schemas.microsoft.com/office/drawing/2014/main" id="{79A356F2-CEA6-4AA9-ABEC-BE4FAAABC8AA}"/>
              </a:ext>
            </a:extLst>
          </p:cNvPr>
          <p:cNvPicPr>
            <a:picLocks noChangeAspect="1"/>
          </p:cNvPicPr>
          <p:nvPr/>
        </p:nvPicPr>
        <p:blipFill>
          <a:blip r:embed="rId5"/>
          <a:stretch>
            <a:fillRect/>
          </a:stretch>
        </p:blipFill>
        <p:spPr>
          <a:xfrm>
            <a:off x="4648023" y="2656958"/>
            <a:ext cx="4269318" cy="2719714"/>
          </a:xfrm>
          <a:prstGeom prst="rect">
            <a:avLst/>
          </a:prstGeom>
          <a:ln w="12700">
            <a:solidFill>
              <a:schemeClr val="tx1"/>
            </a:solidFill>
          </a:ln>
        </p:spPr>
      </p:pic>
      <p:pic>
        <p:nvPicPr>
          <p:cNvPr id="8" name="Grafik 7">
            <a:extLst>
              <a:ext uri="{FF2B5EF4-FFF2-40B4-BE49-F238E27FC236}">
                <a16:creationId xmlns:a16="http://schemas.microsoft.com/office/drawing/2014/main" id="{71EDA86C-FC2D-4504-952B-7C659D650D2F}"/>
              </a:ext>
            </a:extLst>
          </p:cNvPr>
          <p:cNvPicPr>
            <a:picLocks noChangeAspect="1"/>
          </p:cNvPicPr>
          <p:nvPr/>
        </p:nvPicPr>
        <p:blipFill>
          <a:blip r:embed="rId6"/>
          <a:stretch>
            <a:fillRect/>
          </a:stretch>
        </p:blipFill>
        <p:spPr>
          <a:xfrm>
            <a:off x="5423853" y="2739819"/>
            <a:ext cx="1119631" cy="722566"/>
          </a:xfrm>
          <a:prstGeom prst="rect">
            <a:avLst/>
          </a:prstGeom>
        </p:spPr>
      </p:pic>
      <p:sp>
        <p:nvSpPr>
          <p:cNvPr id="9" name="Textfeld 8">
            <a:extLst>
              <a:ext uri="{FF2B5EF4-FFF2-40B4-BE49-F238E27FC236}">
                <a16:creationId xmlns:a16="http://schemas.microsoft.com/office/drawing/2014/main" id="{EDFA6AAF-C3F3-40D9-967A-46D98CC986AF}"/>
              </a:ext>
            </a:extLst>
          </p:cNvPr>
          <p:cNvSpPr txBox="1"/>
          <p:nvPr/>
        </p:nvSpPr>
        <p:spPr>
          <a:xfrm>
            <a:off x="5577843" y="5586984"/>
            <a:ext cx="2340861" cy="369332"/>
          </a:xfrm>
          <a:prstGeom prst="rect">
            <a:avLst/>
          </a:prstGeom>
          <a:ln>
            <a:solidFill>
              <a:schemeClr val="tx1"/>
            </a:solidFill>
          </a:ln>
        </p:spPr>
        <p:txBody>
          <a:bodyPr vert="horz" wrap="square" lIns="0" tIns="0" rIns="0" bIns="0" rtlCol="0">
            <a:spAutoFit/>
          </a:bodyPr>
          <a:lstStyle/>
          <a:p>
            <a:pPr algn="ctr"/>
            <a:r>
              <a:rPr lang="de-DE" sz="2400" b="1" dirty="0">
                <a:latin typeface="Arial"/>
                <a:cs typeface="Arial"/>
              </a:rPr>
              <a:t>Ca. 19% ARNI</a:t>
            </a:r>
          </a:p>
        </p:txBody>
      </p:sp>
      <p:sp>
        <p:nvSpPr>
          <p:cNvPr id="16" name="Textfeld 15">
            <a:extLst>
              <a:ext uri="{FF2B5EF4-FFF2-40B4-BE49-F238E27FC236}">
                <a16:creationId xmlns:a16="http://schemas.microsoft.com/office/drawing/2014/main" id="{DD46A86F-7C6F-408E-9DA1-067228B7C7B0}"/>
              </a:ext>
            </a:extLst>
          </p:cNvPr>
          <p:cNvSpPr txBox="1"/>
          <p:nvPr/>
        </p:nvSpPr>
        <p:spPr>
          <a:xfrm>
            <a:off x="884490" y="5599204"/>
            <a:ext cx="3093149" cy="369332"/>
          </a:xfrm>
          <a:prstGeom prst="rect">
            <a:avLst/>
          </a:prstGeom>
          <a:ln>
            <a:solidFill>
              <a:schemeClr val="tx1"/>
            </a:solidFill>
          </a:ln>
        </p:spPr>
        <p:txBody>
          <a:bodyPr vert="horz" wrap="square" lIns="0" tIns="0" rIns="0" bIns="0" rtlCol="0">
            <a:spAutoFit/>
          </a:bodyPr>
          <a:lstStyle/>
          <a:p>
            <a:pPr algn="ctr"/>
            <a:r>
              <a:rPr lang="de-DE" sz="2400" b="1" dirty="0">
                <a:latin typeface="Arial"/>
                <a:cs typeface="Arial"/>
              </a:rPr>
              <a:t>Ca. 10,5% ARNI</a:t>
            </a:r>
          </a:p>
        </p:txBody>
      </p:sp>
    </p:spTree>
    <p:extLst>
      <p:ext uri="{BB962C8B-B14F-4D97-AF65-F5344CB8AC3E}">
        <p14:creationId xmlns:p14="http://schemas.microsoft.com/office/powerpoint/2010/main" val="51578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idx="4294967295"/>
          </p:nvPr>
        </p:nvSpPr>
        <p:spPr>
          <a:xfrm>
            <a:off x="1845301" y="24255"/>
            <a:ext cx="7093425" cy="1028547"/>
          </a:xfrm>
          <a:prstGeom prst="rect">
            <a:avLst/>
          </a:prstGeom>
        </p:spPr>
        <p:txBody>
          <a:bodyPr/>
          <a:lstStyle/>
          <a:p>
            <a:r>
              <a:rPr lang="de-DE" sz="28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SGLT2-Inhibitoren bei Herzinsuffizienz:</a:t>
            </a:r>
            <a:br>
              <a:rPr lang="de-DE" sz="28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8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Metaanalyse</a:t>
            </a:r>
            <a:endParaRPr lang="de-DE" sz="40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Foliennummernplatzhalter 2">
            <a:extLst>
              <a:ext uri="{FF2B5EF4-FFF2-40B4-BE49-F238E27FC236}">
                <a16:creationId xmlns:a16="http://schemas.microsoft.com/office/drawing/2014/main" id="{723949FE-9F61-44B2-89EA-AD3DF6867DDD}"/>
              </a:ext>
            </a:extLst>
          </p:cNvPr>
          <p:cNvSpPr>
            <a:spLocks noGrp="1"/>
          </p:cNvSpPr>
          <p:nvPr>
            <p:ph type="sldNum" sz="quarter" idx="4294967295"/>
          </p:nvPr>
        </p:nvSpPr>
        <p:spPr>
          <a:xfrm>
            <a:off x="8591550" y="6491288"/>
            <a:ext cx="552450" cy="365125"/>
          </a:xfrm>
          <a:prstGeom prst="rect">
            <a:avLst/>
          </a:prstGeom>
        </p:spPr>
        <p:txBody>
          <a:bodyPr vert="horz" lIns="91440" tIns="45720" rIns="91440" bIns="45720" rtlCol="0" anchor="ctr"/>
          <a:lstStyle>
            <a:defPPr>
              <a:defRPr lang="de-DE"/>
            </a:defPPr>
            <a:lvl1pPr marL="0" algn="r" defTabSz="914400" rtl="0" eaLnBrk="1" latinLnBrk="0" hangingPunct="1">
              <a:defRPr sz="1050" kern="1200">
                <a:solidFill>
                  <a:srgbClr val="00B0F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831029-DBAE-41BF-BAA3-1BCD65F362BF}" type="slidenum">
              <a:rPr lang="de-DE" smtClean="0"/>
              <a:pPr/>
              <a:t>33</a:t>
            </a:fld>
            <a:endParaRPr lang="de-DE" dirty="0">
              <a:solidFill>
                <a:srgbClr val="00B0F0"/>
              </a:solidFill>
            </a:endParaRPr>
          </a:p>
        </p:txBody>
      </p:sp>
      <p:pic>
        <p:nvPicPr>
          <p:cNvPr id="6" name="Grafik 5">
            <a:extLst>
              <a:ext uri="{FF2B5EF4-FFF2-40B4-BE49-F238E27FC236}">
                <a16:creationId xmlns:a16="http://schemas.microsoft.com/office/drawing/2014/main" id="{7BF41028-DDC7-4E9C-9339-FC07584C577C}"/>
              </a:ext>
            </a:extLst>
          </p:cNvPr>
          <p:cNvPicPr>
            <a:picLocks noChangeAspect="1"/>
          </p:cNvPicPr>
          <p:nvPr/>
        </p:nvPicPr>
        <p:blipFill>
          <a:blip r:embed="rId2"/>
          <a:stretch>
            <a:fillRect/>
          </a:stretch>
        </p:blipFill>
        <p:spPr>
          <a:xfrm>
            <a:off x="1539553" y="1173471"/>
            <a:ext cx="6118950" cy="5129201"/>
          </a:xfrm>
          <a:prstGeom prst="rect">
            <a:avLst/>
          </a:prstGeom>
        </p:spPr>
      </p:pic>
      <p:pic>
        <p:nvPicPr>
          <p:cNvPr id="9" name="Grafik 8">
            <a:extLst>
              <a:ext uri="{FF2B5EF4-FFF2-40B4-BE49-F238E27FC236}">
                <a16:creationId xmlns:a16="http://schemas.microsoft.com/office/drawing/2014/main" id="{30960093-C1D0-4414-8970-33E46412CC9E}"/>
              </a:ext>
            </a:extLst>
          </p:cNvPr>
          <p:cNvPicPr>
            <a:picLocks noChangeAspect="1"/>
          </p:cNvPicPr>
          <p:nvPr/>
        </p:nvPicPr>
        <p:blipFill>
          <a:blip r:embed="rId3"/>
          <a:stretch>
            <a:fillRect/>
          </a:stretch>
        </p:blipFill>
        <p:spPr>
          <a:xfrm>
            <a:off x="2183371" y="6497638"/>
            <a:ext cx="2943217" cy="176212"/>
          </a:xfrm>
          <a:prstGeom prst="rect">
            <a:avLst/>
          </a:prstGeom>
        </p:spPr>
      </p:pic>
      <p:sp>
        <p:nvSpPr>
          <p:cNvPr id="10" name="Textfeld 9">
            <a:extLst>
              <a:ext uri="{FF2B5EF4-FFF2-40B4-BE49-F238E27FC236}">
                <a16:creationId xmlns:a16="http://schemas.microsoft.com/office/drawing/2014/main" id="{796914C7-1A30-4E18-BA6D-458B3096FABC}"/>
              </a:ext>
            </a:extLst>
          </p:cNvPr>
          <p:cNvSpPr txBox="1"/>
          <p:nvPr/>
        </p:nvSpPr>
        <p:spPr>
          <a:xfrm>
            <a:off x="1707502" y="1203647"/>
            <a:ext cx="1166327" cy="188962"/>
          </a:xfrm>
          <a:prstGeom prst="rect">
            <a:avLst/>
          </a:prstGeom>
          <a:solidFill>
            <a:schemeClr val="bg1"/>
          </a:solidFill>
        </p:spPr>
        <p:txBody>
          <a:bodyPr vert="horz" wrap="square" lIns="0" tIns="0" rIns="0" bIns="0" rtlCol="0">
            <a:spAutoFit/>
          </a:bodyPr>
          <a:lstStyle/>
          <a:p>
            <a:pPr algn="ctr">
              <a:lnSpc>
                <a:spcPts val="1600"/>
              </a:lnSpc>
            </a:pPr>
            <a:r>
              <a:rPr lang="de-DE" sz="1200" dirty="0">
                <a:latin typeface="Arial"/>
                <a:cs typeface="Arial"/>
              </a:rPr>
              <a:t>Gesamtmortalität</a:t>
            </a:r>
          </a:p>
        </p:txBody>
      </p:sp>
      <p:sp>
        <p:nvSpPr>
          <p:cNvPr id="157" name="Textfeld 156">
            <a:extLst>
              <a:ext uri="{FF2B5EF4-FFF2-40B4-BE49-F238E27FC236}">
                <a16:creationId xmlns:a16="http://schemas.microsoft.com/office/drawing/2014/main" id="{332E8674-3866-49EC-91C2-AA1D014F9F4A}"/>
              </a:ext>
            </a:extLst>
          </p:cNvPr>
          <p:cNvSpPr txBox="1"/>
          <p:nvPr/>
        </p:nvSpPr>
        <p:spPr>
          <a:xfrm>
            <a:off x="1701276" y="2438389"/>
            <a:ext cx="1956322" cy="188962"/>
          </a:xfrm>
          <a:prstGeom prst="rect">
            <a:avLst/>
          </a:prstGeom>
          <a:solidFill>
            <a:schemeClr val="bg1"/>
          </a:solidFill>
        </p:spPr>
        <p:txBody>
          <a:bodyPr vert="horz" wrap="square" lIns="0" tIns="0" rIns="0" bIns="0" rtlCol="0">
            <a:spAutoFit/>
          </a:bodyPr>
          <a:lstStyle/>
          <a:p>
            <a:pPr algn="ctr">
              <a:lnSpc>
                <a:spcPts val="1600"/>
              </a:lnSpc>
            </a:pPr>
            <a:r>
              <a:rPr lang="de-DE" sz="1200" dirty="0">
                <a:latin typeface="Arial"/>
                <a:cs typeface="Arial"/>
              </a:rPr>
              <a:t>Kardiovaskuläre Mortalität</a:t>
            </a:r>
          </a:p>
        </p:txBody>
      </p:sp>
      <p:sp>
        <p:nvSpPr>
          <p:cNvPr id="285" name="Textfeld 284">
            <a:extLst>
              <a:ext uri="{FF2B5EF4-FFF2-40B4-BE49-F238E27FC236}">
                <a16:creationId xmlns:a16="http://schemas.microsoft.com/office/drawing/2014/main" id="{EC4D21BE-9597-4A42-AFB1-3B981A553D4C}"/>
              </a:ext>
            </a:extLst>
          </p:cNvPr>
          <p:cNvSpPr txBox="1"/>
          <p:nvPr/>
        </p:nvSpPr>
        <p:spPr>
          <a:xfrm>
            <a:off x="1695050" y="3719795"/>
            <a:ext cx="5181610" cy="188962"/>
          </a:xfrm>
          <a:prstGeom prst="rect">
            <a:avLst/>
          </a:prstGeom>
          <a:solidFill>
            <a:schemeClr val="bg1"/>
          </a:solidFill>
        </p:spPr>
        <p:txBody>
          <a:bodyPr vert="horz" wrap="square" lIns="0" tIns="0" rIns="0" bIns="0" rtlCol="0">
            <a:spAutoFit/>
          </a:bodyPr>
          <a:lstStyle/>
          <a:p>
            <a:pPr algn="ctr">
              <a:lnSpc>
                <a:spcPts val="1600"/>
              </a:lnSpc>
            </a:pPr>
            <a:r>
              <a:rPr lang="de-DE" sz="1200" dirty="0">
                <a:latin typeface="Arial"/>
                <a:cs typeface="Arial"/>
              </a:rPr>
              <a:t>Erste Hospitalisierung wegen Herzinsuffizienz und kardiovaskuläre Mortalität</a:t>
            </a:r>
          </a:p>
        </p:txBody>
      </p:sp>
      <p:sp>
        <p:nvSpPr>
          <p:cNvPr id="286" name="Textfeld 285">
            <a:extLst>
              <a:ext uri="{FF2B5EF4-FFF2-40B4-BE49-F238E27FC236}">
                <a16:creationId xmlns:a16="http://schemas.microsoft.com/office/drawing/2014/main" id="{A46E613F-C979-4AB8-8AB5-D638D7FDC9A5}"/>
              </a:ext>
            </a:extLst>
          </p:cNvPr>
          <p:cNvSpPr txBox="1"/>
          <p:nvPr/>
        </p:nvSpPr>
        <p:spPr>
          <a:xfrm>
            <a:off x="1744808" y="4991876"/>
            <a:ext cx="3312377" cy="188962"/>
          </a:xfrm>
          <a:prstGeom prst="rect">
            <a:avLst/>
          </a:prstGeom>
          <a:solidFill>
            <a:schemeClr val="bg1"/>
          </a:solidFill>
        </p:spPr>
        <p:txBody>
          <a:bodyPr vert="horz" wrap="square" lIns="0" tIns="0" rIns="0" bIns="0" rtlCol="0">
            <a:spAutoFit/>
          </a:bodyPr>
          <a:lstStyle/>
          <a:p>
            <a:pPr algn="ctr">
              <a:lnSpc>
                <a:spcPts val="1600"/>
              </a:lnSpc>
            </a:pPr>
            <a:r>
              <a:rPr lang="de-DE" sz="1200" dirty="0">
                <a:latin typeface="Arial"/>
                <a:cs typeface="Arial"/>
              </a:rPr>
              <a:t>Erste Hospitalisierung wegen Herzinsuffizienz</a:t>
            </a:r>
          </a:p>
        </p:txBody>
      </p:sp>
    </p:spTree>
    <p:extLst>
      <p:ext uri="{BB962C8B-B14F-4D97-AF65-F5344CB8AC3E}">
        <p14:creationId xmlns:p14="http://schemas.microsoft.com/office/powerpoint/2010/main" val="2193735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idx="4294967295"/>
          </p:nvPr>
        </p:nvSpPr>
        <p:spPr>
          <a:xfrm>
            <a:off x="242887" y="1603009"/>
            <a:ext cx="8658225" cy="3190929"/>
          </a:xfrm>
          <a:prstGeom prst="rect">
            <a:avLst/>
          </a:prstGeom>
        </p:spPr>
        <p:txBody>
          <a:bodyPr/>
          <a:lstStyle/>
          <a:p>
            <a:pPr eaLnBrk="1" hangingPunct="1">
              <a:lnSpc>
                <a:spcPct val="200000"/>
              </a:lnSpc>
              <a:defRPr/>
            </a:pPr>
            <a:r>
              <a:rPr lang="de-DE" sz="5400" b="1" dirty="0">
                <a:solidFill>
                  <a:srgbClr val="4EA92E"/>
                </a:solidFill>
                <a:effectLst>
                  <a:outerShdw blurRad="38100" dist="38100" dir="2700000" algn="tl">
                    <a:srgbClr val="000000">
                      <a:alpha val="43137"/>
                    </a:srgbClr>
                  </a:outerShdw>
                </a:effectLst>
                <a:latin typeface="Arial" charset="0"/>
              </a:rPr>
              <a:t>Was sind weitere Effekte der  SGLT-2-Inhibitoren ?</a:t>
            </a:r>
          </a:p>
        </p:txBody>
      </p:sp>
    </p:spTree>
    <p:extLst>
      <p:ext uri="{BB962C8B-B14F-4D97-AF65-F5344CB8AC3E}">
        <p14:creationId xmlns:p14="http://schemas.microsoft.com/office/powerpoint/2010/main" val="323678885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935320A5-C89C-41D0-A161-D44EB0184A47}"/>
              </a:ext>
            </a:extLst>
          </p:cNvPr>
          <p:cNvSpPr>
            <a:spLocks noGrp="1"/>
          </p:cNvSpPr>
          <p:nvPr>
            <p:ph sz="quarter" idx="4294967295"/>
          </p:nvPr>
        </p:nvSpPr>
        <p:spPr>
          <a:xfrm>
            <a:off x="618935" y="5505654"/>
            <a:ext cx="8415337" cy="740510"/>
          </a:xfrm>
        </p:spPr>
        <p:txBody>
          <a:bodyPr/>
          <a:lstStyle/>
          <a:p>
            <a:pPr>
              <a:lnSpc>
                <a:spcPct val="100000"/>
              </a:lnSpc>
            </a:pPr>
            <a:endParaRPr lang="de-DE" dirty="0"/>
          </a:p>
          <a:p>
            <a:pPr>
              <a:lnSpc>
                <a:spcPct val="100000"/>
              </a:lnSpc>
            </a:pPr>
            <a:r>
              <a:rPr lang="de-DE" dirty="0"/>
              <a:t>DAPA, Dapagliflozin; PBO, Placebo; SBD, systolischer Blutdruck.</a:t>
            </a:r>
          </a:p>
        </p:txBody>
      </p:sp>
      <p:sp>
        <p:nvSpPr>
          <p:cNvPr id="13" name="Title 1">
            <a:extLst>
              <a:ext uri="{FF2B5EF4-FFF2-40B4-BE49-F238E27FC236}">
                <a16:creationId xmlns:a16="http://schemas.microsoft.com/office/drawing/2014/main" id="{C8BE4A6B-F94F-424B-B812-589DBA6C6CA9}"/>
              </a:ext>
            </a:extLst>
          </p:cNvPr>
          <p:cNvSpPr>
            <a:spLocks noGrp="1"/>
          </p:cNvSpPr>
          <p:nvPr>
            <p:ph type="title" idx="4294967295"/>
          </p:nvPr>
        </p:nvSpPr>
        <p:spPr>
          <a:xfrm>
            <a:off x="1874520" y="49148"/>
            <a:ext cx="7159752" cy="1057275"/>
          </a:xfrm>
          <a:prstGeom prst="rect">
            <a:avLst/>
          </a:prstGeom>
        </p:spPr>
        <p:txBody>
          <a:bodyPr/>
          <a:lstStyle/>
          <a:p>
            <a:pPr defTabSz="685766"/>
            <a:r>
              <a:rPr lang="de-DE" sz="28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Effekte auf den Blutdruck</a:t>
            </a:r>
            <a:br>
              <a:rPr lang="de-DE" sz="28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1800" b="1" u="sng"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DAPA-HF – Subgruppenanalyse</a:t>
            </a:r>
            <a:r>
              <a:rPr lang="de-DE" sz="1800" b="1" u="none"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600" b="1" u="none"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Veränderung des mittleren systolischen Blutdrucks nach 2 Wochen und 8 Monaten in Subgruppen</a:t>
            </a:r>
            <a:endParaRPr lang="de-DE" sz="1800" b="1" u="none"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8" name="Inhaltsplatzhalter 17"/>
          <p:cNvGraphicFramePr>
            <a:graphicFrameLocks noGrp="1"/>
          </p:cNvGraphicFramePr>
          <p:nvPr>
            <p:ph sz="quarter" idx="4294967295"/>
            <p:extLst>
              <p:ext uri="{D42A27DB-BD31-4B8C-83A1-F6EECF244321}">
                <p14:modId xmlns:p14="http://schemas.microsoft.com/office/powerpoint/2010/main" val="2552545268"/>
              </p:ext>
            </p:extLst>
          </p:nvPr>
        </p:nvGraphicFramePr>
        <p:xfrm>
          <a:off x="335471" y="2336800"/>
          <a:ext cx="8415337" cy="2830513"/>
        </p:xfrm>
        <a:graphic>
          <a:graphicData uri="http://schemas.openxmlformats.org/drawingml/2006/chart">
            <c:chart xmlns:c="http://schemas.openxmlformats.org/drawingml/2006/chart" xmlns:r="http://schemas.openxmlformats.org/officeDocument/2006/relationships" r:id="rId2"/>
          </a:graphicData>
        </a:graphic>
      </p:graphicFrame>
      <p:sp>
        <p:nvSpPr>
          <p:cNvPr id="19" name="Inhaltsplatzhalter 2"/>
          <p:cNvSpPr txBox="1">
            <a:spLocks/>
          </p:cNvSpPr>
          <p:nvPr/>
        </p:nvSpPr>
        <p:spPr bwMode="auto">
          <a:xfrm>
            <a:off x="1659758" y="6446219"/>
            <a:ext cx="3296682" cy="32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noAutofit/>
          </a:bodyPr>
          <a:lstStyle>
            <a:lvl1pPr marL="0" indent="0" algn="l" rtl="0" fontAlgn="base">
              <a:spcBef>
                <a:spcPts val="0"/>
              </a:spcBef>
              <a:spcAft>
                <a:spcPct val="0"/>
              </a:spcAft>
              <a:buClr>
                <a:srgbClr val="830051"/>
              </a:buClr>
              <a:buFont typeface="Arial" charset="0"/>
              <a:buNone/>
              <a:defRPr sz="900" b="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830051"/>
              </a:buClr>
              <a:buFont typeface="Arial" charset="0"/>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830051"/>
              </a:buClr>
              <a:buFont typeface="Arial" charset="0"/>
              <a:buNone/>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830051"/>
              </a:buClr>
              <a:buFont typeface="Arial" charset="0"/>
              <a:buNone/>
              <a:defRPr sz="1200"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830051"/>
              </a:buClr>
              <a:buFont typeface="Arial" charset="0"/>
              <a:buNone/>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457178">
              <a:defRPr/>
            </a:pPr>
            <a:r>
              <a:rPr lang="de-DE" sz="1000" b="1" dirty="0">
                <a:solidFill>
                  <a:srgbClr val="000000"/>
                </a:solidFill>
              </a:rPr>
              <a:t>Modifiziert nach: </a:t>
            </a:r>
            <a:r>
              <a:rPr lang="de-DE" sz="1000" b="1" dirty="0" err="1">
                <a:solidFill>
                  <a:srgbClr val="000000"/>
                </a:solidFill>
              </a:rPr>
              <a:t>Serenelli</a:t>
            </a:r>
            <a:r>
              <a:rPr lang="de-DE" sz="1000" b="1" dirty="0">
                <a:solidFill>
                  <a:srgbClr val="000000"/>
                </a:solidFill>
              </a:rPr>
              <a:t> M, et al. </a:t>
            </a:r>
          </a:p>
          <a:p>
            <a:pPr algn="ctr" defTabSz="457178">
              <a:defRPr/>
            </a:pPr>
            <a:r>
              <a:rPr lang="de-DE" sz="1000" b="1" dirty="0" err="1">
                <a:solidFill>
                  <a:srgbClr val="000000"/>
                </a:solidFill>
              </a:rPr>
              <a:t>Eur</a:t>
            </a:r>
            <a:r>
              <a:rPr lang="de-DE" sz="1000" b="1" dirty="0">
                <a:solidFill>
                  <a:srgbClr val="000000"/>
                </a:solidFill>
              </a:rPr>
              <a:t> Heart J 2020; 41:3402-18.</a:t>
            </a:r>
          </a:p>
        </p:txBody>
      </p:sp>
      <p:sp>
        <p:nvSpPr>
          <p:cNvPr id="2" name="Rechteck 1"/>
          <p:cNvSpPr/>
          <p:nvPr/>
        </p:nvSpPr>
        <p:spPr>
          <a:xfrm>
            <a:off x="384216" y="2343913"/>
            <a:ext cx="2111080" cy="2780504"/>
          </a:xfrm>
          <a:prstGeom prst="rect">
            <a:avLst/>
          </a:prstGeom>
          <a:noFill/>
          <a:ln w="38100">
            <a:solidFill>
              <a:srgbClr val="4EA9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endParaRPr lang="de-DE" sz="1350" dirty="0">
              <a:solidFill>
                <a:srgbClr val="FFFFFF"/>
              </a:solidFill>
              <a:latin typeface="Arial" panose="020B0604020202020204" pitchFamily="34" charset="0"/>
            </a:endParaRPr>
          </a:p>
        </p:txBody>
      </p:sp>
      <p:sp>
        <p:nvSpPr>
          <p:cNvPr id="8" name="TextBox 8">
            <a:extLst>
              <a:ext uri="{FF2B5EF4-FFF2-40B4-BE49-F238E27FC236}">
                <a16:creationId xmlns:a16="http://schemas.microsoft.com/office/drawing/2014/main" id="{75F244DA-9A27-43EF-804E-593A25A8E40C}"/>
              </a:ext>
            </a:extLst>
          </p:cNvPr>
          <p:cNvSpPr txBox="1"/>
          <p:nvPr/>
        </p:nvSpPr>
        <p:spPr>
          <a:xfrm>
            <a:off x="285889" y="1588964"/>
            <a:ext cx="8572222" cy="461665"/>
          </a:xfrm>
          <a:prstGeom prst="rect">
            <a:avLst/>
          </a:prstGeom>
          <a:solidFill>
            <a:schemeClr val="accent2"/>
          </a:solidFill>
        </p:spPr>
        <p:txBody>
          <a:bodyPr wrap="square" rtlCol="0">
            <a:spAutoFit/>
          </a:bodyPr>
          <a:lstStyle/>
          <a:p>
            <a:pPr algn="ctr" defTabSz="685766">
              <a:buClr>
                <a:srgbClr val="7F134C"/>
              </a:buClr>
              <a:defRPr/>
            </a:pPr>
            <a:r>
              <a:rPr lang="de-DE" sz="1200" b="1" dirty="0">
                <a:solidFill>
                  <a:srgbClr val="FFFFFF"/>
                </a:solidFill>
                <a:latin typeface="Arial" panose="020B0604020202020204"/>
              </a:rPr>
              <a:t>Im zeitlichen Verlauf steigen niedrige Ausgangs-Blutdrücke wohingegen hohe Blutdrücke sinken. </a:t>
            </a:r>
          </a:p>
          <a:p>
            <a:pPr algn="ctr" defTabSz="685766">
              <a:buClr>
                <a:srgbClr val="7F134C"/>
              </a:buClr>
              <a:defRPr/>
            </a:pPr>
            <a:r>
              <a:rPr lang="de-DE" sz="1200" b="1" dirty="0">
                <a:solidFill>
                  <a:srgbClr val="FFFFFF"/>
                </a:solidFill>
                <a:latin typeface="Arial" panose="020B0604020202020204"/>
              </a:rPr>
              <a:t>Der SBD &lt;110 mmHg zu Studienbeginn steigt stärker im Vergleich zu anderen </a:t>
            </a:r>
            <a:r>
              <a:rPr lang="de-DE" sz="1200" b="1" dirty="0" err="1">
                <a:solidFill>
                  <a:srgbClr val="FFFFFF"/>
                </a:solidFill>
                <a:latin typeface="Arial" panose="020B0604020202020204"/>
              </a:rPr>
              <a:t>Quartilen</a:t>
            </a:r>
            <a:r>
              <a:rPr lang="de-DE" sz="1200" b="1" dirty="0">
                <a:solidFill>
                  <a:srgbClr val="FFFFFF"/>
                </a:solidFill>
                <a:latin typeface="Arial" panose="020B0604020202020204"/>
              </a:rPr>
              <a:t>. </a:t>
            </a:r>
            <a:endParaRPr lang="de-DE" sz="1200" dirty="0">
              <a:solidFill>
                <a:srgbClr val="FFFFFF"/>
              </a:solidFill>
              <a:latin typeface="Arial" panose="020B0604020202020204"/>
            </a:endParaRPr>
          </a:p>
        </p:txBody>
      </p:sp>
      <p:grpSp>
        <p:nvGrpSpPr>
          <p:cNvPr id="7" name="Gruppieren 6"/>
          <p:cNvGrpSpPr/>
          <p:nvPr/>
        </p:nvGrpSpPr>
        <p:grpSpPr>
          <a:xfrm>
            <a:off x="1035087" y="5153620"/>
            <a:ext cx="7073826" cy="230832"/>
            <a:chOff x="1132498" y="5819823"/>
            <a:chExt cx="9431766" cy="307776"/>
          </a:xfrm>
        </p:grpSpPr>
        <p:grpSp>
          <p:nvGrpSpPr>
            <p:cNvPr id="6" name="Gruppieren 5"/>
            <p:cNvGrpSpPr/>
            <p:nvPr/>
          </p:nvGrpSpPr>
          <p:grpSpPr>
            <a:xfrm>
              <a:off x="1132498" y="5819823"/>
              <a:ext cx="1872222" cy="307776"/>
              <a:chOff x="675298" y="5809777"/>
              <a:chExt cx="1872222" cy="307776"/>
            </a:xfrm>
          </p:grpSpPr>
          <p:sp>
            <p:nvSpPr>
              <p:cNvPr id="3" name="Rechteck 2"/>
              <p:cNvSpPr/>
              <p:nvPr/>
            </p:nvSpPr>
            <p:spPr>
              <a:xfrm>
                <a:off x="675298" y="5898776"/>
                <a:ext cx="95667" cy="956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endParaRPr lang="de-DE" sz="1350" dirty="0">
                  <a:solidFill>
                    <a:srgbClr val="FFFFFF"/>
                  </a:solidFill>
                  <a:latin typeface="Arial" panose="020B0604020202020204" pitchFamily="34" charset="0"/>
                </a:endParaRPr>
              </a:p>
            </p:txBody>
          </p:sp>
          <p:sp>
            <p:nvSpPr>
              <p:cNvPr id="5" name="Textfeld 4"/>
              <p:cNvSpPr txBox="1"/>
              <p:nvPr/>
            </p:nvSpPr>
            <p:spPr>
              <a:xfrm>
                <a:off x="770965" y="5809777"/>
                <a:ext cx="1776555" cy="307776"/>
              </a:xfrm>
              <a:prstGeom prst="rect">
                <a:avLst/>
              </a:prstGeom>
              <a:noFill/>
            </p:spPr>
            <p:txBody>
              <a:bodyPr vert="horz" wrap="none" rtlCol="0">
                <a:spAutoFit/>
              </a:bodyPr>
              <a:lstStyle/>
              <a:p>
                <a:pPr defTabSz="457178">
                  <a:defRPr/>
                </a:pPr>
                <a:r>
                  <a:rPr lang="de-DE" sz="900" dirty="0">
                    <a:solidFill>
                      <a:srgbClr val="000000"/>
                    </a:solidFill>
                    <a:latin typeface="Arial" panose="020B0604020202020204" pitchFamily="34" charset="0"/>
                  </a:rPr>
                  <a:t>DAPA nach 2 Wochen</a:t>
                </a:r>
              </a:p>
            </p:txBody>
          </p:sp>
        </p:grpSp>
        <p:grpSp>
          <p:nvGrpSpPr>
            <p:cNvPr id="11" name="Gruppieren 10"/>
            <p:cNvGrpSpPr/>
            <p:nvPr/>
          </p:nvGrpSpPr>
          <p:grpSpPr>
            <a:xfrm>
              <a:off x="3684520" y="5819823"/>
              <a:ext cx="1906419" cy="307776"/>
              <a:chOff x="675298" y="5809777"/>
              <a:chExt cx="1906419" cy="307776"/>
            </a:xfrm>
          </p:grpSpPr>
          <p:sp>
            <p:nvSpPr>
              <p:cNvPr id="12" name="Rechteck 11"/>
              <p:cNvSpPr/>
              <p:nvPr/>
            </p:nvSpPr>
            <p:spPr>
              <a:xfrm>
                <a:off x="675298" y="5898776"/>
                <a:ext cx="95667" cy="95667"/>
              </a:xfrm>
              <a:prstGeom prst="rect">
                <a:avLst/>
              </a:prstGeom>
              <a:solidFill>
                <a:srgbClr val="7FD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endParaRPr lang="de-DE" sz="1350" dirty="0">
                  <a:solidFill>
                    <a:srgbClr val="FFFFFF"/>
                  </a:solidFill>
                  <a:latin typeface="Arial" panose="020B0604020202020204" pitchFamily="34" charset="0"/>
                </a:endParaRPr>
              </a:p>
            </p:txBody>
          </p:sp>
          <p:sp>
            <p:nvSpPr>
              <p:cNvPr id="14" name="Textfeld 13"/>
              <p:cNvSpPr txBox="1"/>
              <p:nvPr/>
            </p:nvSpPr>
            <p:spPr>
              <a:xfrm>
                <a:off x="770965" y="5809777"/>
                <a:ext cx="1810752" cy="307776"/>
              </a:xfrm>
              <a:prstGeom prst="rect">
                <a:avLst/>
              </a:prstGeom>
              <a:noFill/>
            </p:spPr>
            <p:txBody>
              <a:bodyPr vert="horz" wrap="none" rtlCol="0">
                <a:spAutoFit/>
              </a:bodyPr>
              <a:lstStyle/>
              <a:p>
                <a:pPr defTabSz="457178">
                  <a:defRPr/>
                </a:pPr>
                <a:r>
                  <a:rPr lang="de-DE" sz="900" dirty="0">
                    <a:solidFill>
                      <a:srgbClr val="000000"/>
                    </a:solidFill>
                    <a:latin typeface="Arial" panose="020B0604020202020204" pitchFamily="34" charset="0"/>
                  </a:rPr>
                  <a:t>DAPA nach 8 Monaten</a:t>
                </a:r>
              </a:p>
            </p:txBody>
          </p:sp>
        </p:grpSp>
        <p:grpSp>
          <p:nvGrpSpPr>
            <p:cNvPr id="15" name="Gruppieren 14"/>
            <p:cNvGrpSpPr/>
            <p:nvPr/>
          </p:nvGrpSpPr>
          <p:grpSpPr>
            <a:xfrm>
              <a:off x="8751887" y="5819823"/>
              <a:ext cx="1812377" cy="307776"/>
              <a:chOff x="675298" y="5809777"/>
              <a:chExt cx="1812377" cy="307776"/>
            </a:xfrm>
          </p:grpSpPr>
          <p:sp>
            <p:nvSpPr>
              <p:cNvPr id="16" name="Rechteck 15"/>
              <p:cNvSpPr/>
              <p:nvPr/>
            </p:nvSpPr>
            <p:spPr>
              <a:xfrm>
                <a:off x="675298" y="5898776"/>
                <a:ext cx="95667" cy="95667"/>
              </a:xfrm>
              <a:prstGeom prst="rect">
                <a:avLst/>
              </a:prstGeom>
              <a:solidFill>
                <a:srgbClr val="CBD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endParaRPr lang="de-DE" sz="1350" dirty="0">
                  <a:solidFill>
                    <a:srgbClr val="FFFFFF"/>
                  </a:solidFill>
                  <a:latin typeface="Arial" panose="020B0604020202020204" pitchFamily="34" charset="0"/>
                </a:endParaRPr>
              </a:p>
            </p:txBody>
          </p:sp>
          <p:sp>
            <p:nvSpPr>
              <p:cNvPr id="17" name="Textfeld 16"/>
              <p:cNvSpPr txBox="1"/>
              <p:nvPr/>
            </p:nvSpPr>
            <p:spPr>
              <a:xfrm>
                <a:off x="770965" y="5809777"/>
                <a:ext cx="1716710" cy="307776"/>
              </a:xfrm>
              <a:prstGeom prst="rect">
                <a:avLst/>
              </a:prstGeom>
              <a:noFill/>
            </p:spPr>
            <p:txBody>
              <a:bodyPr vert="horz" wrap="none" rtlCol="0">
                <a:spAutoFit/>
              </a:bodyPr>
              <a:lstStyle/>
              <a:p>
                <a:pPr defTabSz="457178">
                  <a:defRPr/>
                </a:pPr>
                <a:r>
                  <a:rPr lang="de-DE" sz="900" dirty="0">
                    <a:solidFill>
                      <a:srgbClr val="000000"/>
                    </a:solidFill>
                    <a:latin typeface="Arial" panose="020B0604020202020204" pitchFamily="34" charset="0"/>
                  </a:rPr>
                  <a:t>PBO nach 8 Monaten</a:t>
                </a:r>
              </a:p>
            </p:txBody>
          </p:sp>
        </p:grpSp>
        <p:grpSp>
          <p:nvGrpSpPr>
            <p:cNvPr id="20" name="Gruppieren 19"/>
            <p:cNvGrpSpPr/>
            <p:nvPr/>
          </p:nvGrpSpPr>
          <p:grpSpPr>
            <a:xfrm>
              <a:off x="6272963" y="5819823"/>
              <a:ext cx="1778179" cy="307776"/>
              <a:chOff x="675298" y="5809777"/>
              <a:chExt cx="1778179" cy="307776"/>
            </a:xfrm>
          </p:grpSpPr>
          <p:sp>
            <p:nvSpPr>
              <p:cNvPr id="21" name="Rechteck 20"/>
              <p:cNvSpPr/>
              <p:nvPr/>
            </p:nvSpPr>
            <p:spPr>
              <a:xfrm>
                <a:off x="675298" y="5898776"/>
                <a:ext cx="95667" cy="95667"/>
              </a:xfrm>
              <a:prstGeom prst="rect">
                <a:avLst/>
              </a:prstGeom>
              <a:solidFill>
                <a:srgbClr val="98B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endParaRPr lang="de-DE" sz="1350" dirty="0">
                  <a:solidFill>
                    <a:srgbClr val="FFFFFF"/>
                  </a:solidFill>
                  <a:latin typeface="Arial" panose="020B0604020202020204" pitchFamily="34" charset="0"/>
                </a:endParaRPr>
              </a:p>
            </p:txBody>
          </p:sp>
          <p:sp>
            <p:nvSpPr>
              <p:cNvPr id="22" name="Textfeld 21"/>
              <p:cNvSpPr txBox="1"/>
              <p:nvPr/>
            </p:nvSpPr>
            <p:spPr>
              <a:xfrm>
                <a:off x="770965" y="5809777"/>
                <a:ext cx="1682512" cy="307776"/>
              </a:xfrm>
              <a:prstGeom prst="rect">
                <a:avLst/>
              </a:prstGeom>
              <a:noFill/>
            </p:spPr>
            <p:txBody>
              <a:bodyPr vert="horz" wrap="none" rtlCol="0">
                <a:spAutoFit/>
              </a:bodyPr>
              <a:lstStyle/>
              <a:p>
                <a:pPr defTabSz="457178">
                  <a:defRPr/>
                </a:pPr>
                <a:r>
                  <a:rPr lang="de-DE" sz="900" dirty="0">
                    <a:solidFill>
                      <a:srgbClr val="000000"/>
                    </a:solidFill>
                    <a:latin typeface="Arial" panose="020B0604020202020204" pitchFamily="34" charset="0"/>
                  </a:rPr>
                  <a:t>PBO nach 2 Wochen</a:t>
                </a:r>
              </a:p>
            </p:txBody>
          </p:sp>
        </p:grpSp>
      </p:grpSp>
    </p:spTree>
    <p:extLst>
      <p:ext uri="{BB962C8B-B14F-4D97-AF65-F5344CB8AC3E}">
        <p14:creationId xmlns:p14="http://schemas.microsoft.com/office/powerpoint/2010/main" val="2191000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uppieren 73"/>
          <p:cNvGrpSpPr/>
          <p:nvPr/>
        </p:nvGrpSpPr>
        <p:grpSpPr>
          <a:xfrm>
            <a:off x="914807" y="1653092"/>
            <a:ext cx="7199810" cy="3723058"/>
            <a:chOff x="1262749" y="1189649"/>
            <a:chExt cx="8983542" cy="4643252"/>
          </a:xfrm>
        </p:grpSpPr>
        <p:sp>
          <p:nvSpPr>
            <p:cNvPr id="6" name="TextBox 10">
              <a:extLst>
                <a:ext uri="{FF2B5EF4-FFF2-40B4-BE49-F238E27FC236}">
                  <a16:creationId xmlns:a16="http://schemas.microsoft.com/office/drawing/2014/main" id="{0ACCAA0F-0236-438A-8E4F-8C7956D0C3C5}"/>
                </a:ext>
              </a:extLst>
            </p:cNvPr>
            <p:cNvSpPr txBox="1">
              <a:spLocks/>
            </p:cNvSpPr>
            <p:nvPr/>
          </p:nvSpPr>
          <p:spPr>
            <a:xfrm>
              <a:off x="2527751" y="5269970"/>
              <a:ext cx="282128" cy="276999"/>
            </a:xfrm>
            <a:prstGeom prst="rect">
              <a:avLst/>
            </a:prstGeom>
            <a:noFill/>
          </p:spPr>
          <p:txBody>
            <a:bodyPr wrap="none" lIns="0" rIns="0" rtlCol="0">
              <a:spAutoFit/>
            </a:bodyPr>
            <a:lstStyle/>
            <a:p>
              <a:pPr algn="ctr">
                <a:buClr>
                  <a:schemeClr val="accent1"/>
                </a:buClr>
              </a:pPr>
              <a:r>
                <a:rPr lang="de-DE" sz="750" dirty="0"/>
                <a:t>2152</a:t>
              </a:r>
            </a:p>
          </p:txBody>
        </p:sp>
        <p:sp>
          <p:nvSpPr>
            <p:cNvPr id="7" name="TextBox 11">
              <a:extLst>
                <a:ext uri="{FF2B5EF4-FFF2-40B4-BE49-F238E27FC236}">
                  <a16:creationId xmlns:a16="http://schemas.microsoft.com/office/drawing/2014/main" id="{26EE20B6-7A1D-4A08-BDAC-0822BE3FC8F9}"/>
                </a:ext>
              </a:extLst>
            </p:cNvPr>
            <p:cNvSpPr txBox="1">
              <a:spLocks/>
            </p:cNvSpPr>
            <p:nvPr/>
          </p:nvSpPr>
          <p:spPr>
            <a:xfrm>
              <a:off x="3281074" y="5269970"/>
              <a:ext cx="282128" cy="276999"/>
            </a:xfrm>
            <a:prstGeom prst="rect">
              <a:avLst/>
            </a:prstGeom>
            <a:noFill/>
          </p:spPr>
          <p:txBody>
            <a:bodyPr wrap="none" lIns="0" rIns="0" rtlCol="0">
              <a:spAutoFit/>
            </a:bodyPr>
            <a:lstStyle/>
            <a:p>
              <a:pPr algn="ctr">
                <a:buClr>
                  <a:schemeClr val="accent1"/>
                </a:buClr>
              </a:pPr>
              <a:r>
                <a:rPr lang="de-DE" sz="750" dirty="0"/>
                <a:t>2001</a:t>
              </a:r>
            </a:p>
          </p:txBody>
        </p:sp>
        <p:sp>
          <p:nvSpPr>
            <p:cNvPr id="8" name="TextBox 13">
              <a:extLst>
                <a:ext uri="{FF2B5EF4-FFF2-40B4-BE49-F238E27FC236}">
                  <a16:creationId xmlns:a16="http://schemas.microsoft.com/office/drawing/2014/main" id="{B9451B9E-C611-42F3-A843-12766E6CC46B}"/>
                </a:ext>
              </a:extLst>
            </p:cNvPr>
            <p:cNvSpPr txBox="1">
              <a:spLocks/>
            </p:cNvSpPr>
            <p:nvPr/>
          </p:nvSpPr>
          <p:spPr>
            <a:xfrm>
              <a:off x="4034398" y="5269970"/>
              <a:ext cx="365760" cy="276999"/>
            </a:xfrm>
            <a:prstGeom prst="rect">
              <a:avLst/>
            </a:prstGeom>
            <a:noFill/>
          </p:spPr>
          <p:txBody>
            <a:bodyPr wrap="square" lIns="0" rIns="0" rtlCol="0">
              <a:spAutoFit/>
            </a:bodyPr>
            <a:lstStyle/>
            <a:p>
              <a:pPr algn="ctr">
                <a:buClr>
                  <a:schemeClr val="accent1"/>
                </a:buClr>
              </a:pPr>
              <a:r>
                <a:rPr lang="de-DE" sz="750" dirty="0"/>
                <a:t>1955</a:t>
              </a:r>
            </a:p>
          </p:txBody>
        </p:sp>
        <p:sp>
          <p:nvSpPr>
            <p:cNvPr id="9" name="TextBox 14">
              <a:extLst>
                <a:ext uri="{FF2B5EF4-FFF2-40B4-BE49-F238E27FC236}">
                  <a16:creationId xmlns:a16="http://schemas.microsoft.com/office/drawing/2014/main" id="{A22FC25A-34A5-4976-8602-6B7FF6C1078F}"/>
                </a:ext>
              </a:extLst>
            </p:cNvPr>
            <p:cNvSpPr txBox="1">
              <a:spLocks/>
            </p:cNvSpPr>
            <p:nvPr/>
          </p:nvSpPr>
          <p:spPr>
            <a:xfrm>
              <a:off x="4871353" y="5269971"/>
              <a:ext cx="365760" cy="276999"/>
            </a:xfrm>
            <a:prstGeom prst="rect">
              <a:avLst/>
            </a:prstGeom>
            <a:noFill/>
          </p:spPr>
          <p:txBody>
            <a:bodyPr wrap="square" lIns="0" rIns="0" rtlCol="0">
              <a:spAutoFit/>
            </a:bodyPr>
            <a:lstStyle/>
            <a:p>
              <a:pPr algn="ctr">
                <a:buClr>
                  <a:schemeClr val="accent1"/>
                </a:buClr>
              </a:pPr>
              <a:r>
                <a:rPr lang="de-DE" sz="750" dirty="0"/>
                <a:t>1898</a:t>
              </a:r>
            </a:p>
          </p:txBody>
        </p:sp>
        <p:sp>
          <p:nvSpPr>
            <p:cNvPr id="10" name="TextBox 16">
              <a:extLst>
                <a:ext uri="{FF2B5EF4-FFF2-40B4-BE49-F238E27FC236}">
                  <a16:creationId xmlns:a16="http://schemas.microsoft.com/office/drawing/2014/main" id="{B342F8D8-3BFA-486E-A21F-3C1FE0D953EC}"/>
                </a:ext>
              </a:extLst>
            </p:cNvPr>
            <p:cNvSpPr txBox="1"/>
            <p:nvPr/>
          </p:nvSpPr>
          <p:spPr>
            <a:xfrm>
              <a:off x="5708309" y="5269970"/>
              <a:ext cx="365760" cy="276999"/>
            </a:xfrm>
            <a:prstGeom prst="rect">
              <a:avLst/>
            </a:prstGeom>
            <a:noFill/>
          </p:spPr>
          <p:txBody>
            <a:bodyPr wrap="square" lIns="0" rIns="0" rtlCol="0">
              <a:spAutoFit/>
            </a:bodyPr>
            <a:lstStyle/>
            <a:p>
              <a:pPr algn="ctr">
                <a:buClr>
                  <a:schemeClr val="accent1"/>
                </a:buClr>
              </a:pPr>
              <a:r>
                <a:rPr lang="de-DE" sz="750" dirty="0"/>
                <a:t>1841</a:t>
              </a:r>
            </a:p>
          </p:txBody>
        </p:sp>
        <p:sp>
          <p:nvSpPr>
            <p:cNvPr id="11" name="TextBox 17">
              <a:extLst>
                <a:ext uri="{FF2B5EF4-FFF2-40B4-BE49-F238E27FC236}">
                  <a16:creationId xmlns:a16="http://schemas.microsoft.com/office/drawing/2014/main" id="{706D033E-BAFF-444B-8679-AC63540FFE7A}"/>
                </a:ext>
              </a:extLst>
            </p:cNvPr>
            <p:cNvSpPr txBox="1"/>
            <p:nvPr/>
          </p:nvSpPr>
          <p:spPr>
            <a:xfrm>
              <a:off x="6545263" y="5269970"/>
              <a:ext cx="365760" cy="276999"/>
            </a:xfrm>
            <a:prstGeom prst="rect">
              <a:avLst/>
            </a:prstGeom>
            <a:noFill/>
          </p:spPr>
          <p:txBody>
            <a:bodyPr wrap="square" lIns="0" rIns="0" rtlCol="0">
              <a:spAutoFit/>
            </a:bodyPr>
            <a:lstStyle/>
            <a:p>
              <a:pPr algn="ctr">
                <a:buClr>
                  <a:schemeClr val="accent1"/>
                </a:buClr>
              </a:pPr>
              <a:r>
                <a:rPr lang="de-DE" sz="750" dirty="0"/>
                <a:t>1701</a:t>
              </a:r>
            </a:p>
          </p:txBody>
        </p:sp>
        <p:sp>
          <p:nvSpPr>
            <p:cNvPr id="12" name="TextBox 19">
              <a:extLst>
                <a:ext uri="{FF2B5EF4-FFF2-40B4-BE49-F238E27FC236}">
                  <a16:creationId xmlns:a16="http://schemas.microsoft.com/office/drawing/2014/main" id="{90D93D45-42BD-4CAC-A90B-EFE27CA4A772}"/>
                </a:ext>
              </a:extLst>
            </p:cNvPr>
            <p:cNvSpPr txBox="1"/>
            <p:nvPr/>
          </p:nvSpPr>
          <p:spPr>
            <a:xfrm>
              <a:off x="7382218" y="5269970"/>
              <a:ext cx="365760" cy="276999"/>
            </a:xfrm>
            <a:prstGeom prst="rect">
              <a:avLst/>
            </a:prstGeom>
            <a:noFill/>
          </p:spPr>
          <p:txBody>
            <a:bodyPr wrap="square" lIns="0" rIns="0" rtlCol="0">
              <a:spAutoFit/>
            </a:bodyPr>
            <a:lstStyle/>
            <a:p>
              <a:pPr algn="ctr">
                <a:buClr>
                  <a:schemeClr val="accent1"/>
                </a:buClr>
              </a:pPr>
              <a:r>
                <a:rPr lang="de-DE" sz="750" dirty="0"/>
                <a:t>1288</a:t>
              </a:r>
            </a:p>
          </p:txBody>
        </p:sp>
        <p:sp>
          <p:nvSpPr>
            <p:cNvPr id="13" name="TextBox 20">
              <a:extLst>
                <a:ext uri="{FF2B5EF4-FFF2-40B4-BE49-F238E27FC236}">
                  <a16:creationId xmlns:a16="http://schemas.microsoft.com/office/drawing/2014/main" id="{B16E384C-52CF-4D00-A8BD-B73320DF0D6D}"/>
                </a:ext>
              </a:extLst>
            </p:cNvPr>
            <p:cNvSpPr txBox="1"/>
            <p:nvPr/>
          </p:nvSpPr>
          <p:spPr>
            <a:xfrm>
              <a:off x="8219172" y="5269970"/>
              <a:ext cx="365760" cy="276999"/>
            </a:xfrm>
            <a:prstGeom prst="rect">
              <a:avLst/>
            </a:prstGeom>
            <a:noFill/>
          </p:spPr>
          <p:txBody>
            <a:bodyPr wrap="square" lIns="0" rIns="0" rtlCol="0">
              <a:spAutoFit/>
            </a:bodyPr>
            <a:lstStyle/>
            <a:p>
              <a:pPr algn="ctr">
                <a:buClr>
                  <a:schemeClr val="accent1"/>
                </a:buClr>
              </a:pPr>
              <a:r>
                <a:rPr lang="de-DE" sz="750" dirty="0"/>
                <a:t>831</a:t>
              </a:r>
            </a:p>
          </p:txBody>
        </p:sp>
        <p:sp>
          <p:nvSpPr>
            <p:cNvPr id="14" name="TextBox 22">
              <a:extLst>
                <a:ext uri="{FF2B5EF4-FFF2-40B4-BE49-F238E27FC236}">
                  <a16:creationId xmlns:a16="http://schemas.microsoft.com/office/drawing/2014/main" id="{45EB9B2C-F7E7-4AF0-82E6-12FC4F1B9F00}"/>
                </a:ext>
              </a:extLst>
            </p:cNvPr>
            <p:cNvSpPr txBox="1"/>
            <p:nvPr/>
          </p:nvSpPr>
          <p:spPr>
            <a:xfrm>
              <a:off x="9056128" y="5269970"/>
              <a:ext cx="365760" cy="276999"/>
            </a:xfrm>
            <a:prstGeom prst="rect">
              <a:avLst/>
            </a:prstGeom>
            <a:noFill/>
          </p:spPr>
          <p:txBody>
            <a:bodyPr wrap="square" lIns="0" rIns="0" rtlCol="0">
              <a:spAutoFit/>
            </a:bodyPr>
            <a:lstStyle/>
            <a:p>
              <a:pPr algn="ctr">
                <a:buClr>
                  <a:schemeClr val="accent1"/>
                </a:buClr>
              </a:pPr>
              <a:r>
                <a:rPr lang="de-DE" sz="750" dirty="0"/>
                <a:t>309</a:t>
              </a:r>
            </a:p>
          </p:txBody>
        </p:sp>
        <p:sp>
          <p:nvSpPr>
            <p:cNvPr id="15" name="TextBox 23">
              <a:extLst>
                <a:ext uri="{FF2B5EF4-FFF2-40B4-BE49-F238E27FC236}">
                  <a16:creationId xmlns:a16="http://schemas.microsoft.com/office/drawing/2014/main" id="{66B6D084-57CD-448E-9F55-7F182BD26529}"/>
                </a:ext>
              </a:extLst>
            </p:cNvPr>
            <p:cNvSpPr txBox="1">
              <a:spLocks/>
            </p:cNvSpPr>
            <p:nvPr/>
          </p:nvSpPr>
          <p:spPr>
            <a:xfrm>
              <a:off x="2527751" y="5555900"/>
              <a:ext cx="282128" cy="276999"/>
            </a:xfrm>
            <a:prstGeom prst="rect">
              <a:avLst/>
            </a:prstGeom>
            <a:noFill/>
          </p:spPr>
          <p:txBody>
            <a:bodyPr wrap="none" lIns="0" rIns="0" rtlCol="0">
              <a:spAutoFit/>
            </a:bodyPr>
            <a:lstStyle/>
            <a:p>
              <a:pPr algn="ctr">
                <a:buClr>
                  <a:schemeClr val="accent1"/>
                </a:buClr>
              </a:pPr>
              <a:r>
                <a:rPr lang="de-DE" sz="750" dirty="0"/>
                <a:t>2152</a:t>
              </a:r>
            </a:p>
          </p:txBody>
        </p:sp>
        <p:sp>
          <p:nvSpPr>
            <p:cNvPr id="16" name="TextBox 24">
              <a:extLst>
                <a:ext uri="{FF2B5EF4-FFF2-40B4-BE49-F238E27FC236}">
                  <a16:creationId xmlns:a16="http://schemas.microsoft.com/office/drawing/2014/main" id="{F5805729-B203-4680-9F64-20762B05024D}"/>
                </a:ext>
              </a:extLst>
            </p:cNvPr>
            <p:cNvSpPr txBox="1">
              <a:spLocks/>
            </p:cNvSpPr>
            <p:nvPr/>
          </p:nvSpPr>
          <p:spPr>
            <a:xfrm>
              <a:off x="3281074" y="5555900"/>
              <a:ext cx="282128" cy="276999"/>
            </a:xfrm>
            <a:prstGeom prst="rect">
              <a:avLst/>
            </a:prstGeom>
            <a:noFill/>
          </p:spPr>
          <p:txBody>
            <a:bodyPr wrap="none" lIns="0" rIns="0" rtlCol="0">
              <a:spAutoFit/>
            </a:bodyPr>
            <a:lstStyle/>
            <a:p>
              <a:pPr algn="ctr">
                <a:buClr>
                  <a:schemeClr val="accent1"/>
                </a:buClr>
              </a:pPr>
              <a:r>
                <a:rPr lang="de-DE" sz="750" dirty="0"/>
                <a:t>1993</a:t>
              </a:r>
            </a:p>
          </p:txBody>
        </p:sp>
        <p:sp>
          <p:nvSpPr>
            <p:cNvPr id="17" name="TextBox 26">
              <a:extLst>
                <a:ext uri="{FF2B5EF4-FFF2-40B4-BE49-F238E27FC236}">
                  <a16:creationId xmlns:a16="http://schemas.microsoft.com/office/drawing/2014/main" id="{6A6E09B3-8FA0-4DA3-8872-1E952F0B87CC}"/>
                </a:ext>
              </a:extLst>
            </p:cNvPr>
            <p:cNvSpPr txBox="1">
              <a:spLocks/>
            </p:cNvSpPr>
            <p:nvPr/>
          </p:nvSpPr>
          <p:spPr>
            <a:xfrm>
              <a:off x="4034398" y="5555900"/>
              <a:ext cx="365760" cy="276999"/>
            </a:xfrm>
            <a:prstGeom prst="rect">
              <a:avLst/>
            </a:prstGeom>
            <a:noFill/>
          </p:spPr>
          <p:txBody>
            <a:bodyPr wrap="square" lIns="0" rIns="0" rtlCol="0">
              <a:spAutoFit/>
            </a:bodyPr>
            <a:lstStyle/>
            <a:p>
              <a:pPr algn="ctr">
                <a:buClr>
                  <a:schemeClr val="accent1"/>
                </a:buClr>
              </a:pPr>
              <a:r>
                <a:rPr lang="de-DE" sz="750" dirty="0"/>
                <a:t>1936</a:t>
              </a:r>
            </a:p>
          </p:txBody>
        </p:sp>
        <p:sp>
          <p:nvSpPr>
            <p:cNvPr id="18" name="TextBox 27">
              <a:extLst>
                <a:ext uri="{FF2B5EF4-FFF2-40B4-BE49-F238E27FC236}">
                  <a16:creationId xmlns:a16="http://schemas.microsoft.com/office/drawing/2014/main" id="{54F17451-BC83-4D82-91C6-DAE6F870FABC}"/>
                </a:ext>
              </a:extLst>
            </p:cNvPr>
            <p:cNvSpPr txBox="1">
              <a:spLocks/>
            </p:cNvSpPr>
            <p:nvPr/>
          </p:nvSpPr>
          <p:spPr>
            <a:xfrm>
              <a:off x="4871353" y="5555902"/>
              <a:ext cx="365760" cy="276999"/>
            </a:xfrm>
            <a:prstGeom prst="rect">
              <a:avLst/>
            </a:prstGeom>
            <a:noFill/>
          </p:spPr>
          <p:txBody>
            <a:bodyPr wrap="square" lIns="0" rIns="0" rtlCol="0">
              <a:spAutoFit/>
            </a:bodyPr>
            <a:lstStyle/>
            <a:p>
              <a:pPr algn="ctr">
                <a:buClr>
                  <a:schemeClr val="accent1"/>
                </a:buClr>
              </a:pPr>
              <a:r>
                <a:rPr lang="de-DE" sz="750" dirty="0"/>
                <a:t>1858</a:t>
              </a:r>
            </a:p>
          </p:txBody>
        </p:sp>
        <p:sp>
          <p:nvSpPr>
            <p:cNvPr id="19" name="TextBox 29">
              <a:extLst>
                <a:ext uri="{FF2B5EF4-FFF2-40B4-BE49-F238E27FC236}">
                  <a16:creationId xmlns:a16="http://schemas.microsoft.com/office/drawing/2014/main" id="{66A47857-6C4F-4548-95AF-D2921D334792}"/>
                </a:ext>
              </a:extLst>
            </p:cNvPr>
            <p:cNvSpPr txBox="1"/>
            <p:nvPr/>
          </p:nvSpPr>
          <p:spPr>
            <a:xfrm>
              <a:off x="5708309" y="5555901"/>
              <a:ext cx="365760" cy="276999"/>
            </a:xfrm>
            <a:prstGeom prst="rect">
              <a:avLst/>
            </a:prstGeom>
            <a:noFill/>
          </p:spPr>
          <p:txBody>
            <a:bodyPr wrap="square" lIns="0" rIns="0" rtlCol="0">
              <a:spAutoFit/>
            </a:bodyPr>
            <a:lstStyle/>
            <a:p>
              <a:pPr algn="ctr">
                <a:buClr>
                  <a:schemeClr val="accent1"/>
                </a:buClr>
              </a:pPr>
              <a:r>
                <a:rPr lang="de-DE" sz="750" dirty="0"/>
                <a:t>1791</a:t>
              </a:r>
            </a:p>
          </p:txBody>
        </p:sp>
        <p:sp>
          <p:nvSpPr>
            <p:cNvPr id="20" name="TextBox 30">
              <a:extLst>
                <a:ext uri="{FF2B5EF4-FFF2-40B4-BE49-F238E27FC236}">
                  <a16:creationId xmlns:a16="http://schemas.microsoft.com/office/drawing/2014/main" id="{944BE6D9-C713-44EE-8529-9D1C39ABD68E}"/>
                </a:ext>
              </a:extLst>
            </p:cNvPr>
            <p:cNvSpPr txBox="1"/>
            <p:nvPr/>
          </p:nvSpPr>
          <p:spPr>
            <a:xfrm>
              <a:off x="6545263" y="5555901"/>
              <a:ext cx="365760" cy="276999"/>
            </a:xfrm>
            <a:prstGeom prst="rect">
              <a:avLst/>
            </a:prstGeom>
            <a:noFill/>
          </p:spPr>
          <p:txBody>
            <a:bodyPr wrap="square" lIns="0" rIns="0" rtlCol="0">
              <a:spAutoFit/>
            </a:bodyPr>
            <a:lstStyle/>
            <a:p>
              <a:pPr algn="ctr">
                <a:buClr>
                  <a:schemeClr val="accent1"/>
                </a:buClr>
              </a:pPr>
              <a:r>
                <a:rPr lang="de-DE" sz="750" dirty="0"/>
                <a:t>1664</a:t>
              </a:r>
            </a:p>
          </p:txBody>
        </p:sp>
        <p:sp>
          <p:nvSpPr>
            <p:cNvPr id="21" name="TextBox 32">
              <a:extLst>
                <a:ext uri="{FF2B5EF4-FFF2-40B4-BE49-F238E27FC236}">
                  <a16:creationId xmlns:a16="http://schemas.microsoft.com/office/drawing/2014/main" id="{02206FD9-5BC5-44BC-B4DB-427BC4C74688}"/>
                </a:ext>
              </a:extLst>
            </p:cNvPr>
            <p:cNvSpPr txBox="1"/>
            <p:nvPr/>
          </p:nvSpPr>
          <p:spPr>
            <a:xfrm>
              <a:off x="7382218" y="5555901"/>
              <a:ext cx="365760" cy="276999"/>
            </a:xfrm>
            <a:prstGeom prst="rect">
              <a:avLst/>
            </a:prstGeom>
            <a:noFill/>
          </p:spPr>
          <p:txBody>
            <a:bodyPr wrap="square" lIns="0" rIns="0" rtlCol="0">
              <a:spAutoFit/>
            </a:bodyPr>
            <a:lstStyle/>
            <a:p>
              <a:pPr algn="ctr">
                <a:buClr>
                  <a:schemeClr val="accent1"/>
                </a:buClr>
              </a:pPr>
              <a:r>
                <a:rPr lang="de-DE" sz="750" dirty="0"/>
                <a:t>1232</a:t>
              </a:r>
            </a:p>
          </p:txBody>
        </p:sp>
        <p:sp>
          <p:nvSpPr>
            <p:cNvPr id="22" name="TextBox 33">
              <a:extLst>
                <a:ext uri="{FF2B5EF4-FFF2-40B4-BE49-F238E27FC236}">
                  <a16:creationId xmlns:a16="http://schemas.microsoft.com/office/drawing/2014/main" id="{B801EAD3-69FA-4AE9-A853-54D410B66182}"/>
                </a:ext>
              </a:extLst>
            </p:cNvPr>
            <p:cNvSpPr txBox="1"/>
            <p:nvPr/>
          </p:nvSpPr>
          <p:spPr>
            <a:xfrm>
              <a:off x="8219172" y="5555901"/>
              <a:ext cx="365760" cy="276999"/>
            </a:xfrm>
            <a:prstGeom prst="rect">
              <a:avLst/>
            </a:prstGeom>
            <a:noFill/>
          </p:spPr>
          <p:txBody>
            <a:bodyPr wrap="square" lIns="0" rIns="0" rtlCol="0">
              <a:spAutoFit/>
            </a:bodyPr>
            <a:lstStyle/>
            <a:p>
              <a:pPr algn="ctr">
                <a:buClr>
                  <a:schemeClr val="accent1"/>
                </a:buClr>
              </a:pPr>
              <a:r>
                <a:rPr lang="de-DE" sz="750" dirty="0"/>
                <a:t>774</a:t>
              </a:r>
            </a:p>
          </p:txBody>
        </p:sp>
        <p:sp>
          <p:nvSpPr>
            <p:cNvPr id="23" name="TextBox 35">
              <a:extLst>
                <a:ext uri="{FF2B5EF4-FFF2-40B4-BE49-F238E27FC236}">
                  <a16:creationId xmlns:a16="http://schemas.microsoft.com/office/drawing/2014/main" id="{73881466-27E0-47F6-BF45-3588B1A001DE}"/>
                </a:ext>
              </a:extLst>
            </p:cNvPr>
            <p:cNvSpPr txBox="1"/>
            <p:nvPr/>
          </p:nvSpPr>
          <p:spPr>
            <a:xfrm>
              <a:off x="9056128" y="5555901"/>
              <a:ext cx="365760" cy="276999"/>
            </a:xfrm>
            <a:prstGeom prst="rect">
              <a:avLst/>
            </a:prstGeom>
            <a:noFill/>
          </p:spPr>
          <p:txBody>
            <a:bodyPr wrap="square" lIns="0" rIns="0" rtlCol="0">
              <a:spAutoFit/>
            </a:bodyPr>
            <a:lstStyle/>
            <a:p>
              <a:pPr algn="ctr">
                <a:buClr>
                  <a:schemeClr val="accent1"/>
                </a:buClr>
              </a:pPr>
              <a:r>
                <a:rPr lang="de-DE" sz="750" dirty="0"/>
                <a:t>270</a:t>
              </a:r>
            </a:p>
          </p:txBody>
        </p:sp>
        <p:sp>
          <p:nvSpPr>
            <p:cNvPr id="24" name="TextBox 37">
              <a:extLst>
                <a:ext uri="{FF2B5EF4-FFF2-40B4-BE49-F238E27FC236}">
                  <a16:creationId xmlns:a16="http://schemas.microsoft.com/office/drawing/2014/main" id="{AE069E6F-4AA7-4D5F-949F-66DBBCC47517}"/>
                </a:ext>
              </a:extLst>
            </p:cNvPr>
            <p:cNvSpPr txBox="1">
              <a:spLocks/>
            </p:cNvSpPr>
            <p:nvPr/>
          </p:nvSpPr>
          <p:spPr>
            <a:xfrm>
              <a:off x="1529914" y="5269970"/>
              <a:ext cx="767305" cy="276999"/>
            </a:xfrm>
            <a:prstGeom prst="rect">
              <a:avLst/>
            </a:prstGeom>
            <a:noFill/>
          </p:spPr>
          <p:txBody>
            <a:bodyPr wrap="none" lIns="0" rIns="0" rtlCol="0">
              <a:spAutoFit/>
            </a:bodyPr>
            <a:lstStyle/>
            <a:p>
              <a:pPr algn="r">
                <a:buClr>
                  <a:schemeClr val="accent1"/>
                </a:buClr>
              </a:pPr>
              <a:r>
                <a:rPr lang="de-DE" sz="750" b="1" dirty="0"/>
                <a:t>DAPA 10 mg</a:t>
              </a:r>
            </a:p>
          </p:txBody>
        </p:sp>
        <p:sp>
          <p:nvSpPr>
            <p:cNvPr id="25" name="TextBox 38">
              <a:extLst>
                <a:ext uri="{FF2B5EF4-FFF2-40B4-BE49-F238E27FC236}">
                  <a16:creationId xmlns:a16="http://schemas.microsoft.com/office/drawing/2014/main" id="{D4A2AD52-C946-48B0-A568-7FE0BA6C5ED4}"/>
                </a:ext>
              </a:extLst>
            </p:cNvPr>
            <p:cNvSpPr txBox="1">
              <a:spLocks/>
            </p:cNvSpPr>
            <p:nvPr/>
          </p:nvSpPr>
          <p:spPr>
            <a:xfrm>
              <a:off x="1805631" y="5555901"/>
              <a:ext cx="491588" cy="276999"/>
            </a:xfrm>
            <a:prstGeom prst="rect">
              <a:avLst/>
            </a:prstGeom>
            <a:noFill/>
          </p:spPr>
          <p:txBody>
            <a:bodyPr wrap="none" lIns="0" rIns="0" rtlCol="0">
              <a:spAutoFit/>
            </a:bodyPr>
            <a:lstStyle/>
            <a:p>
              <a:pPr algn="r">
                <a:buClr>
                  <a:schemeClr val="accent1"/>
                </a:buClr>
              </a:pPr>
              <a:r>
                <a:rPr lang="de-DE" sz="750" b="1" dirty="0"/>
                <a:t>Placebo</a:t>
              </a:r>
            </a:p>
          </p:txBody>
        </p:sp>
        <p:sp>
          <p:nvSpPr>
            <p:cNvPr id="26" name="TextBox 39">
              <a:extLst>
                <a:ext uri="{FF2B5EF4-FFF2-40B4-BE49-F238E27FC236}">
                  <a16:creationId xmlns:a16="http://schemas.microsoft.com/office/drawing/2014/main" id="{4D156331-772E-4DDF-91E3-579E178A4380}"/>
                </a:ext>
              </a:extLst>
            </p:cNvPr>
            <p:cNvSpPr txBox="1">
              <a:spLocks/>
            </p:cNvSpPr>
            <p:nvPr/>
          </p:nvSpPr>
          <p:spPr>
            <a:xfrm>
              <a:off x="8812138" y="3109687"/>
              <a:ext cx="1434153" cy="615553"/>
            </a:xfrm>
            <a:prstGeom prst="rect">
              <a:avLst/>
            </a:prstGeom>
            <a:noFill/>
          </p:spPr>
          <p:txBody>
            <a:bodyPr wrap="none" lIns="0" rIns="0" rtlCol="0">
              <a:spAutoFit/>
            </a:bodyPr>
            <a:lstStyle/>
            <a:p>
              <a:pPr algn="r">
                <a:buClr>
                  <a:schemeClr val="accent1"/>
                </a:buClr>
              </a:pPr>
              <a:r>
                <a:rPr lang="de-DE" sz="1200" b="1" dirty="0">
                  <a:solidFill>
                    <a:srgbClr val="00B0F0"/>
                  </a:solidFill>
                </a:rPr>
                <a:t>DAPA 10 mg</a:t>
              </a:r>
              <a:br>
                <a:rPr lang="de-DE" sz="1200" b="1" dirty="0">
                  <a:solidFill>
                    <a:srgbClr val="00B0F0"/>
                  </a:solidFill>
                </a:rPr>
              </a:br>
              <a:r>
                <a:rPr lang="de-DE" sz="1200" b="1" dirty="0">
                  <a:solidFill>
                    <a:srgbClr val="00B0F0"/>
                  </a:solidFill>
                </a:rPr>
                <a:t>197 Ereignisse</a:t>
              </a:r>
            </a:p>
          </p:txBody>
        </p:sp>
        <p:sp>
          <p:nvSpPr>
            <p:cNvPr id="27" name="TextBox 40">
              <a:extLst>
                <a:ext uri="{FF2B5EF4-FFF2-40B4-BE49-F238E27FC236}">
                  <a16:creationId xmlns:a16="http://schemas.microsoft.com/office/drawing/2014/main" id="{7275BECD-B0AE-4773-AFE7-8509C4F4D949}"/>
                </a:ext>
              </a:extLst>
            </p:cNvPr>
            <p:cNvSpPr txBox="1">
              <a:spLocks/>
            </p:cNvSpPr>
            <p:nvPr/>
          </p:nvSpPr>
          <p:spPr>
            <a:xfrm>
              <a:off x="8812138" y="1189649"/>
              <a:ext cx="1434153" cy="615553"/>
            </a:xfrm>
            <a:prstGeom prst="rect">
              <a:avLst/>
            </a:prstGeom>
            <a:noFill/>
          </p:spPr>
          <p:txBody>
            <a:bodyPr wrap="none" lIns="0" rIns="0" rtlCol="0">
              <a:spAutoFit/>
            </a:bodyPr>
            <a:lstStyle/>
            <a:p>
              <a:pPr algn="r">
                <a:buClr>
                  <a:schemeClr val="accent1"/>
                </a:buClr>
              </a:pPr>
              <a:r>
                <a:rPr lang="de-DE" sz="1200" b="1" dirty="0">
                  <a:solidFill>
                    <a:srgbClr val="96BE32"/>
                  </a:solidFill>
                </a:rPr>
                <a:t>Placebo</a:t>
              </a:r>
              <a:br>
                <a:rPr lang="de-DE" sz="1200" b="1" dirty="0">
                  <a:solidFill>
                    <a:srgbClr val="96BE32"/>
                  </a:solidFill>
                </a:rPr>
              </a:br>
              <a:r>
                <a:rPr lang="de-DE" sz="1200" b="1" dirty="0">
                  <a:solidFill>
                    <a:srgbClr val="96BE32"/>
                  </a:solidFill>
                </a:rPr>
                <a:t>312 Ereignisse</a:t>
              </a:r>
            </a:p>
          </p:txBody>
        </p:sp>
        <p:sp>
          <p:nvSpPr>
            <p:cNvPr id="35" name="TextBox 50">
              <a:extLst>
                <a:ext uri="{FF2B5EF4-FFF2-40B4-BE49-F238E27FC236}">
                  <a16:creationId xmlns:a16="http://schemas.microsoft.com/office/drawing/2014/main" id="{5DCC7EEC-960C-4AB0-9D8C-03CF8C7E2080}"/>
                </a:ext>
              </a:extLst>
            </p:cNvPr>
            <p:cNvSpPr txBox="1"/>
            <p:nvPr/>
          </p:nvSpPr>
          <p:spPr>
            <a:xfrm>
              <a:off x="2255489" y="4634851"/>
              <a:ext cx="316755" cy="276999"/>
            </a:xfrm>
            <a:prstGeom prst="rect">
              <a:avLst/>
            </a:prstGeom>
            <a:noFill/>
          </p:spPr>
          <p:txBody>
            <a:bodyPr wrap="none" rtlCol="0">
              <a:spAutoFit/>
            </a:bodyPr>
            <a:lstStyle/>
            <a:p>
              <a:pPr algn="r">
                <a:buClr>
                  <a:schemeClr val="accent1"/>
                </a:buClr>
              </a:pPr>
              <a:r>
                <a:rPr lang="de-DE" sz="750" dirty="0"/>
                <a:t>0</a:t>
              </a:r>
            </a:p>
          </p:txBody>
        </p:sp>
        <p:sp>
          <p:nvSpPr>
            <p:cNvPr id="36" name="TextBox 51">
              <a:extLst>
                <a:ext uri="{FF2B5EF4-FFF2-40B4-BE49-F238E27FC236}">
                  <a16:creationId xmlns:a16="http://schemas.microsoft.com/office/drawing/2014/main" id="{6877CC7F-2FC7-4138-885E-AD0D91BF52EF}"/>
                </a:ext>
              </a:extLst>
            </p:cNvPr>
            <p:cNvSpPr txBox="1"/>
            <p:nvPr/>
          </p:nvSpPr>
          <p:spPr>
            <a:xfrm>
              <a:off x="2255489" y="4068262"/>
              <a:ext cx="316755" cy="276999"/>
            </a:xfrm>
            <a:prstGeom prst="rect">
              <a:avLst/>
            </a:prstGeom>
            <a:noFill/>
          </p:spPr>
          <p:txBody>
            <a:bodyPr wrap="none" rtlCol="0">
              <a:spAutoFit/>
            </a:bodyPr>
            <a:lstStyle/>
            <a:p>
              <a:pPr algn="r">
                <a:buClr>
                  <a:schemeClr val="accent1"/>
                </a:buClr>
              </a:pPr>
              <a:r>
                <a:rPr lang="de-DE" sz="750" dirty="0"/>
                <a:t>4</a:t>
              </a:r>
            </a:p>
          </p:txBody>
        </p:sp>
        <p:sp>
          <p:nvSpPr>
            <p:cNvPr id="37" name="TextBox 52">
              <a:extLst>
                <a:ext uri="{FF2B5EF4-FFF2-40B4-BE49-F238E27FC236}">
                  <a16:creationId xmlns:a16="http://schemas.microsoft.com/office/drawing/2014/main" id="{D3C52B95-19D9-43D3-9687-B3B3D1E1011E}"/>
                </a:ext>
              </a:extLst>
            </p:cNvPr>
            <p:cNvSpPr txBox="1"/>
            <p:nvPr/>
          </p:nvSpPr>
          <p:spPr>
            <a:xfrm>
              <a:off x="2255489" y="3501672"/>
              <a:ext cx="316755" cy="276999"/>
            </a:xfrm>
            <a:prstGeom prst="rect">
              <a:avLst/>
            </a:prstGeom>
            <a:noFill/>
          </p:spPr>
          <p:txBody>
            <a:bodyPr wrap="none" rtlCol="0">
              <a:spAutoFit/>
            </a:bodyPr>
            <a:lstStyle/>
            <a:p>
              <a:pPr algn="r">
                <a:buClr>
                  <a:schemeClr val="accent1"/>
                </a:buClr>
              </a:pPr>
              <a:r>
                <a:rPr lang="de-DE" sz="750" dirty="0"/>
                <a:t>8</a:t>
              </a:r>
            </a:p>
          </p:txBody>
        </p:sp>
        <p:sp>
          <p:nvSpPr>
            <p:cNvPr id="38" name="TextBox 53">
              <a:extLst>
                <a:ext uri="{FF2B5EF4-FFF2-40B4-BE49-F238E27FC236}">
                  <a16:creationId xmlns:a16="http://schemas.microsoft.com/office/drawing/2014/main" id="{8FE10CDF-E619-4F17-AEB2-F00652D11DD8}"/>
                </a:ext>
              </a:extLst>
            </p:cNvPr>
            <p:cNvSpPr txBox="1"/>
            <p:nvPr/>
          </p:nvSpPr>
          <p:spPr>
            <a:xfrm>
              <a:off x="2184957" y="2935084"/>
              <a:ext cx="387285" cy="276999"/>
            </a:xfrm>
            <a:prstGeom prst="rect">
              <a:avLst/>
            </a:prstGeom>
            <a:noFill/>
          </p:spPr>
          <p:txBody>
            <a:bodyPr wrap="none" rtlCol="0">
              <a:spAutoFit/>
            </a:bodyPr>
            <a:lstStyle/>
            <a:p>
              <a:pPr algn="r">
                <a:buClr>
                  <a:schemeClr val="accent1"/>
                </a:buClr>
              </a:pPr>
              <a:r>
                <a:rPr lang="de-DE" sz="750" dirty="0"/>
                <a:t>12</a:t>
              </a:r>
            </a:p>
          </p:txBody>
        </p:sp>
        <p:sp>
          <p:nvSpPr>
            <p:cNvPr id="39" name="TextBox 54">
              <a:extLst>
                <a:ext uri="{FF2B5EF4-FFF2-40B4-BE49-F238E27FC236}">
                  <a16:creationId xmlns:a16="http://schemas.microsoft.com/office/drawing/2014/main" id="{69102061-3275-449C-8756-7537FE04AB6E}"/>
                </a:ext>
              </a:extLst>
            </p:cNvPr>
            <p:cNvSpPr txBox="1"/>
            <p:nvPr/>
          </p:nvSpPr>
          <p:spPr>
            <a:xfrm>
              <a:off x="2184957" y="2368495"/>
              <a:ext cx="387285" cy="276999"/>
            </a:xfrm>
            <a:prstGeom prst="rect">
              <a:avLst/>
            </a:prstGeom>
            <a:noFill/>
          </p:spPr>
          <p:txBody>
            <a:bodyPr wrap="none" rtlCol="0">
              <a:spAutoFit/>
            </a:bodyPr>
            <a:lstStyle/>
            <a:p>
              <a:pPr algn="r">
                <a:buClr>
                  <a:schemeClr val="accent1"/>
                </a:buClr>
              </a:pPr>
              <a:r>
                <a:rPr lang="de-DE" sz="750" dirty="0"/>
                <a:t>16</a:t>
              </a:r>
            </a:p>
          </p:txBody>
        </p:sp>
        <p:sp>
          <p:nvSpPr>
            <p:cNvPr id="40" name="TextBox 55">
              <a:extLst>
                <a:ext uri="{FF2B5EF4-FFF2-40B4-BE49-F238E27FC236}">
                  <a16:creationId xmlns:a16="http://schemas.microsoft.com/office/drawing/2014/main" id="{9A3E96CE-CAFE-4AE8-B452-36EA04CD0933}"/>
                </a:ext>
              </a:extLst>
            </p:cNvPr>
            <p:cNvSpPr txBox="1"/>
            <p:nvPr/>
          </p:nvSpPr>
          <p:spPr>
            <a:xfrm>
              <a:off x="2184957" y="1801906"/>
              <a:ext cx="387285" cy="276999"/>
            </a:xfrm>
            <a:prstGeom prst="rect">
              <a:avLst/>
            </a:prstGeom>
            <a:noFill/>
          </p:spPr>
          <p:txBody>
            <a:bodyPr wrap="none" rtlCol="0">
              <a:spAutoFit/>
            </a:bodyPr>
            <a:lstStyle/>
            <a:p>
              <a:pPr algn="r">
                <a:buClr>
                  <a:schemeClr val="accent1"/>
                </a:buClr>
              </a:pPr>
              <a:r>
                <a:rPr lang="de-DE" sz="750" dirty="0"/>
                <a:t>20</a:t>
              </a:r>
            </a:p>
          </p:txBody>
        </p:sp>
        <p:sp>
          <p:nvSpPr>
            <p:cNvPr id="41" name="TextBox 56">
              <a:extLst>
                <a:ext uri="{FF2B5EF4-FFF2-40B4-BE49-F238E27FC236}">
                  <a16:creationId xmlns:a16="http://schemas.microsoft.com/office/drawing/2014/main" id="{2D7AF2ED-5DEC-484F-ADA2-7A9C45DEBA04}"/>
                </a:ext>
              </a:extLst>
            </p:cNvPr>
            <p:cNvSpPr txBox="1"/>
            <p:nvPr/>
          </p:nvSpPr>
          <p:spPr>
            <a:xfrm>
              <a:off x="2184957" y="1235317"/>
              <a:ext cx="387285" cy="276999"/>
            </a:xfrm>
            <a:prstGeom prst="rect">
              <a:avLst/>
            </a:prstGeom>
            <a:noFill/>
          </p:spPr>
          <p:txBody>
            <a:bodyPr wrap="none" rtlCol="0">
              <a:spAutoFit/>
            </a:bodyPr>
            <a:lstStyle/>
            <a:p>
              <a:pPr algn="r">
                <a:buClr>
                  <a:schemeClr val="accent1"/>
                </a:buClr>
              </a:pPr>
              <a:r>
                <a:rPr lang="de-DE" sz="750" dirty="0"/>
                <a:t>24</a:t>
              </a:r>
            </a:p>
          </p:txBody>
        </p:sp>
        <p:sp>
          <p:nvSpPr>
            <p:cNvPr id="42" name="TextBox 57">
              <a:extLst>
                <a:ext uri="{FF2B5EF4-FFF2-40B4-BE49-F238E27FC236}">
                  <a16:creationId xmlns:a16="http://schemas.microsoft.com/office/drawing/2014/main" id="{E6E9F941-15E8-43F7-A86C-3A7AFD6FBE73}"/>
                </a:ext>
              </a:extLst>
            </p:cNvPr>
            <p:cNvSpPr txBox="1"/>
            <p:nvPr/>
          </p:nvSpPr>
          <p:spPr>
            <a:xfrm>
              <a:off x="2463707" y="4891175"/>
              <a:ext cx="316755" cy="276999"/>
            </a:xfrm>
            <a:prstGeom prst="rect">
              <a:avLst/>
            </a:prstGeom>
            <a:noFill/>
          </p:spPr>
          <p:txBody>
            <a:bodyPr wrap="none" rtlCol="0">
              <a:spAutoFit/>
            </a:bodyPr>
            <a:lstStyle/>
            <a:p>
              <a:pPr algn="ctr">
                <a:buClr>
                  <a:schemeClr val="accent1"/>
                </a:buClr>
              </a:pPr>
              <a:r>
                <a:rPr lang="de-DE" sz="750" dirty="0"/>
                <a:t>0</a:t>
              </a:r>
            </a:p>
          </p:txBody>
        </p:sp>
        <p:sp>
          <p:nvSpPr>
            <p:cNvPr id="52" name="TextBox 71">
              <a:extLst>
                <a:ext uri="{FF2B5EF4-FFF2-40B4-BE49-F238E27FC236}">
                  <a16:creationId xmlns:a16="http://schemas.microsoft.com/office/drawing/2014/main" id="{5E74F1AF-3C4E-4035-8627-CC2B87F52E32}"/>
                </a:ext>
              </a:extLst>
            </p:cNvPr>
            <p:cNvSpPr txBox="1"/>
            <p:nvPr/>
          </p:nvSpPr>
          <p:spPr>
            <a:xfrm>
              <a:off x="3290395" y="4891175"/>
              <a:ext cx="316755" cy="276999"/>
            </a:xfrm>
            <a:prstGeom prst="rect">
              <a:avLst/>
            </a:prstGeom>
            <a:noFill/>
          </p:spPr>
          <p:txBody>
            <a:bodyPr wrap="none" rtlCol="0">
              <a:spAutoFit/>
            </a:bodyPr>
            <a:lstStyle/>
            <a:p>
              <a:pPr algn="ctr">
                <a:buClr>
                  <a:schemeClr val="accent1"/>
                </a:buClr>
              </a:pPr>
              <a:r>
                <a:rPr lang="de-DE" sz="750" dirty="0"/>
                <a:t>4</a:t>
              </a:r>
            </a:p>
          </p:txBody>
        </p:sp>
        <p:sp>
          <p:nvSpPr>
            <p:cNvPr id="53" name="TextBox 72">
              <a:extLst>
                <a:ext uri="{FF2B5EF4-FFF2-40B4-BE49-F238E27FC236}">
                  <a16:creationId xmlns:a16="http://schemas.microsoft.com/office/drawing/2014/main" id="{7428B229-E994-4FDB-95CD-6500132B1B3C}"/>
                </a:ext>
              </a:extLst>
            </p:cNvPr>
            <p:cNvSpPr txBox="1"/>
            <p:nvPr/>
          </p:nvSpPr>
          <p:spPr>
            <a:xfrm>
              <a:off x="4147863" y="4891175"/>
              <a:ext cx="255199" cy="276999"/>
            </a:xfrm>
            <a:prstGeom prst="rect">
              <a:avLst/>
            </a:prstGeom>
            <a:noFill/>
          </p:spPr>
          <p:txBody>
            <a:bodyPr wrap="square" rtlCol="0">
              <a:spAutoFit/>
            </a:bodyPr>
            <a:lstStyle/>
            <a:p>
              <a:pPr algn="ctr">
                <a:buClr>
                  <a:schemeClr val="accent1"/>
                </a:buClr>
              </a:pPr>
              <a:r>
                <a:rPr lang="de-DE" sz="750" dirty="0"/>
                <a:t>8</a:t>
              </a:r>
            </a:p>
          </p:txBody>
        </p:sp>
        <p:sp>
          <p:nvSpPr>
            <p:cNvPr id="54" name="TextBox 74">
              <a:extLst>
                <a:ext uri="{FF2B5EF4-FFF2-40B4-BE49-F238E27FC236}">
                  <a16:creationId xmlns:a16="http://schemas.microsoft.com/office/drawing/2014/main" id="{2F7AC70B-898C-41CE-B823-63AF2D84002E}"/>
                </a:ext>
              </a:extLst>
            </p:cNvPr>
            <p:cNvSpPr txBox="1">
              <a:spLocks/>
            </p:cNvSpPr>
            <p:nvPr/>
          </p:nvSpPr>
          <p:spPr>
            <a:xfrm>
              <a:off x="4925393" y="4891176"/>
              <a:ext cx="365760" cy="430887"/>
            </a:xfrm>
            <a:prstGeom prst="rect">
              <a:avLst/>
            </a:prstGeom>
            <a:noFill/>
          </p:spPr>
          <p:txBody>
            <a:bodyPr wrap="square" rtlCol="0">
              <a:spAutoFit/>
            </a:bodyPr>
            <a:lstStyle/>
            <a:p>
              <a:pPr algn="ctr">
                <a:buClr>
                  <a:schemeClr val="accent1"/>
                </a:buClr>
              </a:pPr>
              <a:r>
                <a:rPr lang="de-DE" sz="750" dirty="0"/>
                <a:t>12</a:t>
              </a:r>
            </a:p>
          </p:txBody>
        </p:sp>
        <p:sp>
          <p:nvSpPr>
            <p:cNvPr id="55" name="TextBox 76">
              <a:extLst>
                <a:ext uri="{FF2B5EF4-FFF2-40B4-BE49-F238E27FC236}">
                  <a16:creationId xmlns:a16="http://schemas.microsoft.com/office/drawing/2014/main" id="{955227BE-ED0C-4AE4-A63A-559D0F6C2122}"/>
                </a:ext>
              </a:extLst>
            </p:cNvPr>
            <p:cNvSpPr txBox="1"/>
            <p:nvPr/>
          </p:nvSpPr>
          <p:spPr>
            <a:xfrm>
              <a:off x="5746125" y="4891175"/>
              <a:ext cx="365760" cy="430887"/>
            </a:xfrm>
            <a:prstGeom prst="rect">
              <a:avLst/>
            </a:prstGeom>
            <a:noFill/>
          </p:spPr>
          <p:txBody>
            <a:bodyPr wrap="square" rtlCol="0">
              <a:spAutoFit/>
            </a:bodyPr>
            <a:lstStyle/>
            <a:p>
              <a:pPr algn="ctr">
                <a:buClr>
                  <a:schemeClr val="accent1"/>
                </a:buClr>
              </a:pPr>
              <a:r>
                <a:rPr lang="de-DE" sz="750" dirty="0"/>
                <a:t>16</a:t>
              </a:r>
            </a:p>
          </p:txBody>
        </p:sp>
        <p:sp>
          <p:nvSpPr>
            <p:cNvPr id="56" name="TextBox 77">
              <a:extLst>
                <a:ext uri="{FF2B5EF4-FFF2-40B4-BE49-F238E27FC236}">
                  <a16:creationId xmlns:a16="http://schemas.microsoft.com/office/drawing/2014/main" id="{70B34C72-B2D3-40BF-A8EC-573AC1B93F67}"/>
                </a:ext>
              </a:extLst>
            </p:cNvPr>
            <p:cNvSpPr txBox="1"/>
            <p:nvPr/>
          </p:nvSpPr>
          <p:spPr>
            <a:xfrm>
              <a:off x="6550604" y="4891175"/>
              <a:ext cx="365760" cy="430887"/>
            </a:xfrm>
            <a:prstGeom prst="rect">
              <a:avLst/>
            </a:prstGeom>
            <a:noFill/>
          </p:spPr>
          <p:txBody>
            <a:bodyPr wrap="square" rtlCol="0">
              <a:spAutoFit/>
            </a:bodyPr>
            <a:lstStyle/>
            <a:p>
              <a:pPr algn="ctr">
                <a:buClr>
                  <a:schemeClr val="accent1"/>
                </a:buClr>
              </a:pPr>
              <a:r>
                <a:rPr lang="de-DE" sz="750" dirty="0"/>
                <a:t>20</a:t>
              </a:r>
            </a:p>
          </p:txBody>
        </p:sp>
        <p:sp>
          <p:nvSpPr>
            <p:cNvPr id="57" name="TextBox 78">
              <a:extLst>
                <a:ext uri="{FF2B5EF4-FFF2-40B4-BE49-F238E27FC236}">
                  <a16:creationId xmlns:a16="http://schemas.microsoft.com/office/drawing/2014/main" id="{D4D571B8-9DE6-42A3-8587-6F9F40D3BDA4}"/>
                </a:ext>
              </a:extLst>
            </p:cNvPr>
            <p:cNvSpPr txBox="1"/>
            <p:nvPr/>
          </p:nvSpPr>
          <p:spPr>
            <a:xfrm>
              <a:off x="7364915" y="4891175"/>
              <a:ext cx="365760" cy="430887"/>
            </a:xfrm>
            <a:prstGeom prst="rect">
              <a:avLst/>
            </a:prstGeom>
            <a:noFill/>
          </p:spPr>
          <p:txBody>
            <a:bodyPr wrap="square" rtlCol="0">
              <a:spAutoFit/>
            </a:bodyPr>
            <a:lstStyle/>
            <a:p>
              <a:pPr algn="ctr">
                <a:buClr>
                  <a:schemeClr val="accent1"/>
                </a:buClr>
              </a:pPr>
              <a:r>
                <a:rPr lang="de-DE" sz="750" dirty="0"/>
                <a:t>24</a:t>
              </a:r>
            </a:p>
          </p:txBody>
        </p:sp>
        <p:sp>
          <p:nvSpPr>
            <p:cNvPr id="58" name="TextBox 79">
              <a:extLst>
                <a:ext uri="{FF2B5EF4-FFF2-40B4-BE49-F238E27FC236}">
                  <a16:creationId xmlns:a16="http://schemas.microsoft.com/office/drawing/2014/main" id="{62DD300F-1EBC-4D34-A5E8-4E4DB101C595}"/>
                </a:ext>
              </a:extLst>
            </p:cNvPr>
            <p:cNvSpPr txBox="1"/>
            <p:nvPr/>
          </p:nvSpPr>
          <p:spPr>
            <a:xfrm>
              <a:off x="8192620" y="4891175"/>
              <a:ext cx="365760" cy="430887"/>
            </a:xfrm>
            <a:prstGeom prst="rect">
              <a:avLst/>
            </a:prstGeom>
            <a:noFill/>
          </p:spPr>
          <p:txBody>
            <a:bodyPr wrap="square" rtlCol="0">
              <a:spAutoFit/>
            </a:bodyPr>
            <a:lstStyle/>
            <a:p>
              <a:pPr algn="ctr">
                <a:buClr>
                  <a:schemeClr val="accent1"/>
                </a:buClr>
              </a:pPr>
              <a:r>
                <a:rPr lang="de-DE" sz="750" dirty="0"/>
                <a:t>28</a:t>
              </a:r>
            </a:p>
          </p:txBody>
        </p:sp>
        <p:sp>
          <p:nvSpPr>
            <p:cNvPr id="59" name="TextBox 82">
              <a:extLst>
                <a:ext uri="{FF2B5EF4-FFF2-40B4-BE49-F238E27FC236}">
                  <a16:creationId xmlns:a16="http://schemas.microsoft.com/office/drawing/2014/main" id="{A19AEE5B-C6DB-4636-BFB6-1B984072ECB3}"/>
                </a:ext>
              </a:extLst>
            </p:cNvPr>
            <p:cNvSpPr txBox="1"/>
            <p:nvPr/>
          </p:nvSpPr>
          <p:spPr>
            <a:xfrm>
              <a:off x="9031548" y="4891175"/>
              <a:ext cx="365760" cy="430887"/>
            </a:xfrm>
            <a:prstGeom prst="rect">
              <a:avLst/>
            </a:prstGeom>
            <a:noFill/>
          </p:spPr>
          <p:txBody>
            <a:bodyPr wrap="square" rtlCol="0">
              <a:spAutoFit/>
            </a:bodyPr>
            <a:lstStyle/>
            <a:p>
              <a:pPr algn="ctr">
                <a:buClr>
                  <a:schemeClr val="accent1"/>
                </a:buClr>
              </a:pPr>
              <a:r>
                <a:rPr lang="de-DE" sz="750" dirty="0"/>
                <a:t>32</a:t>
              </a:r>
            </a:p>
          </p:txBody>
        </p:sp>
        <p:sp>
          <p:nvSpPr>
            <p:cNvPr id="60" name="TextBox 83">
              <a:extLst>
                <a:ext uri="{FF2B5EF4-FFF2-40B4-BE49-F238E27FC236}">
                  <a16:creationId xmlns:a16="http://schemas.microsoft.com/office/drawing/2014/main" id="{83CE378C-399E-47A9-89F7-6E7463A6CAD9}"/>
                </a:ext>
              </a:extLst>
            </p:cNvPr>
            <p:cNvSpPr txBox="1"/>
            <p:nvPr/>
          </p:nvSpPr>
          <p:spPr>
            <a:xfrm>
              <a:off x="4711726" y="5036049"/>
              <a:ext cx="2440271" cy="307776"/>
            </a:xfrm>
            <a:prstGeom prst="rect">
              <a:avLst/>
            </a:prstGeom>
            <a:noFill/>
          </p:spPr>
          <p:txBody>
            <a:bodyPr wrap="square" rtlCol="0">
              <a:spAutoFit/>
            </a:bodyPr>
            <a:lstStyle/>
            <a:p>
              <a:pPr algn="ctr">
                <a:buClr>
                  <a:schemeClr val="accent1"/>
                </a:buClr>
              </a:pPr>
              <a:r>
                <a:rPr lang="de-DE" sz="900" b="1" dirty="0"/>
                <a:t>Monate seit Randomisierung</a:t>
              </a:r>
            </a:p>
          </p:txBody>
        </p:sp>
        <p:sp>
          <p:nvSpPr>
            <p:cNvPr id="61" name="TextBox 84">
              <a:extLst>
                <a:ext uri="{FF2B5EF4-FFF2-40B4-BE49-F238E27FC236}">
                  <a16:creationId xmlns:a16="http://schemas.microsoft.com/office/drawing/2014/main" id="{CECDA116-F1B5-4636-8E3B-0AB9C7AB3CC0}"/>
                </a:ext>
              </a:extLst>
            </p:cNvPr>
            <p:cNvSpPr txBox="1"/>
            <p:nvPr/>
          </p:nvSpPr>
          <p:spPr>
            <a:xfrm rot="16200000">
              <a:off x="1055084" y="2923371"/>
              <a:ext cx="2035547" cy="307776"/>
            </a:xfrm>
            <a:prstGeom prst="rect">
              <a:avLst/>
            </a:prstGeom>
            <a:noFill/>
          </p:spPr>
          <p:txBody>
            <a:bodyPr wrap="square" rtlCol="0">
              <a:spAutoFit/>
            </a:bodyPr>
            <a:lstStyle/>
            <a:p>
              <a:pPr algn="ctr">
                <a:buClr>
                  <a:schemeClr val="accent1"/>
                </a:buClr>
              </a:pPr>
              <a:r>
                <a:rPr lang="de-DE" sz="900" b="1" dirty="0"/>
                <a:t>Kumulative Inzidenz %</a:t>
              </a:r>
            </a:p>
          </p:txBody>
        </p:sp>
        <p:sp>
          <p:nvSpPr>
            <p:cNvPr id="62" name="TextBox 85">
              <a:extLst>
                <a:ext uri="{FF2B5EF4-FFF2-40B4-BE49-F238E27FC236}">
                  <a16:creationId xmlns:a16="http://schemas.microsoft.com/office/drawing/2014/main" id="{39E545D3-E9E3-4DE8-9F3F-C1A7FC259AB0}"/>
                </a:ext>
              </a:extLst>
            </p:cNvPr>
            <p:cNvSpPr txBox="1">
              <a:spLocks/>
            </p:cNvSpPr>
            <p:nvPr/>
          </p:nvSpPr>
          <p:spPr>
            <a:xfrm>
              <a:off x="1262749" y="5067664"/>
              <a:ext cx="1034471" cy="276999"/>
            </a:xfrm>
            <a:prstGeom prst="rect">
              <a:avLst/>
            </a:prstGeom>
            <a:noFill/>
          </p:spPr>
          <p:txBody>
            <a:bodyPr wrap="none" lIns="0" rIns="0" rtlCol="0">
              <a:spAutoFit/>
            </a:bodyPr>
            <a:lstStyle/>
            <a:p>
              <a:pPr algn="r">
                <a:buClr>
                  <a:schemeClr val="accent1"/>
                </a:buClr>
              </a:pPr>
              <a:r>
                <a:rPr lang="de-DE" sz="750" b="1" dirty="0"/>
                <a:t>Anzahl Patienten</a:t>
              </a:r>
            </a:p>
          </p:txBody>
        </p:sp>
        <p:sp>
          <p:nvSpPr>
            <p:cNvPr id="68" name="Freeform: Shape 69">
              <a:extLst>
                <a:ext uri="{FF2B5EF4-FFF2-40B4-BE49-F238E27FC236}">
                  <a16:creationId xmlns:a16="http://schemas.microsoft.com/office/drawing/2014/main" id="{4250628E-B3A9-4550-AB92-D9E064645DB5}"/>
                </a:ext>
              </a:extLst>
            </p:cNvPr>
            <p:cNvSpPr/>
            <p:nvPr/>
          </p:nvSpPr>
          <p:spPr>
            <a:xfrm>
              <a:off x="2651273" y="1802103"/>
              <a:ext cx="6581553" cy="2972466"/>
            </a:xfrm>
            <a:custGeom>
              <a:avLst/>
              <a:gdLst>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17558 w 6581553"/>
                <a:gd name="connsiteY112" fmla="*/ 1355650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507125 w 6581553"/>
                <a:gd name="connsiteY151" fmla="*/ 180753 h 3312041"/>
                <a:gd name="connsiteX152" fmla="*/ 6523074 w 6581553"/>
                <a:gd name="connsiteY152" fmla="*/ 180753 h 3312041"/>
                <a:gd name="connsiteX153" fmla="*/ 6523074 w 6581553"/>
                <a:gd name="connsiteY153" fmla="*/ 138223 h 3312041"/>
                <a:gd name="connsiteX154" fmla="*/ 6560288 w 6581553"/>
                <a:gd name="connsiteY154" fmla="*/ 138223 h 3312041"/>
                <a:gd name="connsiteX155" fmla="*/ 6560288 w 6581553"/>
                <a:gd name="connsiteY155" fmla="*/ 95693 h 3312041"/>
                <a:gd name="connsiteX156" fmla="*/ 6581553 w 6581553"/>
                <a:gd name="connsiteY156" fmla="*/ 95693 h 3312041"/>
                <a:gd name="connsiteX157" fmla="*/ 6581553 w 6581553"/>
                <a:gd name="connsiteY157"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17558 w 6581553"/>
                <a:gd name="connsiteY112" fmla="*/ 1355650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487965 w 6581553"/>
                <a:gd name="connsiteY151" fmla="*/ 197422 h 3312041"/>
                <a:gd name="connsiteX152" fmla="*/ 6507125 w 6581553"/>
                <a:gd name="connsiteY152" fmla="*/ 180753 h 3312041"/>
                <a:gd name="connsiteX153" fmla="*/ 6523074 w 6581553"/>
                <a:gd name="connsiteY153" fmla="*/ 180753 h 3312041"/>
                <a:gd name="connsiteX154" fmla="*/ 6523074 w 6581553"/>
                <a:gd name="connsiteY154" fmla="*/ 138223 h 3312041"/>
                <a:gd name="connsiteX155" fmla="*/ 6560288 w 6581553"/>
                <a:gd name="connsiteY155" fmla="*/ 138223 h 3312041"/>
                <a:gd name="connsiteX156" fmla="*/ 6560288 w 6581553"/>
                <a:gd name="connsiteY156" fmla="*/ 95693 h 3312041"/>
                <a:gd name="connsiteX157" fmla="*/ 6581553 w 6581553"/>
                <a:gd name="connsiteY157" fmla="*/ 95693 h 3312041"/>
                <a:gd name="connsiteX158" fmla="*/ 6581553 w 6581553"/>
                <a:gd name="connsiteY158"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17558 w 6581553"/>
                <a:gd name="connsiteY112" fmla="*/ 1355650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502252 w 6581553"/>
                <a:gd name="connsiteY151" fmla="*/ 214090 h 3312041"/>
                <a:gd name="connsiteX152" fmla="*/ 6507125 w 6581553"/>
                <a:gd name="connsiteY152" fmla="*/ 180753 h 3312041"/>
                <a:gd name="connsiteX153" fmla="*/ 6523074 w 6581553"/>
                <a:gd name="connsiteY153" fmla="*/ 180753 h 3312041"/>
                <a:gd name="connsiteX154" fmla="*/ 6523074 w 6581553"/>
                <a:gd name="connsiteY154" fmla="*/ 138223 h 3312041"/>
                <a:gd name="connsiteX155" fmla="*/ 6560288 w 6581553"/>
                <a:gd name="connsiteY155" fmla="*/ 138223 h 3312041"/>
                <a:gd name="connsiteX156" fmla="*/ 6560288 w 6581553"/>
                <a:gd name="connsiteY156" fmla="*/ 95693 h 3312041"/>
                <a:gd name="connsiteX157" fmla="*/ 6581553 w 6581553"/>
                <a:gd name="connsiteY157" fmla="*/ 95693 h 3312041"/>
                <a:gd name="connsiteX158" fmla="*/ 6581553 w 6581553"/>
                <a:gd name="connsiteY158"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17558 w 6581553"/>
                <a:gd name="connsiteY112" fmla="*/ 1355650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514158 w 6581553"/>
                <a:gd name="connsiteY151" fmla="*/ 211709 h 3312041"/>
                <a:gd name="connsiteX152" fmla="*/ 6507125 w 6581553"/>
                <a:gd name="connsiteY152" fmla="*/ 180753 h 3312041"/>
                <a:gd name="connsiteX153" fmla="*/ 6523074 w 6581553"/>
                <a:gd name="connsiteY153" fmla="*/ 180753 h 3312041"/>
                <a:gd name="connsiteX154" fmla="*/ 6523074 w 6581553"/>
                <a:gd name="connsiteY154" fmla="*/ 138223 h 3312041"/>
                <a:gd name="connsiteX155" fmla="*/ 6560288 w 6581553"/>
                <a:gd name="connsiteY155" fmla="*/ 138223 h 3312041"/>
                <a:gd name="connsiteX156" fmla="*/ 6560288 w 6581553"/>
                <a:gd name="connsiteY156" fmla="*/ 95693 h 3312041"/>
                <a:gd name="connsiteX157" fmla="*/ 6581553 w 6581553"/>
                <a:gd name="connsiteY157" fmla="*/ 95693 h 3312041"/>
                <a:gd name="connsiteX158" fmla="*/ 6581553 w 6581553"/>
                <a:gd name="connsiteY158"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17558 w 6581553"/>
                <a:gd name="connsiteY112" fmla="*/ 1355650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507014 w 6581553"/>
                <a:gd name="connsiteY151" fmla="*/ 218853 h 3312041"/>
                <a:gd name="connsiteX152" fmla="*/ 6507125 w 6581553"/>
                <a:gd name="connsiteY152" fmla="*/ 180753 h 3312041"/>
                <a:gd name="connsiteX153" fmla="*/ 6523074 w 6581553"/>
                <a:gd name="connsiteY153" fmla="*/ 180753 h 3312041"/>
                <a:gd name="connsiteX154" fmla="*/ 6523074 w 6581553"/>
                <a:gd name="connsiteY154" fmla="*/ 138223 h 3312041"/>
                <a:gd name="connsiteX155" fmla="*/ 6560288 w 6581553"/>
                <a:gd name="connsiteY155" fmla="*/ 138223 h 3312041"/>
                <a:gd name="connsiteX156" fmla="*/ 6560288 w 6581553"/>
                <a:gd name="connsiteY156" fmla="*/ 95693 h 3312041"/>
                <a:gd name="connsiteX157" fmla="*/ 6581553 w 6581553"/>
                <a:gd name="connsiteY157" fmla="*/ 95693 h 3312041"/>
                <a:gd name="connsiteX158" fmla="*/ 6581553 w 6581553"/>
                <a:gd name="connsiteY158"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507014 w 6581553"/>
                <a:gd name="connsiteY151" fmla="*/ 218853 h 3312041"/>
                <a:gd name="connsiteX152" fmla="*/ 6507125 w 6581553"/>
                <a:gd name="connsiteY152" fmla="*/ 180753 h 3312041"/>
                <a:gd name="connsiteX153" fmla="*/ 6523074 w 6581553"/>
                <a:gd name="connsiteY153" fmla="*/ 180753 h 3312041"/>
                <a:gd name="connsiteX154" fmla="*/ 6523074 w 6581553"/>
                <a:gd name="connsiteY154" fmla="*/ 138223 h 3312041"/>
                <a:gd name="connsiteX155" fmla="*/ 6560288 w 6581553"/>
                <a:gd name="connsiteY155" fmla="*/ 138223 h 3312041"/>
                <a:gd name="connsiteX156" fmla="*/ 6560288 w 6581553"/>
                <a:gd name="connsiteY156" fmla="*/ 95693 h 3312041"/>
                <a:gd name="connsiteX157" fmla="*/ 6581553 w 6581553"/>
                <a:gd name="connsiteY157" fmla="*/ 95693 h 3312041"/>
                <a:gd name="connsiteX158" fmla="*/ 6581553 w 6581553"/>
                <a:gd name="connsiteY158"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38823 w 6581553"/>
                <a:gd name="connsiteY113" fmla="*/ 1313120 h 3312041"/>
                <a:gd name="connsiteX114" fmla="*/ 4928246 w 6581553"/>
                <a:gd name="connsiteY114" fmla="*/ 1357091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38823 w 6581553"/>
                <a:gd name="connsiteY113" fmla="*/ 1313120 h 3312041"/>
                <a:gd name="connsiteX114" fmla="*/ 4911577 w 6581553"/>
                <a:gd name="connsiteY114" fmla="*/ 1342803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38823 w 6581553"/>
                <a:gd name="connsiteY113" fmla="*/ 1313120 h 3312041"/>
                <a:gd name="connsiteX114" fmla="*/ 4928246 w 6581553"/>
                <a:gd name="connsiteY114" fmla="*/ 1314228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38823 w 6581553"/>
                <a:gd name="connsiteY113" fmla="*/ 1313120 h 3312041"/>
                <a:gd name="connsiteX114" fmla="*/ 4963965 w 6581553"/>
                <a:gd name="connsiteY114" fmla="*/ 1323753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63965 w 6581553"/>
                <a:gd name="connsiteY114" fmla="*/ 1323753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30628 w 6581553"/>
                <a:gd name="connsiteY114" fmla="*/ 1326134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40153 w 6581553"/>
                <a:gd name="connsiteY114" fmla="*/ 1318990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14722 w 6581553"/>
                <a:gd name="connsiteY107" fmla="*/ 1484349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40153 w 6581553"/>
                <a:gd name="connsiteY114" fmla="*/ 1318990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14722 w 6581553"/>
                <a:gd name="connsiteY107" fmla="*/ 1484349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40153 w 6581553"/>
                <a:gd name="connsiteY114" fmla="*/ 1318990 h 3312041"/>
                <a:gd name="connsiteX115" fmla="*/ 4950729 w 6581553"/>
                <a:gd name="connsiteY115" fmla="*/ 1236311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14722 w 6581553"/>
                <a:gd name="connsiteY107" fmla="*/ 1484349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40153 w 6581553"/>
                <a:gd name="connsiteY114" fmla="*/ 1318990 h 3312041"/>
                <a:gd name="connsiteX115" fmla="*/ 4950729 w 6581553"/>
                <a:gd name="connsiteY115" fmla="*/ 1236311 h 3312041"/>
                <a:gd name="connsiteX116" fmla="*/ 4969446 w 6581553"/>
                <a:gd name="connsiteY116" fmla="*/ 1163157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14722 w 6581553"/>
                <a:gd name="connsiteY107" fmla="*/ 1484349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40153 w 6581553"/>
                <a:gd name="connsiteY114" fmla="*/ 1318990 h 3312041"/>
                <a:gd name="connsiteX115" fmla="*/ 4950729 w 6581553"/>
                <a:gd name="connsiteY115" fmla="*/ 1236311 h 3312041"/>
                <a:gd name="connsiteX116" fmla="*/ 4969446 w 6581553"/>
                <a:gd name="connsiteY116" fmla="*/ 1163157 h 3312041"/>
                <a:gd name="connsiteX117" fmla="*/ 4980800 w 6581553"/>
                <a:gd name="connsiteY117" fmla="*/ 1125777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6581553" h="3312041">
                  <a:moveTo>
                    <a:pt x="0" y="3312041"/>
                  </a:moveTo>
                  <a:lnTo>
                    <a:pt x="95693" y="3312041"/>
                  </a:lnTo>
                  <a:lnTo>
                    <a:pt x="95693" y="3285460"/>
                  </a:lnTo>
                  <a:lnTo>
                    <a:pt x="143539" y="3285460"/>
                  </a:lnTo>
                  <a:lnTo>
                    <a:pt x="143539" y="3280144"/>
                  </a:lnTo>
                  <a:lnTo>
                    <a:pt x="143539" y="3274827"/>
                  </a:lnTo>
                  <a:lnTo>
                    <a:pt x="393404" y="3274827"/>
                  </a:lnTo>
                  <a:lnTo>
                    <a:pt x="398721" y="3258879"/>
                  </a:lnTo>
                  <a:lnTo>
                    <a:pt x="425302" y="3258879"/>
                  </a:lnTo>
                  <a:lnTo>
                    <a:pt x="446567" y="3237613"/>
                  </a:lnTo>
                  <a:lnTo>
                    <a:pt x="643269" y="3237613"/>
                  </a:lnTo>
                  <a:lnTo>
                    <a:pt x="728330" y="3216348"/>
                  </a:lnTo>
                  <a:lnTo>
                    <a:pt x="802758" y="3216348"/>
                  </a:lnTo>
                  <a:lnTo>
                    <a:pt x="802758" y="3179134"/>
                  </a:lnTo>
                  <a:lnTo>
                    <a:pt x="855921" y="3179134"/>
                  </a:lnTo>
                  <a:lnTo>
                    <a:pt x="855921" y="3147237"/>
                  </a:lnTo>
                  <a:lnTo>
                    <a:pt x="1015409" y="3147237"/>
                  </a:lnTo>
                  <a:lnTo>
                    <a:pt x="1015409" y="3131288"/>
                  </a:lnTo>
                  <a:lnTo>
                    <a:pt x="1185530" y="3131288"/>
                  </a:lnTo>
                  <a:lnTo>
                    <a:pt x="1185530" y="3110023"/>
                  </a:lnTo>
                  <a:lnTo>
                    <a:pt x="1360967" y="3110023"/>
                  </a:lnTo>
                  <a:lnTo>
                    <a:pt x="1382232" y="3083441"/>
                  </a:lnTo>
                  <a:lnTo>
                    <a:pt x="1509823" y="3083441"/>
                  </a:lnTo>
                  <a:lnTo>
                    <a:pt x="1525772" y="3067492"/>
                  </a:lnTo>
                  <a:lnTo>
                    <a:pt x="1573618" y="3067492"/>
                  </a:lnTo>
                  <a:lnTo>
                    <a:pt x="1573618" y="3030279"/>
                  </a:lnTo>
                  <a:lnTo>
                    <a:pt x="1632097" y="3030279"/>
                  </a:lnTo>
                  <a:lnTo>
                    <a:pt x="1632097" y="2993065"/>
                  </a:lnTo>
                  <a:lnTo>
                    <a:pt x="1663995" y="2993065"/>
                  </a:lnTo>
                  <a:lnTo>
                    <a:pt x="1663995" y="2950534"/>
                  </a:lnTo>
                  <a:lnTo>
                    <a:pt x="1722474" y="2950534"/>
                  </a:lnTo>
                  <a:lnTo>
                    <a:pt x="1722474" y="2908004"/>
                  </a:lnTo>
                  <a:lnTo>
                    <a:pt x="1765004" y="2908004"/>
                  </a:lnTo>
                  <a:lnTo>
                    <a:pt x="1765004" y="2892055"/>
                  </a:lnTo>
                  <a:lnTo>
                    <a:pt x="1828800" y="2892055"/>
                  </a:lnTo>
                  <a:lnTo>
                    <a:pt x="1828800" y="2860158"/>
                  </a:lnTo>
                  <a:lnTo>
                    <a:pt x="1903228" y="2860158"/>
                  </a:lnTo>
                  <a:lnTo>
                    <a:pt x="1903228" y="2833576"/>
                  </a:lnTo>
                  <a:lnTo>
                    <a:pt x="1977655" y="2833576"/>
                  </a:lnTo>
                  <a:lnTo>
                    <a:pt x="1977655" y="2812311"/>
                  </a:lnTo>
                  <a:lnTo>
                    <a:pt x="2062716" y="2812311"/>
                  </a:lnTo>
                  <a:lnTo>
                    <a:pt x="2062716" y="2791046"/>
                  </a:lnTo>
                  <a:lnTo>
                    <a:pt x="2153093" y="2791046"/>
                  </a:lnTo>
                  <a:lnTo>
                    <a:pt x="2153093" y="2764465"/>
                  </a:lnTo>
                  <a:lnTo>
                    <a:pt x="2222204" y="2764465"/>
                  </a:lnTo>
                  <a:lnTo>
                    <a:pt x="2222204" y="2727251"/>
                  </a:lnTo>
                  <a:lnTo>
                    <a:pt x="2328530" y="2727251"/>
                  </a:lnTo>
                  <a:lnTo>
                    <a:pt x="2397642" y="2658139"/>
                  </a:lnTo>
                  <a:lnTo>
                    <a:pt x="2434855" y="2658139"/>
                  </a:lnTo>
                  <a:lnTo>
                    <a:pt x="2434855" y="2604976"/>
                  </a:lnTo>
                  <a:lnTo>
                    <a:pt x="2461437" y="2604976"/>
                  </a:lnTo>
                  <a:lnTo>
                    <a:pt x="2461437" y="2567762"/>
                  </a:lnTo>
                  <a:lnTo>
                    <a:pt x="2493335" y="2567762"/>
                  </a:lnTo>
                  <a:lnTo>
                    <a:pt x="2493335" y="2546497"/>
                  </a:lnTo>
                  <a:lnTo>
                    <a:pt x="2530549" y="2546497"/>
                  </a:lnTo>
                  <a:lnTo>
                    <a:pt x="2530549" y="2514600"/>
                  </a:lnTo>
                  <a:lnTo>
                    <a:pt x="2594344" y="2514600"/>
                  </a:lnTo>
                  <a:lnTo>
                    <a:pt x="2620925" y="2488018"/>
                  </a:lnTo>
                  <a:lnTo>
                    <a:pt x="2759149" y="2488018"/>
                  </a:lnTo>
                  <a:lnTo>
                    <a:pt x="2769781" y="2472069"/>
                  </a:lnTo>
                  <a:lnTo>
                    <a:pt x="2828260" y="2472069"/>
                  </a:lnTo>
                  <a:lnTo>
                    <a:pt x="2849525" y="2450804"/>
                  </a:lnTo>
                  <a:lnTo>
                    <a:pt x="2945218" y="2450804"/>
                  </a:lnTo>
                  <a:lnTo>
                    <a:pt x="2961167" y="2424223"/>
                  </a:lnTo>
                  <a:lnTo>
                    <a:pt x="3131288" y="2424223"/>
                  </a:lnTo>
                  <a:lnTo>
                    <a:pt x="3152553" y="2392325"/>
                  </a:lnTo>
                  <a:lnTo>
                    <a:pt x="3221665" y="2392325"/>
                  </a:lnTo>
                  <a:lnTo>
                    <a:pt x="3253562" y="2355111"/>
                  </a:lnTo>
                  <a:lnTo>
                    <a:pt x="3253562" y="2296632"/>
                  </a:lnTo>
                  <a:lnTo>
                    <a:pt x="3312042" y="2296632"/>
                  </a:lnTo>
                  <a:lnTo>
                    <a:pt x="3312042" y="2248786"/>
                  </a:lnTo>
                  <a:lnTo>
                    <a:pt x="3333307" y="2248786"/>
                  </a:lnTo>
                  <a:lnTo>
                    <a:pt x="3338623" y="2206255"/>
                  </a:lnTo>
                  <a:lnTo>
                    <a:pt x="3354572" y="2184990"/>
                  </a:lnTo>
                  <a:lnTo>
                    <a:pt x="3354572" y="2158409"/>
                  </a:lnTo>
                  <a:lnTo>
                    <a:pt x="3429000" y="2158409"/>
                  </a:lnTo>
                  <a:lnTo>
                    <a:pt x="3492795" y="2094613"/>
                  </a:lnTo>
                  <a:lnTo>
                    <a:pt x="3662916" y="2094613"/>
                  </a:lnTo>
                  <a:lnTo>
                    <a:pt x="3684181" y="2062716"/>
                  </a:lnTo>
                  <a:lnTo>
                    <a:pt x="3747976" y="2062716"/>
                  </a:lnTo>
                  <a:lnTo>
                    <a:pt x="3806455" y="2052083"/>
                  </a:lnTo>
                  <a:lnTo>
                    <a:pt x="3891516" y="2052083"/>
                  </a:lnTo>
                  <a:lnTo>
                    <a:pt x="3918097" y="2025502"/>
                  </a:lnTo>
                  <a:lnTo>
                    <a:pt x="4013790" y="2025502"/>
                  </a:lnTo>
                  <a:lnTo>
                    <a:pt x="4013790" y="1993604"/>
                  </a:lnTo>
                  <a:lnTo>
                    <a:pt x="4029739" y="1993604"/>
                  </a:lnTo>
                  <a:lnTo>
                    <a:pt x="4029739" y="1956390"/>
                  </a:lnTo>
                  <a:lnTo>
                    <a:pt x="4072269" y="1956390"/>
                  </a:lnTo>
                  <a:lnTo>
                    <a:pt x="4072269" y="1913860"/>
                  </a:lnTo>
                  <a:lnTo>
                    <a:pt x="4098851" y="1881962"/>
                  </a:lnTo>
                  <a:lnTo>
                    <a:pt x="4098851" y="1839432"/>
                  </a:lnTo>
                  <a:lnTo>
                    <a:pt x="4120116" y="1818167"/>
                  </a:lnTo>
                  <a:lnTo>
                    <a:pt x="4120116" y="1743739"/>
                  </a:lnTo>
                  <a:lnTo>
                    <a:pt x="4152014" y="1717158"/>
                  </a:lnTo>
                  <a:lnTo>
                    <a:pt x="4178595" y="1717158"/>
                  </a:lnTo>
                  <a:lnTo>
                    <a:pt x="4178595" y="1663995"/>
                  </a:lnTo>
                  <a:lnTo>
                    <a:pt x="4210493" y="1626781"/>
                  </a:lnTo>
                  <a:lnTo>
                    <a:pt x="4300869" y="1626781"/>
                  </a:lnTo>
                  <a:lnTo>
                    <a:pt x="4300869" y="1600200"/>
                  </a:lnTo>
                  <a:lnTo>
                    <a:pt x="4407195" y="1600200"/>
                  </a:lnTo>
                  <a:lnTo>
                    <a:pt x="4407195" y="1557669"/>
                  </a:lnTo>
                  <a:lnTo>
                    <a:pt x="4572000" y="1557669"/>
                  </a:lnTo>
                  <a:lnTo>
                    <a:pt x="4598581" y="1531088"/>
                  </a:lnTo>
                  <a:lnTo>
                    <a:pt x="4657060" y="1531088"/>
                  </a:lnTo>
                  <a:lnTo>
                    <a:pt x="4662376" y="1520455"/>
                  </a:lnTo>
                  <a:lnTo>
                    <a:pt x="4736804" y="1520455"/>
                  </a:lnTo>
                  <a:lnTo>
                    <a:pt x="4763386" y="1493874"/>
                  </a:lnTo>
                  <a:lnTo>
                    <a:pt x="4814722" y="1484349"/>
                  </a:lnTo>
                  <a:lnTo>
                    <a:pt x="4848446" y="1430079"/>
                  </a:lnTo>
                  <a:lnTo>
                    <a:pt x="4885660" y="1430079"/>
                  </a:lnTo>
                  <a:lnTo>
                    <a:pt x="4885660" y="1387548"/>
                  </a:lnTo>
                  <a:lnTo>
                    <a:pt x="4885660" y="1387548"/>
                  </a:lnTo>
                  <a:lnTo>
                    <a:pt x="4922321" y="1386607"/>
                  </a:lnTo>
                  <a:lnTo>
                    <a:pt x="4915011" y="1329788"/>
                  </a:lnTo>
                  <a:lnTo>
                    <a:pt x="4940153" y="1318990"/>
                  </a:lnTo>
                  <a:cubicBezTo>
                    <a:pt x="4939710" y="1292224"/>
                    <a:pt x="4951172" y="1263077"/>
                    <a:pt x="4950729" y="1236311"/>
                  </a:cubicBezTo>
                  <a:lnTo>
                    <a:pt x="4969446" y="1163157"/>
                  </a:lnTo>
                  <a:lnTo>
                    <a:pt x="4980800" y="1125777"/>
                  </a:lnTo>
                  <a:lnTo>
                    <a:pt x="5013251" y="1063255"/>
                  </a:lnTo>
                  <a:lnTo>
                    <a:pt x="5039832" y="1063255"/>
                  </a:lnTo>
                  <a:lnTo>
                    <a:pt x="5039832" y="1041990"/>
                  </a:lnTo>
                  <a:lnTo>
                    <a:pt x="5135525" y="967562"/>
                  </a:lnTo>
                  <a:lnTo>
                    <a:pt x="5183372" y="967562"/>
                  </a:lnTo>
                  <a:lnTo>
                    <a:pt x="5199321" y="951613"/>
                  </a:lnTo>
                  <a:lnTo>
                    <a:pt x="5358809" y="951613"/>
                  </a:lnTo>
                  <a:lnTo>
                    <a:pt x="5401339" y="935665"/>
                  </a:lnTo>
                  <a:lnTo>
                    <a:pt x="5566144" y="935665"/>
                  </a:lnTo>
                  <a:lnTo>
                    <a:pt x="5582093" y="914400"/>
                  </a:lnTo>
                  <a:lnTo>
                    <a:pt x="5656521" y="914400"/>
                  </a:lnTo>
                  <a:lnTo>
                    <a:pt x="5656521" y="887818"/>
                  </a:lnTo>
                  <a:lnTo>
                    <a:pt x="5693735" y="887818"/>
                  </a:lnTo>
                  <a:lnTo>
                    <a:pt x="5693735" y="839972"/>
                  </a:lnTo>
                  <a:lnTo>
                    <a:pt x="5720316" y="818706"/>
                  </a:lnTo>
                  <a:lnTo>
                    <a:pt x="5720316" y="797441"/>
                  </a:lnTo>
                  <a:lnTo>
                    <a:pt x="5741581" y="760227"/>
                  </a:lnTo>
                  <a:lnTo>
                    <a:pt x="5741581" y="632637"/>
                  </a:lnTo>
                  <a:lnTo>
                    <a:pt x="5757530" y="595423"/>
                  </a:lnTo>
                  <a:lnTo>
                    <a:pt x="5805376" y="558209"/>
                  </a:lnTo>
                  <a:lnTo>
                    <a:pt x="5805376" y="494413"/>
                  </a:lnTo>
                  <a:lnTo>
                    <a:pt x="5858539" y="494413"/>
                  </a:lnTo>
                  <a:lnTo>
                    <a:pt x="5858539" y="441251"/>
                  </a:lnTo>
                  <a:lnTo>
                    <a:pt x="5948916" y="441251"/>
                  </a:lnTo>
                  <a:lnTo>
                    <a:pt x="5948916" y="398720"/>
                  </a:lnTo>
                  <a:lnTo>
                    <a:pt x="5991446" y="398720"/>
                  </a:lnTo>
                  <a:lnTo>
                    <a:pt x="5991446" y="361506"/>
                  </a:lnTo>
                  <a:lnTo>
                    <a:pt x="6023344" y="361506"/>
                  </a:lnTo>
                  <a:lnTo>
                    <a:pt x="6023344" y="345558"/>
                  </a:lnTo>
                  <a:lnTo>
                    <a:pt x="6315739" y="345558"/>
                  </a:lnTo>
                  <a:lnTo>
                    <a:pt x="6315739" y="265813"/>
                  </a:lnTo>
                  <a:lnTo>
                    <a:pt x="6469911" y="265813"/>
                  </a:lnTo>
                  <a:lnTo>
                    <a:pt x="6469911" y="217967"/>
                  </a:lnTo>
                  <a:lnTo>
                    <a:pt x="6469911" y="217967"/>
                  </a:lnTo>
                  <a:lnTo>
                    <a:pt x="6507014" y="218853"/>
                  </a:lnTo>
                  <a:lnTo>
                    <a:pt x="6507125" y="180753"/>
                  </a:lnTo>
                  <a:lnTo>
                    <a:pt x="6523074" y="180753"/>
                  </a:lnTo>
                  <a:lnTo>
                    <a:pt x="6523074" y="138223"/>
                  </a:lnTo>
                  <a:lnTo>
                    <a:pt x="6560288" y="138223"/>
                  </a:lnTo>
                  <a:lnTo>
                    <a:pt x="6560288" y="95693"/>
                  </a:lnTo>
                  <a:lnTo>
                    <a:pt x="6581553" y="95693"/>
                  </a:lnTo>
                  <a:lnTo>
                    <a:pt x="6581553" y="0"/>
                  </a:lnTo>
                </a:path>
              </a:pathLst>
            </a:custGeom>
            <a:noFill/>
            <a:ln w="38100">
              <a:solidFill>
                <a:srgbClr val="96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nvGrpSpPr>
            <p:cNvPr id="5" name="Gruppieren 4"/>
            <p:cNvGrpSpPr/>
            <p:nvPr/>
          </p:nvGrpSpPr>
          <p:grpSpPr>
            <a:xfrm>
              <a:off x="2496538" y="1341438"/>
              <a:ext cx="6706764" cy="3564085"/>
              <a:chOff x="2496538" y="1341438"/>
              <a:chExt cx="6706764" cy="3564085"/>
            </a:xfrm>
          </p:grpSpPr>
          <p:cxnSp>
            <p:nvCxnSpPr>
              <p:cNvPr id="43" name="Straight Connector 58">
                <a:extLst>
                  <a:ext uri="{FF2B5EF4-FFF2-40B4-BE49-F238E27FC236}">
                    <a16:creationId xmlns:a16="http://schemas.microsoft.com/office/drawing/2014/main" id="{5D80FD2D-3C34-4FE4-91FA-F68EF1AA1299}"/>
                  </a:ext>
                </a:extLst>
              </p:cNvPr>
              <p:cNvCxnSpPr>
                <a:cxnSpLocks/>
              </p:cNvCxnSpPr>
              <p:nvPr/>
            </p:nvCxnSpPr>
            <p:spPr>
              <a:xfrm rot="16200000">
                <a:off x="2581280" y="4859803"/>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59">
                <a:extLst>
                  <a:ext uri="{FF2B5EF4-FFF2-40B4-BE49-F238E27FC236}">
                    <a16:creationId xmlns:a16="http://schemas.microsoft.com/office/drawing/2014/main" id="{EBDAA1AF-DE8A-43B5-8591-31029B458E90}"/>
                  </a:ext>
                </a:extLst>
              </p:cNvPr>
              <p:cNvCxnSpPr>
                <a:cxnSpLocks/>
              </p:cNvCxnSpPr>
              <p:nvPr/>
            </p:nvCxnSpPr>
            <p:spPr>
              <a:xfrm rot="16200000">
                <a:off x="3403052" y="4859803"/>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60">
                <a:extLst>
                  <a:ext uri="{FF2B5EF4-FFF2-40B4-BE49-F238E27FC236}">
                    <a16:creationId xmlns:a16="http://schemas.microsoft.com/office/drawing/2014/main" id="{8B818580-D5E8-45A4-9293-076F31E98CFA}"/>
                  </a:ext>
                </a:extLst>
              </p:cNvPr>
              <p:cNvCxnSpPr>
                <a:cxnSpLocks/>
              </p:cNvCxnSpPr>
              <p:nvPr/>
            </p:nvCxnSpPr>
            <p:spPr>
              <a:xfrm rot="16200000">
                <a:off x="4229742" y="4859803"/>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63">
                <a:extLst>
                  <a:ext uri="{FF2B5EF4-FFF2-40B4-BE49-F238E27FC236}">
                    <a16:creationId xmlns:a16="http://schemas.microsoft.com/office/drawing/2014/main" id="{4123D18D-93E1-4795-AC9F-C2E3E1AA8249}"/>
                  </a:ext>
                </a:extLst>
              </p:cNvPr>
              <p:cNvCxnSpPr>
                <a:cxnSpLocks/>
              </p:cNvCxnSpPr>
              <p:nvPr/>
            </p:nvCxnSpPr>
            <p:spPr>
              <a:xfrm rot="16200000">
                <a:off x="5062553" y="4859803"/>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64">
                <a:extLst>
                  <a:ext uri="{FF2B5EF4-FFF2-40B4-BE49-F238E27FC236}">
                    <a16:creationId xmlns:a16="http://schemas.microsoft.com/office/drawing/2014/main" id="{8FF3A725-913A-4F53-870C-AE1F428A1C10}"/>
                  </a:ext>
                </a:extLst>
              </p:cNvPr>
              <p:cNvCxnSpPr>
                <a:cxnSpLocks/>
              </p:cNvCxnSpPr>
              <p:nvPr/>
            </p:nvCxnSpPr>
            <p:spPr>
              <a:xfrm rot="16200000">
                <a:off x="5883285" y="4859803"/>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65">
                <a:extLst>
                  <a:ext uri="{FF2B5EF4-FFF2-40B4-BE49-F238E27FC236}">
                    <a16:creationId xmlns:a16="http://schemas.microsoft.com/office/drawing/2014/main" id="{0DBC86C4-B6F3-49A8-8A5B-C6FEA95A9DA8}"/>
                  </a:ext>
                </a:extLst>
              </p:cNvPr>
              <p:cNvCxnSpPr>
                <a:cxnSpLocks/>
              </p:cNvCxnSpPr>
              <p:nvPr/>
            </p:nvCxnSpPr>
            <p:spPr>
              <a:xfrm rot="16200000">
                <a:off x="6687764" y="4859802"/>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66">
                <a:extLst>
                  <a:ext uri="{FF2B5EF4-FFF2-40B4-BE49-F238E27FC236}">
                    <a16:creationId xmlns:a16="http://schemas.microsoft.com/office/drawing/2014/main" id="{EEA4398F-A0ED-4F1B-BF88-2EBD3A474523}"/>
                  </a:ext>
                </a:extLst>
              </p:cNvPr>
              <p:cNvCxnSpPr>
                <a:cxnSpLocks/>
              </p:cNvCxnSpPr>
              <p:nvPr/>
            </p:nvCxnSpPr>
            <p:spPr>
              <a:xfrm rot="16200000">
                <a:off x="8329780" y="4859802"/>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67">
                <a:extLst>
                  <a:ext uri="{FF2B5EF4-FFF2-40B4-BE49-F238E27FC236}">
                    <a16:creationId xmlns:a16="http://schemas.microsoft.com/office/drawing/2014/main" id="{F531801C-1115-4D84-8E01-7505EFEC2E42}"/>
                  </a:ext>
                </a:extLst>
              </p:cNvPr>
              <p:cNvCxnSpPr>
                <a:cxnSpLocks/>
              </p:cNvCxnSpPr>
              <p:nvPr/>
            </p:nvCxnSpPr>
            <p:spPr>
              <a:xfrm rot="16200000">
                <a:off x="7502075" y="4859802"/>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70">
                <a:extLst>
                  <a:ext uri="{FF2B5EF4-FFF2-40B4-BE49-F238E27FC236}">
                    <a16:creationId xmlns:a16="http://schemas.microsoft.com/office/drawing/2014/main" id="{351AC06C-CBD2-4D60-9266-B9C3A24F98C5}"/>
                  </a:ext>
                </a:extLst>
              </p:cNvPr>
              <p:cNvCxnSpPr>
                <a:cxnSpLocks/>
              </p:cNvCxnSpPr>
              <p:nvPr/>
            </p:nvCxnSpPr>
            <p:spPr>
              <a:xfrm rot="16200000">
                <a:off x="9157582" y="4859803"/>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43">
                <a:extLst>
                  <a:ext uri="{FF2B5EF4-FFF2-40B4-BE49-F238E27FC236}">
                    <a16:creationId xmlns:a16="http://schemas.microsoft.com/office/drawing/2014/main" id="{CD9C68C3-B9FD-4952-BA67-545A0B6C46CE}"/>
                  </a:ext>
                </a:extLst>
              </p:cNvPr>
              <p:cNvCxnSpPr/>
              <p:nvPr/>
            </p:nvCxnSpPr>
            <p:spPr>
              <a:xfrm>
                <a:off x="2496538" y="1341438"/>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44">
                <a:extLst>
                  <a:ext uri="{FF2B5EF4-FFF2-40B4-BE49-F238E27FC236}">
                    <a16:creationId xmlns:a16="http://schemas.microsoft.com/office/drawing/2014/main" id="{C05D4C72-B937-467F-BB12-ED4D747C1B92}"/>
                  </a:ext>
                </a:extLst>
              </p:cNvPr>
              <p:cNvCxnSpPr/>
              <p:nvPr/>
            </p:nvCxnSpPr>
            <p:spPr>
              <a:xfrm>
                <a:off x="2496538" y="1914867"/>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45">
                <a:extLst>
                  <a:ext uri="{FF2B5EF4-FFF2-40B4-BE49-F238E27FC236}">
                    <a16:creationId xmlns:a16="http://schemas.microsoft.com/office/drawing/2014/main" id="{732383DB-18CB-40E0-B4C5-72F0E081CB30}"/>
                  </a:ext>
                </a:extLst>
              </p:cNvPr>
              <p:cNvCxnSpPr/>
              <p:nvPr/>
            </p:nvCxnSpPr>
            <p:spPr>
              <a:xfrm>
                <a:off x="2496538" y="2488297"/>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46">
                <a:extLst>
                  <a:ext uri="{FF2B5EF4-FFF2-40B4-BE49-F238E27FC236}">
                    <a16:creationId xmlns:a16="http://schemas.microsoft.com/office/drawing/2014/main" id="{CB0C9977-C932-4665-8944-4FFAB0FE3DEB}"/>
                  </a:ext>
                </a:extLst>
              </p:cNvPr>
              <p:cNvCxnSpPr/>
              <p:nvPr/>
            </p:nvCxnSpPr>
            <p:spPr>
              <a:xfrm>
                <a:off x="2496538" y="3061726"/>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47">
                <a:extLst>
                  <a:ext uri="{FF2B5EF4-FFF2-40B4-BE49-F238E27FC236}">
                    <a16:creationId xmlns:a16="http://schemas.microsoft.com/office/drawing/2014/main" id="{B87DF22D-1CCA-4925-B0BB-856D6A2569DA}"/>
                  </a:ext>
                </a:extLst>
              </p:cNvPr>
              <p:cNvCxnSpPr/>
              <p:nvPr/>
            </p:nvCxnSpPr>
            <p:spPr>
              <a:xfrm>
                <a:off x="2496538" y="3635155"/>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48">
                <a:extLst>
                  <a:ext uri="{FF2B5EF4-FFF2-40B4-BE49-F238E27FC236}">
                    <a16:creationId xmlns:a16="http://schemas.microsoft.com/office/drawing/2014/main" id="{115182CF-C76F-49CF-9D22-B8E1359C9C84}"/>
                  </a:ext>
                </a:extLst>
              </p:cNvPr>
              <p:cNvCxnSpPr/>
              <p:nvPr/>
            </p:nvCxnSpPr>
            <p:spPr>
              <a:xfrm>
                <a:off x="2496538" y="4208585"/>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49">
                <a:extLst>
                  <a:ext uri="{FF2B5EF4-FFF2-40B4-BE49-F238E27FC236}">
                    <a16:creationId xmlns:a16="http://schemas.microsoft.com/office/drawing/2014/main" id="{87B991FD-07AE-43A3-A26F-F9BA499AEC00}"/>
                  </a:ext>
                </a:extLst>
              </p:cNvPr>
              <p:cNvCxnSpPr/>
              <p:nvPr/>
            </p:nvCxnSpPr>
            <p:spPr>
              <a:xfrm>
                <a:off x="2496538" y="4782016"/>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Freeform: Shape 80">
                <a:extLst>
                  <a:ext uri="{FF2B5EF4-FFF2-40B4-BE49-F238E27FC236}">
                    <a16:creationId xmlns:a16="http://schemas.microsoft.com/office/drawing/2014/main" id="{B2B3BC4C-BAF0-4577-AA8E-7A3B761C27F4}"/>
                  </a:ext>
                </a:extLst>
              </p:cNvPr>
              <p:cNvSpPr/>
              <p:nvPr/>
            </p:nvSpPr>
            <p:spPr>
              <a:xfrm>
                <a:off x="2587979" y="1341438"/>
                <a:ext cx="6599343" cy="3476727"/>
              </a:xfrm>
              <a:custGeom>
                <a:avLst/>
                <a:gdLst>
                  <a:gd name="connsiteX0" fmla="*/ 0 w 6656439"/>
                  <a:gd name="connsiteY0" fmla="*/ 0 h 3873909"/>
                  <a:gd name="connsiteX1" fmla="*/ 0 w 6656439"/>
                  <a:gd name="connsiteY1" fmla="*/ 3873909 h 3873909"/>
                  <a:gd name="connsiteX2" fmla="*/ 6656439 w 6656439"/>
                  <a:gd name="connsiteY2" fmla="*/ 3873909 h 3873909"/>
                </a:gdLst>
                <a:ahLst/>
                <a:cxnLst>
                  <a:cxn ang="0">
                    <a:pos x="connsiteX0" y="connsiteY0"/>
                  </a:cxn>
                  <a:cxn ang="0">
                    <a:pos x="connsiteX1" y="connsiteY1"/>
                  </a:cxn>
                  <a:cxn ang="0">
                    <a:pos x="connsiteX2" y="connsiteY2"/>
                  </a:cxn>
                </a:cxnLst>
                <a:rect l="l" t="t" r="r" b="b"/>
                <a:pathLst>
                  <a:path w="6656439" h="3873909">
                    <a:moveTo>
                      <a:pt x="0" y="0"/>
                    </a:moveTo>
                    <a:lnTo>
                      <a:pt x="0" y="3873909"/>
                    </a:lnTo>
                    <a:lnTo>
                      <a:pt x="6656439" y="387390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grpSp>
          <p:nvGrpSpPr>
            <p:cNvPr id="70" name="Group 81">
              <a:extLst>
                <a:ext uri="{FF2B5EF4-FFF2-40B4-BE49-F238E27FC236}">
                  <a16:creationId xmlns:a16="http://schemas.microsoft.com/office/drawing/2014/main" id="{8B5C63A5-0BED-4B75-ACC1-0185B777A332}"/>
                </a:ext>
              </a:extLst>
            </p:cNvPr>
            <p:cNvGrpSpPr/>
            <p:nvPr/>
          </p:nvGrpSpPr>
          <p:grpSpPr>
            <a:xfrm>
              <a:off x="2658286" y="2971184"/>
              <a:ext cx="6566620" cy="1804299"/>
              <a:chOff x="3010711" y="3407884"/>
              <a:chExt cx="6566620" cy="2010422"/>
            </a:xfrm>
          </p:grpSpPr>
          <p:sp>
            <p:nvSpPr>
              <p:cNvPr id="71" name="Freeform: Shape 86">
                <a:extLst>
                  <a:ext uri="{FF2B5EF4-FFF2-40B4-BE49-F238E27FC236}">
                    <a16:creationId xmlns:a16="http://schemas.microsoft.com/office/drawing/2014/main" id="{C10F0DAF-23C1-448F-A41C-F15A359E1973}"/>
                  </a:ext>
                </a:extLst>
              </p:cNvPr>
              <p:cNvSpPr/>
              <p:nvPr/>
            </p:nvSpPr>
            <p:spPr>
              <a:xfrm>
                <a:off x="3010711" y="3813243"/>
                <a:ext cx="5752181" cy="1605063"/>
              </a:xfrm>
              <a:custGeom>
                <a:avLst/>
                <a:gdLst>
                  <a:gd name="connsiteX0" fmla="*/ 0 w 5744183"/>
                  <a:gd name="connsiteY0" fmla="*/ 1605063 h 1605063"/>
                  <a:gd name="connsiteX1" fmla="*/ 92412 w 5744183"/>
                  <a:gd name="connsiteY1" fmla="*/ 1605063 h 1605063"/>
                  <a:gd name="connsiteX2" fmla="*/ 92412 w 5744183"/>
                  <a:gd name="connsiteY2" fmla="*/ 1595336 h 1605063"/>
                  <a:gd name="connsiteX3" fmla="*/ 175098 w 5744183"/>
                  <a:gd name="connsiteY3" fmla="*/ 1595336 h 1605063"/>
                  <a:gd name="connsiteX4" fmla="*/ 175098 w 5744183"/>
                  <a:gd name="connsiteY4" fmla="*/ 1585608 h 1605063"/>
                  <a:gd name="connsiteX5" fmla="*/ 286966 w 5744183"/>
                  <a:gd name="connsiteY5" fmla="*/ 1585608 h 1605063"/>
                  <a:gd name="connsiteX6" fmla="*/ 286966 w 5744183"/>
                  <a:gd name="connsiteY6" fmla="*/ 1566153 h 1605063"/>
                  <a:gd name="connsiteX7" fmla="*/ 384242 w 5744183"/>
                  <a:gd name="connsiteY7" fmla="*/ 1566153 h 1605063"/>
                  <a:gd name="connsiteX8" fmla="*/ 389106 w 5744183"/>
                  <a:gd name="connsiteY8" fmla="*/ 1571017 h 1605063"/>
                  <a:gd name="connsiteX9" fmla="*/ 423153 w 5744183"/>
                  <a:gd name="connsiteY9" fmla="*/ 1571017 h 1605063"/>
                  <a:gd name="connsiteX10" fmla="*/ 428017 w 5744183"/>
                  <a:gd name="connsiteY10" fmla="*/ 1541834 h 1605063"/>
                  <a:gd name="connsiteX11" fmla="*/ 583659 w 5744183"/>
                  <a:gd name="connsiteY11" fmla="*/ 1541834 h 1605063"/>
                  <a:gd name="connsiteX12" fmla="*/ 583659 w 5744183"/>
                  <a:gd name="connsiteY12" fmla="*/ 1527242 h 1605063"/>
                  <a:gd name="connsiteX13" fmla="*/ 797668 w 5744183"/>
                  <a:gd name="connsiteY13" fmla="*/ 1527242 h 1605063"/>
                  <a:gd name="connsiteX14" fmla="*/ 797668 w 5744183"/>
                  <a:gd name="connsiteY14" fmla="*/ 1507787 h 1605063"/>
                  <a:gd name="connsiteX15" fmla="*/ 899808 w 5744183"/>
                  <a:gd name="connsiteY15" fmla="*/ 1507787 h 1605063"/>
                  <a:gd name="connsiteX16" fmla="*/ 899808 w 5744183"/>
                  <a:gd name="connsiteY16" fmla="*/ 1498059 h 1605063"/>
                  <a:gd name="connsiteX17" fmla="*/ 1001949 w 5744183"/>
                  <a:gd name="connsiteY17" fmla="*/ 1498059 h 1605063"/>
                  <a:gd name="connsiteX18" fmla="*/ 1006812 w 5744183"/>
                  <a:gd name="connsiteY18" fmla="*/ 1493196 h 1605063"/>
                  <a:gd name="connsiteX19" fmla="*/ 1045723 w 5744183"/>
                  <a:gd name="connsiteY19" fmla="*/ 1493196 h 1605063"/>
                  <a:gd name="connsiteX20" fmla="*/ 1045723 w 5744183"/>
                  <a:gd name="connsiteY20" fmla="*/ 1473740 h 1605063"/>
                  <a:gd name="connsiteX21" fmla="*/ 1074906 w 5744183"/>
                  <a:gd name="connsiteY21" fmla="*/ 1473740 h 1605063"/>
                  <a:gd name="connsiteX22" fmla="*/ 1074906 w 5744183"/>
                  <a:gd name="connsiteY22" fmla="*/ 1459148 h 1605063"/>
                  <a:gd name="connsiteX23" fmla="*/ 1498059 w 5744183"/>
                  <a:gd name="connsiteY23" fmla="*/ 1459148 h 1605063"/>
                  <a:gd name="connsiteX24" fmla="*/ 1502923 w 5744183"/>
                  <a:gd name="connsiteY24" fmla="*/ 1454284 h 1605063"/>
                  <a:gd name="connsiteX25" fmla="*/ 1561289 w 5744183"/>
                  <a:gd name="connsiteY25" fmla="*/ 1454284 h 1605063"/>
                  <a:gd name="connsiteX26" fmla="*/ 1561289 w 5744183"/>
                  <a:gd name="connsiteY26" fmla="*/ 1434829 h 1605063"/>
                  <a:gd name="connsiteX27" fmla="*/ 1590472 w 5744183"/>
                  <a:gd name="connsiteY27" fmla="*/ 1434829 h 1605063"/>
                  <a:gd name="connsiteX28" fmla="*/ 1590472 w 5744183"/>
                  <a:gd name="connsiteY28" fmla="*/ 1420238 h 1605063"/>
                  <a:gd name="connsiteX29" fmla="*/ 1605063 w 5744183"/>
                  <a:gd name="connsiteY29" fmla="*/ 1420238 h 1605063"/>
                  <a:gd name="connsiteX30" fmla="*/ 1605063 w 5744183"/>
                  <a:gd name="connsiteY30" fmla="*/ 1410510 h 1605063"/>
                  <a:gd name="connsiteX31" fmla="*/ 1624519 w 5744183"/>
                  <a:gd name="connsiteY31" fmla="*/ 1410510 h 1605063"/>
                  <a:gd name="connsiteX32" fmla="*/ 1624519 w 5744183"/>
                  <a:gd name="connsiteY32" fmla="*/ 1366736 h 1605063"/>
                  <a:gd name="connsiteX33" fmla="*/ 1678021 w 5744183"/>
                  <a:gd name="connsiteY33" fmla="*/ 1366736 h 1605063"/>
                  <a:gd name="connsiteX34" fmla="*/ 1682885 w 5744183"/>
                  <a:gd name="connsiteY34" fmla="*/ 1361872 h 1605063"/>
                  <a:gd name="connsiteX35" fmla="*/ 1702340 w 5744183"/>
                  <a:gd name="connsiteY35" fmla="*/ 1357008 h 1605063"/>
                  <a:gd name="connsiteX36" fmla="*/ 1702340 w 5744183"/>
                  <a:gd name="connsiteY36" fmla="*/ 1347280 h 1605063"/>
                  <a:gd name="connsiteX37" fmla="*/ 1716932 w 5744183"/>
                  <a:gd name="connsiteY37" fmla="*/ 1347280 h 1605063"/>
                  <a:gd name="connsiteX38" fmla="*/ 1716932 w 5744183"/>
                  <a:gd name="connsiteY38" fmla="*/ 1337553 h 1605063"/>
                  <a:gd name="connsiteX39" fmla="*/ 1736387 w 5744183"/>
                  <a:gd name="connsiteY39" fmla="*/ 1337553 h 1605063"/>
                  <a:gd name="connsiteX40" fmla="*/ 1736387 w 5744183"/>
                  <a:gd name="connsiteY40" fmla="*/ 1322961 h 1605063"/>
                  <a:gd name="connsiteX41" fmla="*/ 1809344 w 5744183"/>
                  <a:gd name="connsiteY41" fmla="*/ 1322961 h 1605063"/>
                  <a:gd name="connsiteX42" fmla="*/ 1809344 w 5744183"/>
                  <a:gd name="connsiteY42" fmla="*/ 1308370 h 1605063"/>
                  <a:gd name="connsiteX43" fmla="*/ 1999034 w 5744183"/>
                  <a:gd name="connsiteY43" fmla="*/ 1308370 h 1605063"/>
                  <a:gd name="connsiteX44" fmla="*/ 2003898 w 5744183"/>
                  <a:gd name="connsiteY44" fmla="*/ 1298642 h 1605063"/>
                  <a:gd name="connsiteX45" fmla="*/ 2023353 w 5744183"/>
                  <a:gd name="connsiteY45" fmla="*/ 1298642 h 1605063"/>
                  <a:gd name="connsiteX46" fmla="*/ 2033080 w 5744183"/>
                  <a:gd name="connsiteY46" fmla="*/ 1284051 h 1605063"/>
                  <a:gd name="connsiteX47" fmla="*/ 2052536 w 5744183"/>
                  <a:gd name="connsiteY47" fmla="*/ 1284051 h 1605063"/>
                  <a:gd name="connsiteX48" fmla="*/ 2052536 w 5744183"/>
                  <a:gd name="connsiteY48" fmla="*/ 1269459 h 1605063"/>
                  <a:gd name="connsiteX49" fmla="*/ 2081719 w 5744183"/>
                  <a:gd name="connsiteY49" fmla="*/ 1269459 h 1605063"/>
                  <a:gd name="connsiteX50" fmla="*/ 2081719 w 5744183"/>
                  <a:gd name="connsiteY50" fmla="*/ 1264595 h 1605063"/>
                  <a:gd name="connsiteX51" fmla="*/ 2106038 w 5744183"/>
                  <a:gd name="connsiteY51" fmla="*/ 1264595 h 1605063"/>
                  <a:gd name="connsiteX52" fmla="*/ 2115766 w 5744183"/>
                  <a:gd name="connsiteY52" fmla="*/ 1250004 h 1605063"/>
                  <a:gd name="connsiteX53" fmla="*/ 2154676 w 5744183"/>
                  <a:gd name="connsiteY53" fmla="*/ 1250004 h 1605063"/>
                  <a:gd name="connsiteX54" fmla="*/ 2154676 w 5744183"/>
                  <a:gd name="connsiteY54" fmla="*/ 1245140 h 1605063"/>
                  <a:gd name="connsiteX55" fmla="*/ 2266544 w 5744183"/>
                  <a:gd name="connsiteY55" fmla="*/ 1245140 h 1605063"/>
                  <a:gd name="connsiteX56" fmla="*/ 2266544 w 5744183"/>
                  <a:gd name="connsiteY56" fmla="*/ 1230548 h 1605063"/>
                  <a:gd name="connsiteX57" fmla="*/ 2383276 w 5744183"/>
                  <a:gd name="connsiteY57" fmla="*/ 1230548 h 1605063"/>
                  <a:gd name="connsiteX58" fmla="*/ 2383276 w 5744183"/>
                  <a:gd name="connsiteY58" fmla="*/ 1211093 h 1605063"/>
                  <a:gd name="connsiteX59" fmla="*/ 2431915 w 5744183"/>
                  <a:gd name="connsiteY59" fmla="*/ 1211093 h 1605063"/>
                  <a:gd name="connsiteX60" fmla="*/ 2431915 w 5744183"/>
                  <a:gd name="connsiteY60" fmla="*/ 1196502 h 1605063"/>
                  <a:gd name="connsiteX61" fmla="*/ 2441642 w 5744183"/>
                  <a:gd name="connsiteY61" fmla="*/ 1196502 h 1605063"/>
                  <a:gd name="connsiteX62" fmla="*/ 2441642 w 5744183"/>
                  <a:gd name="connsiteY62" fmla="*/ 1186774 h 1605063"/>
                  <a:gd name="connsiteX63" fmla="*/ 2451370 w 5744183"/>
                  <a:gd name="connsiteY63" fmla="*/ 1177046 h 1605063"/>
                  <a:gd name="connsiteX64" fmla="*/ 2456234 w 5744183"/>
                  <a:gd name="connsiteY64" fmla="*/ 1172182 h 1605063"/>
                  <a:gd name="connsiteX65" fmla="*/ 2470825 w 5744183"/>
                  <a:gd name="connsiteY65" fmla="*/ 1172182 h 1605063"/>
                  <a:gd name="connsiteX66" fmla="*/ 2470825 w 5744183"/>
                  <a:gd name="connsiteY66" fmla="*/ 1157591 h 1605063"/>
                  <a:gd name="connsiteX67" fmla="*/ 2500008 w 5744183"/>
                  <a:gd name="connsiteY67" fmla="*/ 1157591 h 1605063"/>
                  <a:gd name="connsiteX68" fmla="*/ 2500008 w 5744183"/>
                  <a:gd name="connsiteY68" fmla="*/ 1128408 h 1605063"/>
                  <a:gd name="connsiteX69" fmla="*/ 2509736 w 5744183"/>
                  <a:gd name="connsiteY69" fmla="*/ 1128408 h 1605063"/>
                  <a:gd name="connsiteX70" fmla="*/ 2509736 w 5744183"/>
                  <a:gd name="connsiteY70" fmla="*/ 1099225 h 1605063"/>
                  <a:gd name="connsiteX71" fmla="*/ 2572966 w 5744183"/>
                  <a:gd name="connsiteY71" fmla="*/ 1099225 h 1605063"/>
                  <a:gd name="connsiteX72" fmla="*/ 2582693 w 5744183"/>
                  <a:gd name="connsiteY72" fmla="*/ 1089498 h 1605063"/>
                  <a:gd name="connsiteX73" fmla="*/ 2587557 w 5744183"/>
                  <a:gd name="connsiteY73" fmla="*/ 1084634 h 1605063"/>
                  <a:gd name="connsiteX74" fmla="*/ 2733472 w 5744183"/>
                  <a:gd name="connsiteY74" fmla="*/ 1084634 h 1605063"/>
                  <a:gd name="connsiteX75" fmla="*/ 2738336 w 5744183"/>
                  <a:gd name="connsiteY75" fmla="*/ 1079770 h 1605063"/>
                  <a:gd name="connsiteX76" fmla="*/ 2752927 w 5744183"/>
                  <a:gd name="connsiteY76" fmla="*/ 1065179 h 1605063"/>
                  <a:gd name="connsiteX77" fmla="*/ 3030166 w 5744183"/>
                  <a:gd name="connsiteY77" fmla="*/ 1065179 h 1605063"/>
                  <a:gd name="connsiteX78" fmla="*/ 3039893 w 5744183"/>
                  <a:gd name="connsiteY78" fmla="*/ 1045723 h 1605063"/>
                  <a:gd name="connsiteX79" fmla="*/ 3122578 w 5744183"/>
                  <a:gd name="connsiteY79" fmla="*/ 1045723 h 1605063"/>
                  <a:gd name="connsiteX80" fmla="*/ 3137170 w 5744183"/>
                  <a:gd name="connsiteY80" fmla="*/ 1031131 h 1605063"/>
                  <a:gd name="connsiteX81" fmla="*/ 3185808 w 5744183"/>
                  <a:gd name="connsiteY81" fmla="*/ 1031131 h 1605063"/>
                  <a:gd name="connsiteX82" fmla="*/ 3185808 w 5744183"/>
                  <a:gd name="connsiteY82" fmla="*/ 1021404 h 1605063"/>
                  <a:gd name="connsiteX83" fmla="*/ 3205263 w 5744183"/>
                  <a:gd name="connsiteY83" fmla="*/ 1021404 h 1605063"/>
                  <a:gd name="connsiteX84" fmla="*/ 3205263 w 5744183"/>
                  <a:gd name="connsiteY84" fmla="*/ 997085 h 1605063"/>
                  <a:gd name="connsiteX85" fmla="*/ 3239310 w 5744183"/>
                  <a:gd name="connsiteY85" fmla="*/ 997085 h 1605063"/>
                  <a:gd name="connsiteX86" fmla="*/ 3268493 w 5744183"/>
                  <a:gd name="connsiteY86" fmla="*/ 967902 h 1605063"/>
                  <a:gd name="connsiteX87" fmla="*/ 3292812 w 5744183"/>
                  <a:gd name="connsiteY87" fmla="*/ 933855 h 1605063"/>
                  <a:gd name="connsiteX88" fmla="*/ 3302540 w 5744183"/>
                  <a:gd name="connsiteY88" fmla="*/ 924127 h 1605063"/>
                  <a:gd name="connsiteX89" fmla="*/ 3302540 w 5744183"/>
                  <a:gd name="connsiteY89" fmla="*/ 856034 h 1605063"/>
                  <a:gd name="connsiteX90" fmla="*/ 3317132 w 5744183"/>
                  <a:gd name="connsiteY90" fmla="*/ 856034 h 1605063"/>
                  <a:gd name="connsiteX91" fmla="*/ 3317132 w 5744183"/>
                  <a:gd name="connsiteY91" fmla="*/ 826851 h 1605063"/>
                  <a:gd name="connsiteX92" fmla="*/ 3346315 w 5744183"/>
                  <a:gd name="connsiteY92" fmla="*/ 826851 h 1605063"/>
                  <a:gd name="connsiteX93" fmla="*/ 3351178 w 5744183"/>
                  <a:gd name="connsiteY93" fmla="*/ 807395 h 1605063"/>
                  <a:gd name="connsiteX94" fmla="*/ 3365770 w 5744183"/>
                  <a:gd name="connsiteY94" fmla="*/ 797668 h 1605063"/>
                  <a:gd name="connsiteX95" fmla="*/ 3370634 w 5744183"/>
                  <a:gd name="connsiteY95" fmla="*/ 787940 h 1605063"/>
                  <a:gd name="connsiteX96" fmla="*/ 3375498 w 5744183"/>
                  <a:gd name="connsiteY96" fmla="*/ 787940 h 1605063"/>
                  <a:gd name="connsiteX97" fmla="*/ 3385225 w 5744183"/>
                  <a:gd name="connsiteY97" fmla="*/ 778212 h 1605063"/>
                  <a:gd name="connsiteX98" fmla="*/ 3429000 w 5744183"/>
                  <a:gd name="connsiteY98" fmla="*/ 778212 h 1605063"/>
                  <a:gd name="connsiteX99" fmla="*/ 3429000 w 5744183"/>
                  <a:gd name="connsiteY99" fmla="*/ 758757 h 1605063"/>
                  <a:gd name="connsiteX100" fmla="*/ 3555459 w 5744183"/>
                  <a:gd name="connsiteY100" fmla="*/ 758757 h 1605063"/>
                  <a:gd name="connsiteX101" fmla="*/ 3565187 w 5744183"/>
                  <a:gd name="connsiteY101" fmla="*/ 758757 h 1605063"/>
                  <a:gd name="connsiteX102" fmla="*/ 3589506 w 5744183"/>
                  <a:gd name="connsiteY102" fmla="*/ 758757 h 1605063"/>
                  <a:gd name="connsiteX103" fmla="*/ 3589506 w 5744183"/>
                  <a:gd name="connsiteY103" fmla="*/ 739302 h 1605063"/>
                  <a:gd name="connsiteX104" fmla="*/ 3613825 w 5744183"/>
                  <a:gd name="connsiteY104" fmla="*/ 739302 h 1605063"/>
                  <a:gd name="connsiteX105" fmla="*/ 3623553 w 5744183"/>
                  <a:gd name="connsiteY105" fmla="*/ 729574 h 1605063"/>
                  <a:gd name="connsiteX106" fmla="*/ 3647872 w 5744183"/>
                  <a:gd name="connsiteY106" fmla="*/ 729574 h 1605063"/>
                  <a:gd name="connsiteX107" fmla="*/ 3647872 w 5744183"/>
                  <a:gd name="connsiteY107" fmla="*/ 714983 h 1605063"/>
                  <a:gd name="connsiteX108" fmla="*/ 3677055 w 5744183"/>
                  <a:gd name="connsiteY108" fmla="*/ 714983 h 1605063"/>
                  <a:gd name="connsiteX109" fmla="*/ 3686783 w 5744183"/>
                  <a:gd name="connsiteY109" fmla="*/ 705255 h 1605063"/>
                  <a:gd name="connsiteX110" fmla="*/ 3822970 w 5744183"/>
                  <a:gd name="connsiteY110" fmla="*/ 705255 h 1605063"/>
                  <a:gd name="connsiteX111" fmla="*/ 3822970 w 5744183"/>
                  <a:gd name="connsiteY111" fmla="*/ 690663 h 1605063"/>
                  <a:gd name="connsiteX112" fmla="*/ 3881336 w 5744183"/>
                  <a:gd name="connsiteY112" fmla="*/ 690663 h 1605063"/>
                  <a:gd name="connsiteX113" fmla="*/ 3886200 w 5744183"/>
                  <a:gd name="connsiteY113" fmla="*/ 685799 h 1605063"/>
                  <a:gd name="connsiteX114" fmla="*/ 4017523 w 5744183"/>
                  <a:gd name="connsiteY114" fmla="*/ 685799 h 1605063"/>
                  <a:gd name="connsiteX115" fmla="*/ 4017523 w 5744183"/>
                  <a:gd name="connsiteY115" fmla="*/ 676072 h 1605063"/>
                  <a:gd name="connsiteX116" fmla="*/ 4032115 w 5744183"/>
                  <a:gd name="connsiteY116" fmla="*/ 676072 h 1605063"/>
                  <a:gd name="connsiteX117" fmla="*/ 4032115 w 5744183"/>
                  <a:gd name="connsiteY117" fmla="*/ 651753 h 1605063"/>
                  <a:gd name="connsiteX118" fmla="*/ 4041843 w 5744183"/>
                  <a:gd name="connsiteY118" fmla="*/ 642025 h 1605063"/>
                  <a:gd name="connsiteX119" fmla="*/ 4056434 w 5744183"/>
                  <a:gd name="connsiteY119" fmla="*/ 627434 h 1605063"/>
                  <a:gd name="connsiteX120" fmla="*/ 4061298 w 5744183"/>
                  <a:gd name="connsiteY120" fmla="*/ 622570 h 1605063"/>
                  <a:gd name="connsiteX121" fmla="*/ 4061298 w 5744183"/>
                  <a:gd name="connsiteY121" fmla="*/ 603114 h 1605063"/>
                  <a:gd name="connsiteX122" fmla="*/ 4080753 w 5744183"/>
                  <a:gd name="connsiteY122" fmla="*/ 603114 h 1605063"/>
                  <a:gd name="connsiteX123" fmla="*/ 4090480 w 5744183"/>
                  <a:gd name="connsiteY123" fmla="*/ 603114 h 1605063"/>
                  <a:gd name="connsiteX124" fmla="*/ 4100208 w 5744183"/>
                  <a:gd name="connsiteY124" fmla="*/ 593386 h 1605063"/>
                  <a:gd name="connsiteX125" fmla="*/ 4109936 w 5744183"/>
                  <a:gd name="connsiteY125" fmla="*/ 583658 h 1605063"/>
                  <a:gd name="connsiteX126" fmla="*/ 4109936 w 5744183"/>
                  <a:gd name="connsiteY126" fmla="*/ 559340 h 1605063"/>
                  <a:gd name="connsiteX127" fmla="*/ 4139119 w 5744183"/>
                  <a:gd name="connsiteY127" fmla="*/ 559340 h 1605063"/>
                  <a:gd name="connsiteX128" fmla="*/ 4139119 w 5744183"/>
                  <a:gd name="connsiteY128" fmla="*/ 544748 h 1605063"/>
                  <a:gd name="connsiteX129" fmla="*/ 4168302 w 5744183"/>
                  <a:gd name="connsiteY129" fmla="*/ 544748 h 1605063"/>
                  <a:gd name="connsiteX130" fmla="*/ 4168302 w 5744183"/>
                  <a:gd name="connsiteY130" fmla="*/ 520429 h 1605063"/>
                  <a:gd name="connsiteX131" fmla="*/ 4178029 w 5744183"/>
                  <a:gd name="connsiteY131" fmla="*/ 520429 h 1605063"/>
                  <a:gd name="connsiteX132" fmla="*/ 4178029 w 5744183"/>
                  <a:gd name="connsiteY132" fmla="*/ 496110 h 1605063"/>
                  <a:gd name="connsiteX133" fmla="*/ 4231532 w 5744183"/>
                  <a:gd name="connsiteY133" fmla="*/ 496110 h 1605063"/>
                  <a:gd name="connsiteX134" fmla="*/ 4231532 w 5744183"/>
                  <a:gd name="connsiteY134" fmla="*/ 486383 h 1605063"/>
                  <a:gd name="connsiteX135" fmla="*/ 4250987 w 5744183"/>
                  <a:gd name="connsiteY135" fmla="*/ 486383 h 1605063"/>
                  <a:gd name="connsiteX136" fmla="*/ 4250987 w 5744183"/>
                  <a:gd name="connsiteY136" fmla="*/ 476655 h 1605063"/>
                  <a:gd name="connsiteX137" fmla="*/ 4396902 w 5744183"/>
                  <a:gd name="connsiteY137" fmla="*/ 476655 h 1605063"/>
                  <a:gd name="connsiteX138" fmla="*/ 4396902 w 5744183"/>
                  <a:gd name="connsiteY138" fmla="*/ 462063 h 1605063"/>
                  <a:gd name="connsiteX139" fmla="*/ 4533089 w 5744183"/>
                  <a:gd name="connsiteY139" fmla="*/ 462063 h 1605063"/>
                  <a:gd name="connsiteX140" fmla="*/ 4542816 w 5744183"/>
                  <a:gd name="connsiteY140" fmla="*/ 452336 h 1605063"/>
                  <a:gd name="connsiteX141" fmla="*/ 4586591 w 5744183"/>
                  <a:gd name="connsiteY141" fmla="*/ 452336 h 1605063"/>
                  <a:gd name="connsiteX142" fmla="*/ 4606046 w 5744183"/>
                  <a:gd name="connsiteY142" fmla="*/ 432881 h 1605063"/>
                  <a:gd name="connsiteX143" fmla="*/ 4615774 w 5744183"/>
                  <a:gd name="connsiteY143" fmla="*/ 423153 h 1605063"/>
                  <a:gd name="connsiteX144" fmla="*/ 4795736 w 5744183"/>
                  <a:gd name="connsiteY144" fmla="*/ 423153 h 1605063"/>
                  <a:gd name="connsiteX145" fmla="*/ 4795736 w 5744183"/>
                  <a:gd name="connsiteY145" fmla="*/ 403697 h 1605063"/>
                  <a:gd name="connsiteX146" fmla="*/ 4834646 w 5744183"/>
                  <a:gd name="connsiteY146" fmla="*/ 403697 h 1605063"/>
                  <a:gd name="connsiteX147" fmla="*/ 4834646 w 5744183"/>
                  <a:gd name="connsiteY147" fmla="*/ 374514 h 1605063"/>
                  <a:gd name="connsiteX148" fmla="*/ 4844374 w 5744183"/>
                  <a:gd name="connsiteY148" fmla="*/ 374514 h 1605063"/>
                  <a:gd name="connsiteX149" fmla="*/ 4878421 w 5744183"/>
                  <a:gd name="connsiteY149" fmla="*/ 374514 h 1605063"/>
                  <a:gd name="connsiteX150" fmla="*/ 4878421 w 5744183"/>
                  <a:gd name="connsiteY150" fmla="*/ 374514 h 1605063"/>
                  <a:gd name="connsiteX151" fmla="*/ 4912468 w 5744183"/>
                  <a:gd name="connsiteY151" fmla="*/ 340467 h 1605063"/>
                  <a:gd name="connsiteX152" fmla="*/ 4912468 w 5744183"/>
                  <a:gd name="connsiteY152" fmla="*/ 311285 h 1605063"/>
                  <a:gd name="connsiteX153" fmla="*/ 4927059 w 5744183"/>
                  <a:gd name="connsiteY153" fmla="*/ 311285 h 1605063"/>
                  <a:gd name="connsiteX154" fmla="*/ 4927059 w 5744183"/>
                  <a:gd name="connsiteY154" fmla="*/ 286966 h 1605063"/>
                  <a:gd name="connsiteX155" fmla="*/ 4936787 w 5744183"/>
                  <a:gd name="connsiteY155" fmla="*/ 277238 h 1605063"/>
                  <a:gd name="connsiteX156" fmla="*/ 4936787 w 5744183"/>
                  <a:gd name="connsiteY156" fmla="*/ 262646 h 1605063"/>
                  <a:gd name="connsiteX157" fmla="*/ 4941650 w 5744183"/>
                  <a:gd name="connsiteY157" fmla="*/ 257783 h 1605063"/>
                  <a:gd name="connsiteX158" fmla="*/ 4951378 w 5744183"/>
                  <a:gd name="connsiteY158" fmla="*/ 257783 h 1605063"/>
                  <a:gd name="connsiteX159" fmla="*/ 4951378 w 5744183"/>
                  <a:gd name="connsiteY159" fmla="*/ 248055 h 1605063"/>
                  <a:gd name="connsiteX160" fmla="*/ 4995153 w 5744183"/>
                  <a:gd name="connsiteY160" fmla="*/ 248055 h 1605063"/>
                  <a:gd name="connsiteX161" fmla="*/ 4995153 w 5744183"/>
                  <a:gd name="connsiteY161" fmla="*/ 233463 h 1605063"/>
                  <a:gd name="connsiteX162" fmla="*/ 5004880 w 5744183"/>
                  <a:gd name="connsiteY162" fmla="*/ 223736 h 1605063"/>
                  <a:gd name="connsiteX163" fmla="*/ 5014608 w 5744183"/>
                  <a:gd name="connsiteY163" fmla="*/ 214008 h 1605063"/>
                  <a:gd name="connsiteX164" fmla="*/ 5131340 w 5744183"/>
                  <a:gd name="connsiteY164" fmla="*/ 214008 h 1605063"/>
                  <a:gd name="connsiteX165" fmla="*/ 5131340 w 5744183"/>
                  <a:gd name="connsiteY165" fmla="*/ 184825 h 1605063"/>
                  <a:gd name="connsiteX166" fmla="*/ 5214025 w 5744183"/>
                  <a:gd name="connsiteY166" fmla="*/ 184825 h 1605063"/>
                  <a:gd name="connsiteX167" fmla="*/ 5214025 w 5744183"/>
                  <a:gd name="connsiteY167" fmla="*/ 175097 h 1605063"/>
                  <a:gd name="connsiteX168" fmla="*/ 5233480 w 5744183"/>
                  <a:gd name="connsiteY168" fmla="*/ 175097 h 1605063"/>
                  <a:gd name="connsiteX169" fmla="*/ 5233480 w 5744183"/>
                  <a:gd name="connsiteY169" fmla="*/ 155642 h 1605063"/>
                  <a:gd name="connsiteX170" fmla="*/ 5262663 w 5744183"/>
                  <a:gd name="connsiteY170" fmla="*/ 155642 h 1605063"/>
                  <a:gd name="connsiteX171" fmla="*/ 5262663 w 5744183"/>
                  <a:gd name="connsiteY171" fmla="*/ 141051 h 1605063"/>
                  <a:gd name="connsiteX172" fmla="*/ 5286983 w 5744183"/>
                  <a:gd name="connsiteY172" fmla="*/ 141051 h 1605063"/>
                  <a:gd name="connsiteX173" fmla="*/ 5286983 w 5744183"/>
                  <a:gd name="connsiteY173" fmla="*/ 126459 h 1605063"/>
                  <a:gd name="connsiteX174" fmla="*/ 5296710 w 5744183"/>
                  <a:gd name="connsiteY174" fmla="*/ 126459 h 1605063"/>
                  <a:gd name="connsiteX175" fmla="*/ 5296710 w 5744183"/>
                  <a:gd name="connsiteY175" fmla="*/ 121595 h 1605063"/>
                  <a:gd name="connsiteX176" fmla="*/ 5350212 w 5744183"/>
                  <a:gd name="connsiteY176" fmla="*/ 121595 h 1605063"/>
                  <a:gd name="connsiteX177" fmla="*/ 5350212 w 5744183"/>
                  <a:gd name="connsiteY177" fmla="*/ 111868 h 1605063"/>
                  <a:gd name="connsiteX178" fmla="*/ 5374532 w 5744183"/>
                  <a:gd name="connsiteY178" fmla="*/ 111868 h 1605063"/>
                  <a:gd name="connsiteX179" fmla="*/ 5374532 w 5744183"/>
                  <a:gd name="connsiteY179" fmla="*/ 82685 h 1605063"/>
                  <a:gd name="connsiteX180" fmla="*/ 5481536 w 5744183"/>
                  <a:gd name="connsiteY180" fmla="*/ 82685 h 1605063"/>
                  <a:gd name="connsiteX181" fmla="*/ 5481536 w 5744183"/>
                  <a:gd name="connsiteY181" fmla="*/ 63229 h 1605063"/>
                  <a:gd name="connsiteX182" fmla="*/ 5666361 w 5744183"/>
                  <a:gd name="connsiteY182" fmla="*/ 63229 h 1605063"/>
                  <a:gd name="connsiteX183" fmla="*/ 5666361 w 5744183"/>
                  <a:gd name="connsiteY183" fmla="*/ 43774 h 1605063"/>
                  <a:gd name="connsiteX184" fmla="*/ 5695544 w 5744183"/>
                  <a:gd name="connsiteY184" fmla="*/ 43774 h 1605063"/>
                  <a:gd name="connsiteX185" fmla="*/ 5695544 w 5744183"/>
                  <a:gd name="connsiteY185" fmla="*/ 14591 h 1605063"/>
                  <a:gd name="connsiteX186" fmla="*/ 5705272 w 5744183"/>
                  <a:gd name="connsiteY186" fmla="*/ 14591 h 1605063"/>
                  <a:gd name="connsiteX187" fmla="*/ 5705272 w 5744183"/>
                  <a:gd name="connsiteY187" fmla="*/ 0 h 1605063"/>
                  <a:gd name="connsiteX188" fmla="*/ 5744183 w 5744183"/>
                  <a:gd name="connsiteY188" fmla="*/ 0 h 1605063"/>
                  <a:gd name="connsiteX0" fmla="*/ 0 w 5744183"/>
                  <a:gd name="connsiteY0" fmla="*/ 1605063 h 1605063"/>
                  <a:gd name="connsiteX1" fmla="*/ 92412 w 5744183"/>
                  <a:gd name="connsiteY1" fmla="*/ 1605063 h 1605063"/>
                  <a:gd name="connsiteX2" fmla="*/ 92412 w 5744183"/>
                  <a:gd name="connsiteY2" fmla="*/ 1595336 h 1605063"/>
                  <a:gd name="connsiteX3" fmla="*/ 175098 w 5744183"/>
                  <a:gd name="connsiteY3" fmla="*/ 1595336 h 1605063"/>
                  <a:gd name="connsiteX4" fmla="*/ 175098 w 5744183"/>
                  <a:gd name="connsiteY4" fmla="*/ 1585608 h 1605063"/>
                  <a:gd name="connsiteX5" fmla="*/ 286966 w 5744183"/>
                  <a:gd name="connsiteY5" fmla="*/ 1585608 h 1605063"/>
                  <a:gd name="connsiteX6" fmla="*/ 286966 w 5744183"/>
                  <a:gd name="connsiteY6" fmla="*/ 1566153 h 1605063"/>
                  <a:gd name="connsiteX7" fmla="*/ 384242 w 5744183"/>
                  <a:gd name="connsiteY7" fmla="*/ 1566153 h 1605063"/>
                  <a:gd name="connsiteX8" fmla="*/ 389106 w 5744183"/>
                  <a:gd name="connsiteY8" fmla="*/ 1571017 h 1605063"/>
                  <a:gd name="connsiteX9" fmla="*/ 423153 w 5744183"/>
                  <a:gd name="connsiteY9" fmla="*/ 1571017 h 1605063"/>
                  <a:gd name="connsiteX10" fmla="*/ 428017 w 5744183"/>
                  <a:gd name="connsiteY10" fmla="*/ 1541834 h 1605063"/>
                  <a:gd name="connsiteX11" fmla="*/ 583659 w 5744183"/>
                  <a:gd name="connsiteY11" fmla="*/ 1541834 h 1605063"/>
                  <a:gd name="connsiteX12" fmla="*/ 583659 w 5744183"/>
                  <a:gd name="connsiteY12" fmla="*/ 1527242 h 1605063"/>
                  <a:gd name="connsiteX13" fmla="*/ 797668 w 5744183"/>
                  <a:gd name="connsiteY13" fmla="*/ 1527242 h 1605063"/>
                  <a:gd name="connsiteX14" fmla="*/ 797668 w 5744183"/>
                  <a:gd name="connsiteY14" fmla="*/ 1507787 h 1605063"/>
                  <a:gd name="connsiteX15" fmla="*/ 899808 w 5744183"/>
                  <a:gd name="connsiteY15" fmla="*/ 1507787 h 1605063"/>
                  <a:gd name="connsiteX16" fmla="*/ 899808 w 5744183"/>
                  <a:gd name="connsiteY16" fmla="*/ 1498059 h 1605063"/>
                  <a:gd name="connsiteX17" fmla="*/ 1001949 w 5744183"/>
                  <a:gd name="connsiteY17" fmla="*/ 1498059 h 1605063"/>
                  <a:gd name="connsiteX18" fmla="*/ 1006812 w 5744183"/>
                  <a:gd name="connsiteY18" fmla="*/ 1493196 h 1605063"/>
                  <a:gd name="connsiteX19" fmla="*/ 1045723 w 5744183"/>
                  <a:gd name="connsiteY19" fmla="*/ 1493196 h 1605063"/>
                  <a:gd name="connsiteX20" fmla="*/ 1045723 w 5744183"/>
                  <a:gd name="connsiteY20" fmla="*/ 1473740 h 1605063"/>
                  <a:gd name="connsiteX21" fmla="*/ 1074906 w 5744183"/>
                  <a:gd name="connsiteY21" fmla="*/ 1473740 h 1605063"/>
                  <a:gd name="connsiteX22" fmla="*/ 1074906 w 5744183"/>
                  <a:gd name="connsiteY22" fmla="*/ 1459148 h 1605063"/>
                  <a:gd name="connsiteX23" fmla="*/ 1498059 w 5744183"/>
                  <a:gd name="connsiteY23" fmla="*/ 1459148 h 1605063"/>
                  <a:gd name="connsiteX24" fmla="*/ 1502923 w 5744183"/>
                  <a:gd name="connsiteY24" fmla="*/ 1454284 h 1605063"/>
                  <a:gd name="connsiteX25" fmla="*/ 1561289 w 5744183"/>
                  <a:gd name="connsiteY25" fmla="*/ 1454284 h 1605063"/>
                  <a:gd name="connsiteX26" fmla="*/ 1561289 w 5744183"/>
                  <a:gd name="connsiteY26" fmla="*/ 1434829 h 1605063"/>
                  <a:gd name="connsiteX27" fmla="*/ 1590472 w 5744183"/>
                  <a:gd name="connsiteY27" fmla="*/ 1434829 h 1605063"/>
                  <a:gd name="connsiteX28" fmla="*/ 1590472 w 5744183"/>
                  <a:gd name="connsiteY28" fmla="*/ 1420238 h 1605063"/>
                  <a:gd name="connsiteX29" fmla="*/ 1605063 w 5744183"/>
                  <a:gd name="connsiteY29" fmla="*/ 1420238 h 1605063"/>
                  <a:gd name="connsiteX30" fmla="*/ 1605063 w 5744183"/>
                  <a:gd name="connsiteY30" fmla="*/ 1410510 h 1605063"/>
                  <a:gd name="connsiteX31" fmla="*/ 1624519 w 5744183"/>
                  <a:gd name="connsiteY31" fmla="*/ 1410510 h 1605063"/>
                  <a:gd name="connsiteX32" fmla="*/ 1624519 w 5744183"/>
                  <a:gd name="connsiteY32" fmla="*/ 1366736 h 1605063"/>
                  <a:gd name="connsiteX33" fmla="*/ 1678021 w 5744183"/>
                  <a:gd name="connsiteY33" fmla="*/ 1366736 h 1605063"/>
                  <a:gd name="connsiteX34" fmla="*/ 1682885 w 5744183"/>
                  <a:gd name="connsiteY34" fmla="*/ 1361872 h 1605063"/>
                  <a:gd name="connsiteX35" fmla="*/ 1702340 w 5744183"/>
                  <a:gd name="connsiteY35" fmla="*/ 1357008 h 1605063"/>
                  <a:gd name="connsiteX36" fmla="*/ 1702340 w 5744183"/>
                  <a:gd name="connsiteY36" fmla="*/ 1347280 h 1605063"/>
                  <a:gd name="connsiteX37" fmla="*/ 1716932 w 5744183"/>
                  <a:gd name="connsiteY37" fmla="*/ 1347280 h 1605063"/>
                  <a:gd name="connsiteX38" fmla="*/ 1716932 w 5744183"/>
                  <a:gd name="connsiteY38" fmla="*/ 1337553 h 1605063"/>
                  <a:gd name="connsiteX39" fmla="*/ 1736387 w 5744183"/>
                  <a:gd name="connsiteY39" fmla="*/ 1337553 h 1605063"/>
                  <a:gd name="connsiteX40" fmla="*/ 1736387 w 5744183"/>
                  <a:gd name="connsiteY40" fmla="*/ 1322961 h 1605063"/>
                  <a:gd name="connsiteX41" fmla="*/ 1809344 w 5744183"/>
                  <a:gd name="connsiteY41" fmla="*/ 1322961 h 1605063"/>
                  <a:gd name="connsiteX42" fmla="*/ 1809344 w 5744183"/>
                  <a:gd name="connsiteY42" fmla="*/ 1308370 h 1605063"/>
                  <a:gd name="connsiteX43" fmla="*/ 1999034 w 5744183"/>
                  <a:gd name="connsiteY43" fmla="*/ 1308370 h 1605063"/>
                  <a:gd name="connsiteX44" fmla="*/ 2003898 w 5744183"/>
                  <a:gd name="connsiteY44" fmla="*/ 1298642 h 1605063"/>
                  <a:gd name="connsiteX45" fmla="*/ 2023353 w 5744183"/>
                  <a:gd name="connsiteY45" fmla="*/ 1298642 h 1605063"/>
                  <a:gd name="connsiteX46" fmla="*/ 2033080 w 5744183"/>
                  <a:gd name="connsiteY46" fmla="*/ 1284051 h 1605063"/>
                  <a:gd name="connsiteX47" fmla="*/ 2052536 w 5744183"/>
                  <a:gd name="connsiteY47" fmla="*/ 1284051 h 1605063"/>
                  <a:gd name="connsiteX48" fmla="*/ 2052536 w 5744183"/>
                  <a:gd name="connsiteY48" fmla="*/ 1269459 h 1605063"/>
                  <a:gd name="connsiteX49" fmla="*/ 2081719 w 5744183"/>
                  <a:gd name="connsiteY49" fmla="*/ 1269459 h 1605063"/>
                  <a:gd name="connsiteX50" fmla="*/ 2081719 w 5744183"/>
                  <a:gd name="connsiteY50" fmla="*/ 1264595 h 1605063"/>
                  <a:gd name="connsiteX51" fmla="*/ 2106038 w 5744183"/>
                  <a:gd name="connsiteY51" fmla="*/ 1264595 h 1605063"/>
                  <a:gd name="connsiteX52" fmla="*/ 2115766 w 5744183"/>
                  <a:gd name="connsiteY52" fmla="*/ 1250004 h 1605063"/>
                  <a:gd name="connsiteX53" fmla="*/ 2154676 w 5744183"/>
                  <a:gd name="connsiteY53" fmla="*/ 1250004 h 1605063"/>
                  <a:gd name="connsiteX54" fmla="*/ 2154676 w 5744183"/>
                  <a:gd name="connsiteY54" fmla="*/ 1245140 h 1605063"/>
                  <a:gd name="connsiteX55" fmla="*/ 2266544 w 5744183"/>
                  <a:gd name="connsiteY55" fmla="*/ 1245140 h 1605063"/>
                  <a:gd name="connsiteX56" fmla="*/ 2266544 w 5744183"/>
                  <a:gd name="connsiteY56" fmla="*/ 1230548 h 1605063"/>
                  <a:gd name="connsiteX57" fmla="*/ 2383276 w 5744183"/>
                  <a:gd name="connsiteY57" fmla="*/ 1230548 h 1605063"/>
                  <a:gd name="connsiteX58" fmla="*/ 2383276 w 5744183"/>
                  <a:gd name="connsiteY58" fmla="*/ 1211093 h 1605063"/>
                  <a:gd name="connsiteX59" fmla="*/ 2431915 w 5744183"/>
                  <a:gd name="connsiteY59" fmla="*/ 1211093 h 1605063"/>
                  <a:gd name="connsiteX60" fmla="*/ 2431915 w 5744183"/>
                  <a:gd name="connsiteY60" fmla="*/ 1196502 h 1605063"/>
                  <a:gd name="connsiteX61" fmla="*/ 2441642 w 5744183"/>
                  <a:gd name="connsiteY61" fmla="*/ 1196502 h 1605063"/>
                  <a:gd name="connsiteX62" fmla="*/ 2441642 w 5744183"/>
                  <a:gd name="connsiteY62" fmla="*/ 1186774 h 1605063"/>
                  <a:gd name="connsiteX63" fmla="*/ 2451370 w 5744183"/>
                  <a:gd name="connsiteY63" fmla="*/ 1177046 h 1605063"/>
                  <a:gd name="connsiteX64" fmla="*/ 2456234 w 5744183"/>
                  <a:gd name="connsiteY64" fmla="*/ 1172182 h 1605063"/>
                  <a:gd name="connsiteX65" fmla="*/ 2470825 w 5744183"/>
                  <a:gd name="connsiteY65" fmla="*/ 1172182 h 1605063"/>
                  <a:gd name="connsiteX66" fmla="*/ 2470825 w 5744183"/>
                  <a:gd name="connsiteY66" fmla="*/ 1157591 h 1605063"/>
                  <a:gd name="connsiteX67" fmla="*/ 2500008 w 5744183"/>
                  <a:gd name="connsiteY67" fmla="*/ 1157591 h 1605063"/>
                  <a:gd name="connsiteX68" fmla="*/ 2500008 w 5744183"/>
                  <a:gd name="connsiteY68" fmla="*/ 1128408 h 1605063"/>
                  <a:gd name="connsiteX69" fmla="*/ 2509736 w 5744183"/>
                  <a:gd name="connsiteY69" fmla="*/ 1128408 h 1605063"/>
                  <a:gd name="connsiteX70" fmla="*/ 2509736 w 5744183"/>
                  <a:gd name="connsiteY70" fmla="*/ 1099225 h 1605063"/>
                  <a:gd name="connsiteX71" fmla="*/ 2572966 w 5744183"/>
                  <a:gd name="connsiteY71" fmla="*/ 1099225 h 1605063"/>
                  <a:gd name="connsiteX72" fmla="*/ 2582693 w 5744183"/>
                  <a:gd name="connsiteY72" fmla="*/ 1089498 h 1605063"/>
                  <a:gd name="connsiteX73" fmla="*/ 2587557 w 5744183"/>
                  <a:gd name="connsiteY73" fmla="*/ 1084634 h 1605063"/>
                  <a:gd name="connsiteX74" fmla="*/ 2733472 w 5744183"/>
                  <a:gd name="connsiteY74" fmla="*/ 1084634 h 1605063"/>
                  <a:gd name="connsiteX75" fmla="*/ 2738336 w 5744183"/>
                  <a:gd name="connsiteY75" fmla="*/ 1079770 h 1605063"/>
                  <a:gd name="connsiteX76" fmla="*/ 2752927 w 5744183"/>
                  <a:gd name="connsiteY76" fmla="*/ 1065179 h 1605063"/>
                  <a:gd name="connsiteX77" fmla="*/ 3030166 w 5744183"/>
                  <a:gd name="connsiteY77" fmla="*/ 1065179 h 1605063"/>
                  <a:gd name="connsiteX78" fmla="*/ 3039893 w 5744183"/>
                  <a:gd name="connsiteY78" fmla="*/ 1045723 h 1605063"/>
                  <a:gd name="connsiteX79" fmla="*/ 3122578 w 5744183"/>
                  <a:gd name="connsiteY79" fmla="*/ 1045723 h 1605063"/>
                  <a:gd name="connsiteX80" fmla="*/ 3137170 w 5744183"/>
                  <a:gd name="connsiteY80" fmla="*/ 1031131 h 1605063"/>
                  <a:gd name="connsiteX81" fmla="*/ 3185808 w 5744183"/>
                  <a:gd name="connsiteY81" fmla="*/ 1031131 h 1605063"/>
                  <a:gd name="connsiteX82" fmla="*/ 3185808 w 5744183"/>
                  <a:gd name="connsiteY82" fmla="*/ 1021404 h 1605063"/>
                  <a:gd name="connsiteX83" fmla="*/ 3205263 w 5744183"/>
                  <a:gd name="connsiteY83" fmla="*/ 1021404 h 1605063"/>
                  <a:gd name="connsiteX84" fmla="*/ 3205263 w 5744183"/>
                  <a:gd name="connsiteY84" fmla="*/ 997085 h 1605063"/>
                  <a:gd name="connsiteX85" fmla="*/ 3239310 w 5744183"/>
                  <a:gd name="connsiteY85" fmla="*/ 997085 h 1605063"/>
                  <a:gd name="connsiteX86" fmla="*/ 3268493 w 5744183"/>
                  <a:gd name="connsiteY86" fmla="*/ 967902 h 1605063"/>
                  <a:gd name="connsiteX87" fmla="*/ 3292812 w 5744183"/>
                  <a:gd name="connsiteY87" fmla="*/ 933855 h 1605063"/>
                  <a:gd name="connsiteX88" fmla="*/ 3302540 w 5744183"/>
                  <a:gd name="connsiteY88" fmla="*/ 924127 h 1605063"/>
                  <a:gd name="connsiteX89" fmla="*/ 3302540 w 5744183"/>
                  <a:gd name="connsiteY89" fmla="*/ 856034 h 1605063"/>
                  <a:gd name="connsiteX90" fmla="*/ 3317132 w 5744183"/>
                  <a:gd name="connsiteY90" fmla="*/ 856034 h 1605063"/>
                  <a:gd name="connsiteX91" fmla="*/ 3317132 w 5744183"/>
                  <a:gd name="connsiteY91" fmla="*/ 826851 h 1605063"/>
                  <a:gd name="connsiteX92" fmla="*/ 3346315 w 5744183"/>
                  <a:gd name="connsiteY92" fmla="*/ 826851 h 1605063"/>
                  <a:gd name="connsiteX93" fmla="*/ 3351178 w 5744183"/>
                  <a:gd name="connsiteY93" fmla="*/ 807395 h 1605063"/>
                  <a:gd name="connsiteX94" fmla="*/ 3365770 w 5744183"/>
                  <a:gd name="connsiteY94" fmla="*/ 797668 h 1605063"/>
                  <a:gd name="connsiteX95" fmla="*/ 3370634 w 5744183"/>
                  <a:gd name="connsiteY95" fmla="*/ 787940 h 1605063"/>
                  <a:gd name="connsiteX96" fmla="*/ 3375498 w 5744183"/>
                  <a:gd name="connsiteY96" fmla="*/ 787940 h 1605063"/>
                  <a:gd name="connsiteX97" fmla="*/ 3385225 w 5744183"/>
                  <a:gd name="connsiteY97" fmla="*/ 778212 h 1605063"/>
                  <a:gd name="connsiteX98" fmla="*/ 3429000 w 5744183"/>
                  <a:gd name="connsiteY98" fmla="*/ 778212 h 1605063"/>
                  <a:gd name="connsiteX99" fmla="*/ 3429000 w 5744183"/>
                  <a:gd name="connsiteY99" fmla="*/ 758757 h 1605063"/>
                  <a:gd name="connsiteX100" fmla="*/ 3555459 w 5744183"/>
                  <a:gd name="connsiteY100" fmla="*/ 758757 h 1605063"/>
                  <a:gd name="connsiteX101" fmla="*/ 3565187 w 5744183"/>
                  <a:gd name="connsiteY101" fmla="*/ 758757 h 1605063"/>
                  <a:gd name="connsiteX102" fmla="*/ 3589506 w 5744183"/>
                  <a:gd name="connsiteY102" fmla="*/ 758757 h 1605063"/>
                  <a:gd name="connsiteX103" fmla="*/ 3589506 w 5744183"/>
                  <a:gd name="connsiteY103" fmla="*/ 739302 h 1605063"/>
                  <a:gd name="connsiteX104" fmla="*/ 3613825 w 5744183"/>
                  <a:gd name="connsiteY104" fmla="*/ 739302 h 1605063"/>
                  <a:gd name="connsiteX105" fmla="*/ 3623553 w 5744183"/>
                  <a:gd name="connsiteY105" fmla="*/ 729574 h 1605063"/>
                  <a:gd name="connsiteX106" fmla="*/ 3647872 w 5744183"/>
                  <a:gd name="connsiteY106" fmla="*/ 729574 h 1605063"/>
                  <a:gd name="connsiteX107" fmla="*/ 3647872 w 5744183"/>
                  <a:gd name="connsiteY107" fmla="*/ 714983 h 1605063"/>
                  <a:gd name="connsiteX108" fmla="*/ 3677055 w 5744183"/>
                  <a:gd name="connsiteY108" fmla="*/ 714983 h 1605063"/>
                  <a:gd name="connsiteX109" fmla="*/ 3686783 w 5744183"/>
                  <a:gd name="connsiteY109" fmla="*/ 705255 h 1605063"/>
                  <a:gd name="connsiteX110" fmla="*/ 3822970 w 5744183"/>
                  <a:gd name="connsiteY110" fmla="*/ 705255 h 1605063"/>
                  <a:gd name="connsiteX111" fmla="*/ 3822970 w 5744183"/>
                  <a:gd name="connsiteY111" fmla="*/ 690663 h 1605063"/>
                  <a:gd name="connsiteX112" fmla="*/ 3881336 w 5744183"/>
                  <a:gd name="connsiteY112" fmla="*/ 690663 h 1605063"/>
                  <a:gd name="connsiteX113" fmla="*/ 3886200 w 5744183"/>
                  <a:gd name="connsiteY113" fmla="*/ 685799 h 1605063"/>
                  <a:gd name="connsiteX114" fmla="*/ 4017523 w 5744183"/>
                  <a:gd name="connsiteY114" fmla="*/ 685799 h 1605063"/>
                  <a:gd name="connsiteX115" fmla="*/ 4017523 w 5744183"/>
                  <a:gd name="connsiteY115" fmla="*/ 676072 h 1605063"/>
                  <a:gd name="connsiteX116" fmla="*/ 4032115 w 5744183"/>
                  <a:gd name="connsiteY116" fmla="*/ 676072 h 1605063"/>
                  <a:gd name="connsiteX117" fmla="*/ 4032115 w 5744183"/>
                  <a:gd name="connsiteY117" fmla="*/ 651753 h 1605063"/>
                  <a:gd name="connsiteX118" fmla="*/ 4041843 w 5744183"/>
                  <a:gd name="connsiteY118" fmla="*/ 642025 h 1605063"/>
                  <a:gd name="connsiteX119" fmla="*/ 4056434 w 5744183"/>
                  <a:gd name="connsiteY119" fmla="*/ 627434 h 1605063"/>
                  <a:gd name="connsiteX120" fmla="*/ 4061298 w 5744183"/>
                  <a:gd name="connsiteY120" fmla="*/ 622570 h 1605063"/>
                  <a:gd name="connsiteX121" fmla="*/ 4061298 w 5744183"/>
                  <a:gd name="connsiteY121" fmla="*/ 603114 h 1605063"/>
                  <a:gd name="connsiteX122" fmla="*/ 4080753 w 5744183"/>
                  <a:gd name="connsiteY122" fmla="*/ 603114 h 1605063"/>
                  <a:gd name="connsiteX123" fmla="*/ 4090480 w 5744183"/>
                  <a:gd name="connsiteY123" fmla="*/ 603114 h 1605063"/>
                  <a:gd name="connsiteX124" fmla="*/ 4100208 w 5744183"/>
                  <a:gd name="connsiteY124" fmla="*/ 593386 h 1605063"/>
                  <a:gd name="connsiteX125" fmla="*/ 4109936 w 5744183"/>
                  <a:gd name="connsiteY125" fmla="*/ 583658 h 1605063"/>
                  <a:gd name="connsiteX126" fmla="*/ 4109936 w 5744183"/>
                  <a:gd name="connsiteY126" fmla="*/ 559340 h 1605063"/>
                  <a:gd name="connsiteX127" fmla="*/ 4139119 w 5744183"/>
                  <a:gd name="connsiteY127" fmla="*/ 559340 h 1605063"/>
                  <a:gd name="connsiteX128" fmla="*/ 4139119 w 5744183"/>
                  <a:gd name="connsiteY128" fmla="*/ 544748 h 1605063"/>
                  <a:gd name="connsiteX129" fmla="*/ 4168302 w 5744183"/>
                  <a:gd name="connsiteY129" fmla="*/ 544748 h 1605063"/>
                  <a:gd name="connsiteX130" fmla="*/ 4168302 w 5744183"/>
                  <a:gd name="connsiteY130" fmla="*/ 520429 h 1605063"/>
                  <a:gd name="connsiteX131" fmla="*/ 4178029 w 5744183"/>
                  <a:gd name="connsiteY131" fmla="*/ 520429 h 1605063"/>
                  <a:gd name="connsiteX132" fmla="*/ 4178029 w 5744183"/>
                  <a:gd name="connsiteY132" fmla="*/ 496110 h 1605063"/>
                  <a:gd name="connsiteX133" fmla="*/ 4231532 w 5744183"/>
                  <a:gd name="connsiteY133" fmla="*/ 496110 h 1605063"/>
                  <a:gd name="connsiteX134" fmla="*/ 4231532 w 5744183"/>
                  <a:gd name="connsiteY134" fmla="*/ 486383 h 1605063"/>
                  <a:gd name="connsiteX135" fmla="*/ 4250987 w 5744183"/>
                  <a:gd name="connsiteY135" fmla="*/ 486383 h 1605063"/>
                  <a:gd name="connsiteX136" fmla="*/ 4250987 w 5744183"/>
                  <a:gd name="connsiteY136" fmla="*/ 476655 h 1605063"/>
                  <a:gd name="connsiteX137" fmla="*/ 4396902 w 5744183"/>
                  <a:gd name="connsiteY137" fmla="*/ 476655 h 1605063"/>
                  <a:gd name="connsiteX138" fmla="*/ 4396902 w 5744183"/>
                  <a:gd name="connsiteY138" fmla="*/ 462063 h 1605063"/>
                  <a:gd name="connsiteX139" fmla="*/ 4533089 w 5744183"/>
                  <a:gd name="connsiteY139" fmla="*/ 462063 h 1605063"/>
                  <a:gd name="connsiteX140" fmla="*/ 4542816 w 5744183"/>
                  <a:gd name="connsiteY140" fmla="*/ 452336 h 1605063"/>
                  <a:gd name="connsiteX141" fmla="*/ 4586591 w 5744183"/>
                  <a:gd name="connsiteY141" fmla="*/ 452336 h 1605063"/>
                  <a:gd name="connsiteX142" fmla="*/ 4606046 w 5744183"/>
                  <a:gd name="connsiteY142" fmla="*/ 432881 h 1605063"/>
                  <a:gd name="connsiteX143" fmla="*/ 4615774 w 5744183"/>
                  <a:gd name="connsiteY143" fmla="*/ 423153 h 1605063"/>
                  <a:gd name="connsiteX144" fmla="*/ 4795736 w 5744183"/>
                  <a:gd name="connsiteY144" fmla="*/ 423153 h 1605063"/>
                  <a:gd name="connsiteX145" fmla="*/ 4795736 w 5744183"/>
                  <a:gd name="connsiteY145" fmla="*/ 403697 h 1605063"/>
                  <a:gd name="connsiteX146" fmla="*/ 4834646 w 5744183"/>
                  <a:gd name="connsiteY146" fmla="*/ 403697 h 1605063"/>
                  <a:gd name="connsiteX147" fmla="*/ 4834646 w 5744183"/>
                  <a:gd name="connsiteY147" fmla="*/ 374514 h 1605063"/>
                  <a:gd name="connsiteX148" fmla="*/ 4844374 w 5744183"/>
                  <a:gd name="connsiteY148" fmla="*/ 374514 h 1605063"/>
                  <a:gd name="connsiteX149" fmla="*/ 4878421 w 5744183"/>
                  <a:gd name="connsiteY149" fmla="*/ 374514 h 1605063"/>
                  <a:gd name="connsiteX150" fmla="*/ 4883285 w 5744183"/>
                  <a:gd name="connsiteY150" fmla="*/ 350195 h 1605063"/>
                  <a:gd name="connsiteX151" fmla="*/ 4912468 w 5744183"/>
                  <a:gd name="connsiteY151" fmla="*/ 340467 h 1605063"/>
                  <a:gd name="connsiteX152" fmla="*/ 4912468 w 5744183"/>
                  <a:gd name="connsiteY152" fmla="*/ 311285 h 1605063"/>
                  <a:gd name="connsiteX153" fmla="*/ 4927059 w 5744183"/>
                  <a:gd name="connsiteY153" fmla="*/ 311285 h 1605063"/>
                  <a:gd name="connsiteX154" fmla="*/ 4927059 w 5744183"/>
                  <a:gd name="connsiteY154" fmla="*/ 286966 h 1605063"/>
                  <a:gd name="connsiteX155" fmla="*/ 4936787 w 5744183"/>
                  <a:gd name="connsiteY155" fmla="*/ 277238 h 1605063"/>
                  <a:gd name="connsiteX156" fmla="*/ 4936787 w 5744183"/>
                  <a:gd name="connsiteY156" fmla="*/ 262646 h 1605063"/>
                  <a:gd name="connsiteX157" fmla="*/ 4941650 w 5744183"/>
                  <a:gd name="connsiteY157" fmla="*/ 257783 h 1605063"/>
                  <a:gd name="connsiteX158" fmla="*/ 4951378 w 5744183"/>
                  <a:gd name="connsiteY158" fmla="*/ 257783 h 1605063"/>
                  <a:gd name="connsiteX159" fmla="*/ 4951378 w 5744183"/>
                  <a:gd name="connsiteY159" fmla="*/ 248055 h 1605063"/>
                  <a:gd name="connsiteX160" fmla="*/ 4995153 w 5744183"/>
                  <a:gd name="connsiteY160" fmla="*/ 248055 h 1605063"/>
                  <a:gd name="connsiteX161" fmla="*/ 4995153 w 5744183"/>
                  <a:gd name="connsiteY161" fmla="*/ 233463 h 1605063"/>
                  <a:gd name="connsiteX162" fmla="*/ 5004880 w 5744183"/>
                  <a:gd name="connsiteY162" fmla="*/ 223736 h 1605063"/>
                  <a:gd name="connsiteX163" fmla="*/ 5014608 w 5744183"/>
                  <a:gd name="connsiteY163" fmla="*/ 214008 h 1605063"/>
                  <a:gd name="connsiteX164" fmla="*/ 5131340 w 5744183"/>
                  <a:gd name="connsiteY164" fmla="*/ 214008 h 1605063"/>
                  <a:gd name="connsiteX165" fmla="*/ 5131340 w 5744183"/>
                  <a:gd name="connsiteY165" fmla="*/ 184825 h 1605063"/>
                  <a:gd name="connsiteX166" fmla="*/ 5214025 w 5744183"/>
                  <a:gd name="connsiteY166" fmla="*/ 184825 h 1605063"/>
                  <a:gd name="connsiteX167" fmla="*/ 5214025 w 5744183"/>
                  <a:gd name="connsiteY167" fmla="*/ 175097 h 1605063"/>
                  <a:gd name="connsiteX168" fmla="*/ 5233480 w 5744183"/>
                  <a:gd name="connsiteY168" fmla="*/ 175097 h 1605063"/>
                  <a:gd name="connsiteX169" fmla="*/ 5233480 w 5744183"/>
                  <a:gd name="connsiteY169" fmla="*/ 155642 h 1605063"/>
                  <a:gd name="connsiteX170" fmla="*/ 5262663 w 5744183"/>
                  <a:gd name="connsiteY170" fmla="*/ 155642 h 1605063"/>
                  <a:gd name="connsiteX171" fmla="*/ 5262663 w 5744183"/>
                  <a:gd name="connsiteY171" fmla="*/ 141051 h 1605063"/>
                  <a:gd name="connsiteX172" fmla="*/ 5286983 w 5744183"/>
                  <a:gd name="connsiteY172" fmla="*/ 141051 h 1605063"/>
                  <a:gd name="connsiteX173" fmla="*/ 5286983 w 5744183"/>
                  <a:gd name="connsiteY173" fmla="*/ 126459 h 1605063"/>
                  <a:gd name="connsiteX174" fmla="*/ 5296710 w 5744183"/>
                  <a:gd name="connsiteY174" fmla="*/ 126459 h 1605063"/>
                  <a:gd name="connsiteX175" fmla="*/ 5296710 w 5744183"/>
                  <a:gd name="connsiteY175" fmla="*/ 121595 h 1605063"/>
                  <a:gd name="connsiteX176" fmla="*/ 5350212 w 5744183"/>
                  <a:gd name="connsiteY176" fmla="*/ 121595 h 1605063"/>
                  <a:gd name="connsiteX177" fmla="*/ 5350212 w 5744183"/>
                  <a:gd name="connsiteY177" fmla="*/ 111868 h 1605063"/>
                  <a:gd name="connsiteX178" fmla="*/ 5374532 w 5744183"/>
                  <a:gd name="connsiteY178" fmla="*/ 111868 h 1605063"/>
                  <a:gd name="connsiteX179" fmla="*/ 5374532 w 5744183"/>
                  <a:gd name="connsiteY179" fmla="*/ 82685 h 1605063"/>
                  <a:gd name="connsiteX180" fmla="*/ 5481536 w 5744183"/>
                  <a:gd name="connsiteY180" fmla="*/ 82685 h 1605063"/>
                  <a:gd name="connsiteX181" fmla="*/ 5481536 w 5744183"/>
                  <a:gd name="connsiteY181" fmla="*/ 63229 h 1605063"/>
                  <a:gd name="connsiteX182" fmla="*/ 5666361 w 5744183"/>
                  <a:gd name="connsiteY182" fmla="*/ 63229 h 1605063"/>
                  <a:gd name="connsiteX183" fmla="*/ 5666361 w 5744183"/>
                  <a:gd name="connsiteY183" fmla="*/ 43774 h 1605063"/>
                  <a:gd name="connsiteX184" fmla="*/ 5695544 w 5744183"/>
                  <a:gd name="connsiteY184" fmla="*/ 43774 h 1605063"/>
                  <a:gd name="connsiteX185" fmla="*/ 5695544 w 5744183"/>
                  <a:gd name="connsiteY185" fmla="*/ 14591 h 1605063"/>
                  <a:gd name="connsiteX186" fmla="*/ 5705272 w 5744183"/>
                  <a:gd name="connsiteY186" fmla="*/ 14591 h 1605063"/>
                  <a:gd name="connsiteX187" fmla="*/ 5705272 w 5744183"/>
                  <a:gd name="connsiteY187" fmla="*/ 0 h 1605063"/>
                  <a:gd name="connsiteX188" fmla="*/ 5744183 w 5744183"/>
                  <a:gd name="connsiteY188" fmla="*/ 0 h 1605063"/>
                  <a:gd name="connsiteX0" fmla="*/ 0 w 5752181"/>
                  <a:gd name="connsiteY0" fmla="*/ 1605063 h 1605063"/>
                  <a:gd name="connsiteX1" fmla="*/ 92412 w 5752181"/>
                  <a:gd name="connsiteY1" fmla="*/ 1605063 h 1605063"/>
                  <a:gd name="connsiteX2" fmla="*/ 92412 w 5752181"/>
                  <a:gd name="connsiteY2" fmla="*/ 1595336 h 1605063"/>
                  <a:gd name="connsiteX3" fmla="*/ 175098 w 5752181"/>
                  <a:gd name="connsiteY3" fmla="*/ 1595336 h 1605063"/>
                  <a:gd name="connsiteX4" fmla="*/ 175098 w 5752181"/>
                  <a:gd name="connsiteY4" fmla="*/ 1585608 h 1605063"/>
                  <a:gd name="connsiteX5" fmla="*/ 286966 w 5752181"/>
                  <a:gd name="connsiteY5" fmla="*/ 1585608 h 1605063"/>
                  <a:gd name="connsiteX6" fmla="*/ 286966 w 5752181"/>
                  <a:gd name="connsiteY6" fmla="*/ 1566153 h 1605063"/>
                  <a:gd name="connsiteX7" fmla="*/ 384242 w 5752181"/>
                  <a:gd name="connsiteY7" fmla="*/ 1566153 h 1605063"/>
                  <a:gd name="connsiteX8" fmla="*/ 389106 w 5752181"/>
                  <a:gd name="connsiteY8" fmla="*/ 1571017 h 1605063"/>
                  <a:gd name="connsiteX9" fmla="*/ 423153 w 5752181"/>
                  <a:gd name="connsiteY9" fmla="*/ 1571017 h 1605063"/>
                  <a:gd name="connsiteX10" fmla="*/ 428017 w 5752181"/>
                  <a:gd name="connsiteY10" fmla="*/ 1541834 h 1605063"/>
                  <a:gd name="connsiteX11" fmla="*/ 583659 w 5752181"/>
                  <a:gd name="connsiteY11" fmla="*/ 1541834 h 1605063"/>
                  <a:gd name="connsiteX12" fmla="*/ 583659 w 5752181"/>
                  <a:gd name="connsiteY12" fmla="*/ 1527242 h 1605063"/>
                  <a:gd name="connsiteX13" fmla="*/ 797668 w 5752181"/>
                  <a:gd name="connsiteY13" fmla="*/ 1527242 h 1605063"/>
                  <a:gd name="connsiteX14" fmla="*/ 797668 w 5752181"/>
                  <a:gd name="connsiteY14" fmla="*/ 1507787 h 1605063"/>
                  <a:gd name="connsiteX15" fmla="*/ 899808 w 5752181"/>
                  <a:gd name="connsiteY15" fmla="*/ 1507787 h 1605063"/>
                  <a:gd name="connsiteX16" fmla="*/ 899808 w 5752181"/>
                  <a:gd name="connsiteY16" fmla="*/ 1498059 h 1605063"/>
                  <a:gd name="connsiteX17" fmla="*/ 1001949 w 5752181"/>
                  <a:gd name="connsiteY17" fmla="*/ 1498059 h 1605063"/>
                  <a:gd name="connsiteX18" fmla="*/ 1006812 w 5752181"/>
                  <a:gd name="connsiteY18" fmla="*/ 1493196 h 1605063"/>
                  <a:gd name="connsiteX19" fmla="*/ 1045723 w 5752181"/>
                  <a:gd name="connsiteY19" fmla="*/ 1493196 h 1605063"/>
                  <a:gd name="connsiteX20" fmla="*/ 1045723 w 5752181"/>
                  <a:gd name="connsiteY20" fmla="*/ 1473740 h 1605063"/>
                  <a:gd name="connsiteX21" fmla="*/ 1074906 w 5752181"/>
                  <a:gd name="connsiteY21" fmla="*/ 1473740 h 1605063"/>
                  <a:gd name="connsiteX22" fmla="*/ 1074906 w 5752181"/>
                  <a:gd name="connsiteY22" fmla="*/ 1459148 h 1605063"/>
                  <a:gd name="connsiteX23" fmla="*/ 1498059 w 5752181"/>
                  <a:gd name="connsiteY23" fmla="*/ 1459148 h 1605063"/>
                  <a:gd name="connsiteX24" fmla="*/ 1502923 w 5752181"/>
                  <a:gd name="connsiteY24" fmla="*/ 1454284 h 1605063"/>
                  <a:gd name="connsiteX25" fmla="*/ 1561289 w 5752181"/>
                  <a:gd name="connsiteY25" fmla="*/ 1454284 h 1605063"/>
                  <a:gd name="connsiteX26" fmla="*/ 1561289 w 5752181"/>
                  <a:gd name="connsiteY26" fmla="*/ 1434829 h 1605063"/>
                  <a:gd name="connsiteX27" fmla="*/ 1590472 w 5752181"/>
                  <a:gd name="connsiteY27" fmla="*/ 1434829 h 1605063"/>
                  <a:gd name="connsiteX28" fmla="*/ 1590472 w 5752181"/>
                  <a:gd name="connsiteY28" fmla="*/ 1420238 h 1605063"/>
                  <a:gd name="connsiteX29" fmla="*/ 1605063 w 5752181"/>
                  <a:gd name="connsiteY29" fmla="*/ 1420238 h 1605063"/>
                  <a:gd name="connsiteX30" fmla="*/ 1605063 w 5752181"/>
                  <a:gd name="connsiteY30" fmla="*/ 1410510 h 1605063"/>
                  <a:gd name="connsiteX31" fmla="*/ 1624519 w 5752181"/>
                  <a:gd name="connsiteY31" fmla="*/ 1410510 h 1605063"/>
                  <a:gd name="connsiteX32" fmla="*/ 1624519 w 5752181"/>
                  <a:gd name="connsiteY32" fmla="*/ 1366736 h 1605063"/>
                  <a:gd name="connsiteX33" fmla="*/ 1678021 w 5752181"/>
                  <a:gd name="connsiteY33" fmla="*/ 1366736 h 1605063"/>
                  <a:gd name="connsiteX34" fmla="*/ 1682885 w 5752181"/>
                  <a:gd name="connsiteY34" fmla="*/ 1361872 h 1605063"/>
                  <a:gd name="connsiteX35" fmla="*/ 1702340 w 5752181"/>
                  <a:gd name="connsiteY35" fmla="*/ 1357008 h 1605063"/>
                  <a:gd name="connsiteX36" fmla="*/ 1702340 w 5752181"/>
                  <a:gd name="connsiteY36" fmla="*/ 1347280 h 1605063"/>
                  <a:gd name="connsiteX37" fmla="*/ 1716932 w 5752181"/>
                  <a:gd name="connsiteY37" fmla="*/ 1347280 h 1605063"/>
                  <a:gd name="connsiteX38" fmla="*/ 1716932 w 5752181"/>
                  <a:gd name="connsiteY38" fmla="*/ 1337553 h 1605063"/>
                  <a:gd name="connsiteX39" fmla="*/ 1736387 w 5752181"/>
                  <a:gd name="connsiteY39" fmla="*/ 1337553 h 1605063"/>
                  <a:gd name="connsiteX40" fmla="*/ 1736387 w 5752181"/>
                  <a:gd name="connsiteY40" fmla="*/ 1322961 h 1605063"/>
                  <a:gd name="connsiteX41" fmla="*/ 1809344 w 5752181"/>
                  <a:gd name="connsiteY41" fmla="*/ 1322961 h 1605063"/>
                  <a:gd name="connsiteX42" fmla="*/ 1809344 w 5752181"/>
                  <a:gd name="connsiteY42" fmla="*/ 1308370 h 1605063"/>
                  <a:gd name="connsiteX43" fmla="*/ 1999034 w 5752181"/>
                  <a:gd name="connsiteY43" fmla="*/ 1308370 h 1605063"/>
                  <a:gd name="connsiteX44" fmla="*/ 2003898 w 5752181"/>
                  <a:gd name="connsiteY44" fmla="*/ 1298642 h 1605063"/>
                  <a:gd name="connsiteX45" fmla="*/ 2023353 w 5752181"/>
                  <a:gd name="connsiteY45" fmla="*/ 1298642 h 1605063"/>
                  <a:gd name="connsiteX46" fmla="*/ 2033080 w 5752181"/>
                  <a:gd name="connsiteY46" fmla="*/ 1284051 h 1605063"/>
                  <a:gd name="connsiteX47" fmla="*/ 2052536 w 5752181"/>
                  <a:gd name="connsiteY47" fmla="*/ 1284051 h 1605063"/>
                  <a:gd name="connsiteX48" fmla="*/ 2052536 w 5752181"/>
                  <a:gd name="connsiteY48" fmla="*/ 1269459 h 1605063"/>
                  <a:gd name="connsiteX49" fmla="*/ 2081719 w 5752181"/>
                  <a:gd name="connsiteY49" fmla="*/ 1269459 h 1605063"/>
                  <a:gd name="connsiteX50" fmla="*/ 2081719 w 5752181"/>
                  <a:gd name="connsiteY50" fmla="*/ 1264595 h 1605063"/>
                  <a:gd name="connsiteX51" fmla="*/ 2106038 w 5752181"/>
                  <a:gd name="connsiteY51" fmla="*/ 1264595 h 1605063"/>
                  <a:gd name="connsiteX52" fmla="*/ 2115766 w 5752181"/>
                  <a:gd name="connsiteY52" fmla="*/ 1250004 h 1605063"/>
                  <a:gd name="connsiteX53" fmla="*/ 2154676 w 5752181"/>
                  <a:gd name="connsiteY53" fmla="*/ 1250004 h 1605063"/>
                  <a:gd name="connsiteX54" fmla="*/ 2154676 w 5752181"/>
                  <a:gd name="connsiteY54" fmla="*/ 1245140 h 1605063"/>
                  <a:gd name="connsiteX55" fmla="*/ 2266544 w 5752181"/>
                  <a:gd name="connsiteY55" fmla="*/ 1245140 h 1605063"/>
                  <a:gd name="connsiteX56" fmla="*/ 2266544 w 5752181"/>
                  <a:gd name="connsiteY56" fmla="*/ 1230548 h 1605063"/>
                  <a:gd name="connsiteX57" fmla="*/ 2383276 w 5752181"/>
                  <a:gd name="connsiteY57" fmla="*/ 1230548 h 1605063"/>
                  <a:gd name="connsiteX58" fmla="*/ 2383276 w 5752181"/>
                  <a:gd name="connsiteY58" fmla="*/ 1211093 h 1605063"/>
                  <a:gd name="connsiteX59" fmla="*/ 2431915 w 5752181"/>
                  <a:gd name="connsiteY59" fmla="*/ 1211093 h 1605063"/>
                  <a:gd name="connsiteX60" fmla="*/ 2431915 w 5752181"/>
                  <a:gd name="connsiteY60" fmla="*/ 1196502 h 1605063"/>
                  <a:gd name="connsiteX61" fmla="*/ 2441642 w 5752181"/>
                  <a:gd name="connsiteY61" fmla="*/ 1196502 h 1605063"/>
                  <a:gd name="connsiteX62" fmla="*/ 2441642 w 5752181"/>
                  <a:gd name="connsiteY62" fmla="*/ 1186774 h 1605063"/>
                  <a:gd name="connsiteX63" fmla="*/ 2451370 w 5752181"/>
                  <a:gd name="connsiteY63" fmla="*/ 1177046 h 1605063"/>
                  <a:gd name="connsiteX64" fmla="*/ 2456234 w 5752181"/>
                  <a:gd name="connsiteY64" fmla="*/ 1172182 h 1605063"/>
                  <a:gd name="connsiteX65" fmla="*/ 2470825 w 5752181"/>
                  <a:gd name="connsiteY65" fmla="*/ 1172182 h 1605063"/>
                  <a:gd name="connsiteX66" fmla="*/ 2470825 w 5752181"/>
                  <a:gd name="connsiteY66" fmla="*/ 1157591 h 1605063"/>
                  <a:gd name="connsiteX67" fmla="*/ 2500008 w 5752181"/>
                  <a:gd name="connsiteY67" fmla="*/ 1157591 h 1605063"/>
                  <a:gd name="connsiteX68" fmla="*/ 2500008 w 5752181"/>
                  <a:gd name="connsiteY68" fmla="*/ 1128408 h 1605063"/>
                  <a:gd name="connsiteX69" fmla="*/ 2509736 w 5752181"/>
                  <a:gd name="connsiteY69" fmla="*/ 1128408 h 1605063"/>
                  <a:gd name="connsiteX70" fmla="*/ 2509736 w 5752181"/>
                  <a:gd name="connsiteY70" fmla="*/ 1099225 h 1605063"/>
                  <a:gd name="connsiteX71" fmla="*/ 2572966 w 5752181"/>
                  <a:gd name="connsiteY71" fmla="*/ 1099225 h 1605063"/>
                  <a:gd name="connsiteX72" fmla="*/ 2582693 w 5752181"/>
                  <a:gd name="connsiteY72" fmla="*/ 1089498 h 1605063"/>
                  <a:gd name="connsiteX73" fmla="*/ 2587557 w 5752181"/>
                  <a:gd name="connsiteY73" fmla="*/ 1084634 h 1605063"/>
                  <a:gd name="connsiteX74" fmla="*/ 2733472 w 5752181"/>
                  <a:gd name="connsiteY74" fmla="*/ 1084634 h 1605063"/>
                  <a:gd name="connsiteX75" fmla="*/ 2738336 w 5752181"/>
                  <a:gd name="connsiteY75" fmla="*/ 1079770 h 1605063"/>
                  <a:gd name="connsiteX76" fmla="*/ 2752927 w 5752181"/>
                  <a:gd name="connsiteY76" fmla="*/ 1065179 h 1605063"/>
                  <a:gd name="connsiteX77" fmla="*/ 3030166 w 5752181"/>
                  <a:gd name="connsiteY77" fmla="*/ 1065179 h 1605063"/>
                  <a:gd name="connsiteX78" fmla="*/ 3039893 w 5752181"/>
                  <a:gd name="connsiteY78" fmla="*/ 1045723 h 1605063"/>
                  <a:gd name="connsiteX79" fmla="*/ 3122578 w 5752181"/>
                  <a:gd name="connsiteY79" fmla="*/ 1045723 h 1605063"/>
                  <a:gd name="connsiteX80" fmla="*/ 3137170 w 5752181"/>
                  <a:gd name="connsiteY80" fmla="*/ 1031131 h 1605063"/>
                  <a:gd name="connsiteX81" fmla="*/ 3185808 w 5752181"/>
                  <a:gd name="connsiteY81" fmla="*/ 1031131 h 1605063"/>
                  <a:gd name="connsiteX82" fmla="*/ 3185808 w 5752181"/>
                  <a:gd name="connsiteY82" fmla="*/ 1021404 h 1605063"/>
                  <a:gd name="connsiteX83" fmla="*/ 3205263 w 5752181"/>
                  <a:gd name="connsiteY83" fmla="*/ 1021404 h 1605063"/>
                  <a:gd name="connsiteX84" fmla="*/ 3205263 w 5752181"/>
                  <a:gd name="connsiteY84" fmla="*/ 997085 h 1605063"/>
                  <a:gd name="connsiteX85" fmla="*/ 3239310 w 5752181"/>
                  <a:gd name="connsiteY85" fmla="*/ 997085 h 1605063"/>
                  <a:gd name="connsiteX86" fmla="*/ 3268493 w 5752181"/>
                  <a:gd name="connsiteY86" fmla="*/ 967902 h 1605063"/>
                  <a:gd name="connsiteX87" fmla="*/ 3292812 w 5752181"/>
                  <a:gd name="connsiteY87" fmla="*/ 933855 h 1605063"/>
                  <a:gd name="connsiteX88" fmla="*/ 3302540 w 5752181"/>
                  <a:gd name="connsiteY88" fmla="*/ 924127 h 1605063"/>
                  <a:gd name="connsiteX89" fmla="*/ 3302540 w 5752181"/>
                  <a:gd name="connsiteY89" fmla="*/ 856034 h 1605063"/>
                  <a:gd name="connsiteX90" fmla="*/ 3317132 w 5752181"/>
                  <a:gd name="connsiteY90" fmla="*/ 856034 h 1605063"/>
                  <a:gd name="connsiteX91" fmla="*/ 3317132 w 5752181"/>
                  <a:gd name="connsiteY91" fmla="*/ 826851 h 1605063"/>
                  <a:gd name="connsiteX92" fmla="*/ 3346315 w 5752181"/>
                  <a:gd name="connsiteY92" fmla="*/ 826851 h 1605063"/>
                  <a:gd name="connsiteX93" fmla="*/ 3351178 w 5752181"/>
                  <a:gd name="connsiteY93" fmla="*/ 807395 h 1605063"/>
                  <a:gd name="connsiteX94" fmla="*/ 3365770 w 5752181"/>
                  <a:gd name="connsiteY94" fmla="*/ 797668 h 1605063"/>
                  <a:gd name="connsiteX95" fmla="*/ 3370634 w 5752181"/>
                  <a:gd name="connsiteY95" fmla="*/ 787940 h 1605063"/>
                  <a:gd name="connsiteX96" fmla="*/ 3375498 w 5752181"/>
                  <a:gd name="connsiteY96" fmla="*/ 787940 h 1605063"/>
                  <a:gd name="connsiteX97" fmla="*/ 3385225 w 5752181"/>
                  <a:gd name="connsiteY97" fmla="*/ 778212 h 1605063"/>
                  <a:gd name="connsiteX98" fmla="*/ 3429000 w 5752181"/>
                  <a:gd name="connsiteY98" fmla="*/ 778212 h 1605063"/>
                  <a:gd name="connsiteX99" fmla="*/ 3429000 w 5752181"/>
                  <a:gd name="connsiteY99" fmla="*/ 758757 h 1605063"/>
                  <a:gd name="connsiteX100" fmla="*/ 3555459 w 5752181"/>
                  <a:gd name="connsiteY100" fmla="*/ 758757 h 1605063"/>
                  <a:gd name="connsiteX101" fmla="*/ 3565187 w 5752181"/>
                  <a:gd name="connsiteY101" fmla="*/ 758757 h 1605063"/>
                  <a:gd name="connsiteX102" fmla="*/ 3589506 w 5752181"/>
                  <a:gd name="connsiteY102" fmla="*/ 758757 h 1605063"/>
                  <a:gd name="connsiteX103" fmla="*/ 3589506 w 5752181"/>
                  <a:gd name="connsiteY103" fmla="*/ 739302 h 1605063"/>
                  <a:gd name="connsiteX104" fmla="*/ 3613825 w 5752181"/>
                  <a:gd name="connsiteY104" fmla="*/ 739302 h 1605063"/>
                  <a:gd name="connsiteX105" fmla="*/ 3623553 w 5752181"/>
                  <a:gd name="connsiteY105" fmla="*/ 729574 h 1605063"/>
                  <a:gd name="connsiteX106" fmla="*/ 3647872 w 5752181"/>
                  <a:gd name="connsiteY106" fmla="*/ 729574 h 1605063"/>
                  <a:gd name="connsiteX107" fmla="*/ 3647872 w 5752181"/>
                  <a:gd name="connsiteY107" fmla="*/ 714983 h 1605063"/>
                  <a:gd name="connsiteX108" fmla="*/ 3677055 w 5752181"/>
                  <a:gd name="connsiteY108" fmla="*/ 714983 h 1605063"/>
                  <a:gd name="connsiteX109" fmla="*/ 3686783 w 5752181"/>
                  <a:gd name="connsiteY109" fmla="*/ 705255 h 1605063"/>
                  <a:gd name="connsiteX110" fmla="*/ 3822970 w 5752181"/>
                  <a:gd name="connsiteY110" fmla="*/ 705255 h 1605063"/>
                  <a:gd name="connsiteX111" fmla="*/ 3822970 w 5752181"/>
                  <a:gd name="connsiteY111" fmla="*/ 690663 h 1605063"/>
                  <a:gd name="connsiteX112" fmla="*/ 3881336 w 5752181"/>
                  <a:gd name="connsiteY112" fmla="*/ 690663 h 1605063"/>
                  <a:gd name="connsiteX113" fmla="*/ 3886200 w 5752181"/>
                  <a:gd name="connsiteY113" fmla="*/ 685799 h 1605063"/>
                  <a:gd name="connsiteX114" fmla="*/ 4017523 w 5752181"/>
                  <a:gd name="connsiteY114" fmla="*/ 685799 h 1605063"/>
                  <a:gd name="connsiteX115" fmla="*/ 4017523 w 5752181"/>
                  <a:gd name="connsiteY115" fmla="*/ 676072 h 1605063"/>
                  <a:gd name="connsiteX116" fmla="*/ 4032115 w 5752181"/>
                  <a:gd name="connsiteY116" fmla="*/ 676072 h 1605063"/>
                  <a:gd name="connsiteX117" fmla="*/ 4032115 w 5752181"/>
                  <a:gd name="connsiteY117" fmla="*/ 651753 h 1605063"/>
                  <a:gd name="connsiteX118" fmla="*/ 4041843 w 5752181"/>
                  <a:gd name="connsiteY118" fmla="*/ 642025 h 1605063"/>
                  <a:gd name="connsiteX119" fmla="*/ 4056434 w 5752181"/>
                  <a:gd name="connsiteY119" fmla="*/ 627434 h 1605063"/>
                  <a:gd name="connsiteX120" fmla="*/ 4061298 w 5752181"/>
                  <a:gd name="connsiteY120" fmla="*/ 622570 h 1605063"/>
                  <a:gd name="connsiteX121" fmla="*/ 4061298 w 5752181"/>
                  <a:gd name="connsiteY121" fmla="*/ 603114 h 1605063"/>
                  <a:gd name="connsiteX122" fmla="*/ 4080753 w 5752181"/>
                  <a:gd name="connsiteY122" fmla="*/ 603114 h 1605063"/>
                  <a:gd name="connsiteX123" fmla="*/ 4090480 w 5752181"/>
                  <a:gd name="connsiteY123" fmla="*/ 603114 h 1605063"/>
                  <a:gd name="connsiteX124" fmla="*/ 4100208 w 5752181"/>
                  <a:gd name="connsiteY124" fmla="*/ 593386 h 1605063"/>
                  <a:gd name="connsiteX125" fmla="*/ 4109936 w 5752181"/>
                  <a:gd name="connsiteY125" fmla="*/ 583658 h 1605063"/>
                  <a:gd name="connsiteX126" fmla="*/ 4109936 w 5752181"/>
                  <a:gd name="connsiteY126" fmla="*/ 559340 h 1605063"/>
                  <a:gd name="connsiteX127" fmla="*/ 4139119 w 5752181"/>
                  <a:gd name="connsiteY127" fmla="*/ 559340 h 1605063"/>
                  <a:gd name="connsiteX128" fmla="*/ 4139119 w 5752181"/>
                  <a:gd name="connsiteY128" fmla="*/ 544748 h 1605063"/>
                  <a:gd name="connsiteX129" fmla="*/ 4168302 w 5752181"/>
                  <a:gd name="connsiteY129" fmla="*/ 544748 h 1605063"/>
                  <a:gd name="connsiteX130" fmla="*/ 4168302 w 5752181"/>
                  <a:gd name="connsiteY130" fmla="*/ 520429 h 1605063"/>
                  <a:gd name="connsiteX131" fmla="*/ 4178029 w 5752181"/>
                  <a:gd name="connsiteY131" fmla="*/ 520429 h 1605063"/>
                  <a:gd name="connsiteX132" fmla="*/ 4178029 w 5752181"/>
                  <a:gd name="connsiteY132" fmla="*/ 496110 h 1605063"/>
                  <a:gd name="connsiteX133" fmla="*/ 4231532 w 5752181"/>
                  <a:gd name="connsiteY133" fmla="*/ 496110 h 1605063"/>
                  <a:gd name="connsiteX134" fmla="*/ 4231532 w 5752181"/>
                  <a:gd name="connsiteY134" fmla="*/ 486383 h 1605063"/>
                  <a:gd name="connsiteX135" fmla="*/ 4250987 w 5752181"/>
                  <a:gd name="connsiteY135" fmla="*/ 486383 h 1605063"/>
                  <a:gd name="connsiteX136" fmla="*/ 4250987 w 5752181"/>
                  <a:gd name="connsiteY136" fmla="*/ 476655 h 1605063"/>
                  <a:gd name="connsiteX137" fmla="*/ 4396902 w 5752181"/>
                  <a:gd name="connsiteY137" fmla="*/ 476655 h 1605063"/>
                  <a:gd name="connsiteX138" fmla="*/ 4396902 w 5752181"/>
                  <a:gd name="connsiteY138" fmla="*/ 462063 h 1605063"/>
                  <a:gd name="connsiteX139" fmla="*/ 4533089 w 5752181"/>
                  <a:gd name="connsiteY139" fmla="*/ 462063 h 1605063"/>
                  <a:gd name="connsiteX140" fmla="*/ 4542816 w 5752181"/>
                  <a:gd name="connsiteY140" fmla="*/ 452336 h 1605063"/>
                  <a:gd name="connsiteX141" fmla="*/ 4586591 w 5752181"/>
                  <a:gd name="connsiteY141" fmla="*/ 452336 h 1605063"/>
                  <a:gd name="connsiteX142" fmla="*/ 4606046 w 5752181"/>
                  <a:gd name="connsiteY142" fmla="*/ 432881 h 1605063"/>
                  <a:gd name="connsiteX143" fmla="*/ 4615774 w 5752181"/>
                  <a:gd name="connsiteY143" fmla="*/ 423153 h 1605063"/>
                  <a:gd name="connsiteX144" fmla="*/ 4795736 w 5752181"/>
                  <a:gd name="connsiteY144" fmla="*/ 423153 h 1605063"/>
                  <a:gd name="connsiteX145" fmla="*/ 4795736 w 5752181"/>
                  <a:gd name="connsiteY145" fmla="*/ 403697 h 1605063"/>
                  <a:gd name="connsiteX146" fmla="*/ 4834646 w 5752181"/>
                  <a:gd name="connsiteY146" fmla="*/ 403697 h 1605063"/>
                  <a:gd name="connsiteX147" fmla="*/ 4834646 w 5752181"/>
                  <a:gd name="connsiteY147" fmla="*/ 374514 h 1605063"/>
                  <a:gd name="connsiteX148" fmla="*/ 4844374 w 5752181"/>
                  <a:gd name="connsiteY148" fmla="*/ 374514 h 1605063"/>
                  <a:gd name="connsiteX149" fmla="*/ 4878421 w 5752181"/>
                  <a:gd name="connsiteY149" fmla="*/ 374514 h 1605063"/>
                  <a:gd name="connsiteX150" fmla="*/ 4883285 w 5752181"/>
                  <a:gd name="connsiteY150" fmla="*/ 350195 h 1605063"/>
                  <a:gd name="connsiteX151" fmla="*/ 4912468 w 5752181"/>
                  <a:gd name="connsiteY151" fmla="*/ 340467 h 1605063"/>
                  <a:gd name="connsiteX152" fmla="*/ 4912468 w 5752181"/>
                  <a:gd name="connsiteY152" fmla="*/ 311285 h 1605063"/>
                  <a:gd name="connsiteX153" fmla="*/ 4927059 w 5752181"/>
                  <a:gd name="connsiteY153" fmla="*/ 311285 h 1605063"/>
                  <a:gd name="connsiteX154" fmla="*/ 4927059 w 5752181"/>
                  <a:gd name="connsiteY154" fmla="*/ 286966 h 1605063"/>
                  <a:gd name="connsiteX155" fmla="*/ 4936787 w 5752181"/>
                  <a:gd name="connsiteY155" fmla="*/ 277238 h 1605063"/>
                  <a:gd name="connsiteX156" fmla="*/ 4936787 w 5752181"/>
                  <a:gd name="connsiteY156" fmla="*/ 262646 h 1605063"/>
                  <a:gd name="connsiteX157" fmla="*/ 4941650 w 5752181"/>
                  <a:gd name="connsiteY157" fmla="*/ 257783 h 1605063"/>
                  <a:gd name="connsiteX158" fmla="*/ 4951378 w 5752181"/>
                  <a:gd name="connsiteY158" fmla="*/ 257783 h 1605063"/>
                  <a:gd name="connsiteX159" fmla="*/ 4951378 w 5752181"/>
                  <a:gd name="connsiteY159" fmla="*/ 248055 h 1605063"/>
                  <a:gd name="connsiteX160" fmla="*/ 4995153 w 5752181"/>
                  <a:gd name="connsiteY160" fmla="*/ 248055 h 1605063"/>
                  <a:gd name="connsiteX161" fmla="*/ 4995153 w 5752181"/>
                  <a:gd name="connsiteY161" fmla="*/ 233463 h 1605063"/>
                  <a:gd name="connsiteX162" fmla="*/ 5004880 w 5752181"/>
                  <a:gd name="connsiteY162" fmla="*/ 223736 h 1605063"/>
                  <a:gd name="connsiteX163" fmla="*/ 5014608 w 5752181"/>
                  <a:gd name="connsiteY163" fmla="*/ 214008 h 1605063"/>
                  <a:gd name="connsiteX164" fmla="*/ 5131340 w 5752181"/>
                  <a:gd name="connsiteY164" fmla="*/ 214008 h 1605063"/>
                  <a:gd name="connsiteX165" fmla="*/ 5131340 w 5752181"/>
                  <a:gd name="connsiteY165" fmla="*/ 184825 h 1605063"/>
                  <a:gd name="connsiteX166" fmla="*/ 5214025 w 5752181"/>
                  <a:gd name="connsiteY166" fmla="*/ 184825 h 1605063"/>
                  <a:gd name="connsiteX167" fmla="*/ 5214025 w 5752181"/>
                  <a:gd name="connsiteY167" fmla="*/ 175097 h 1605063"/>
                  <a:gd name="connsiteX168" fmla="*/ 5233480 w 5752181"/>
                  <a:gd name="connsiteY168" fmla="*/ 175097 h 1605063"/>
                  <a:gd name="connsiteX169" fmla="*/ 5233480 w 5752181"/>
                  <a:gd name="connsiteY169" fmla="*/ 155642 h 1605063"/>
                  <a:gd name="connsiteX170" fmla="*/ 5262663 w 5752181"/>
                  <a:gd name="connsiteY170" fmla="*/ 155642 h 1605063"/>
                  <a:gd name="connsiteX171" fmla="*/ 5262663 w 5752181"/>
                  <a:gd name="connsiteY171" fmla="*/ 141051 h 1605063"/>
                  <a:gd name="connsiteX172" fmla="*/ 5286983 w 5752181"/>
                  <a:gd name="connsiteY172" fmla="*/ 141051 h 1605063"/>
                  <a:gd name="connsiteX173" fmla="*/ 5286983 w 5752181"/>
                  <a:gd name="connsiteY173" fmla="*/ 126459 h 1605063"/>
                  <a:gd name="connsiteX174" fmla="*/ 5296710 w 5752181"/>
                  <a:gd name="connsiteY174" fmla="*/ 126459 h 1605063"/>
                  <a:gd name="connsiteX175" fmla="*/ 5296710 w 5752181"/>
                  <a:gd name="connsiteY175" fmla="*/ 121595 h 1605063"/>
                  <a:gd name="connsiteX176" fmla="*/ 5350212 w 5752181"/>
                  <a:gd name="connsiteY176" fmla="*/ 121595 h 1605063"/>
                  <a:gd name="connsiteX177" fmla="*/ 5350212 w 5752181"/>
                  <a:gd name="connsiteY177" fmla="*/ 111868 h 1605063"/>
                  <a:gd name="connsiteX178" fmla="*/ 5374532 w 5752181"/>
                  <a:gd name="connsiteY178" fmla="*/ 111868 h 1605063"/>
                  <a:gd name="connsiteX179" fmla="*/ 5374532 w 5752181"/>
                  <a:gd name="connsiteY179" fmla="*/ 82685 h 1605063"/>
                  <a:gd name="connsiteX180" fmla="*/ 5481536 w 5752181"/>
                  <a:gd name="connsiteY180" fmla="*/ 82685 h 1605063"/>
                  <a:gd name="connsiteX181" fmla="*/ 5481536 w 5752181"/>
                  <a:gd name="connsiteY181" fmla="*/ 63229 h 1605063"/>
                  <a:gd name="connsiteX182" fmla="*/ 5666361 w 5752181"/>
                  <a:gd name="connsiteY182" fmla="*/ 63229 h 1605063"/>
                  <a:gd name="connsiteX183" fmla="*/ 5666361 w 5752181"/>
                  <a:gd name="connsiteY183" fmla="*/ 43774 h 1605063"/>
                  <a:gd name="connsiteX184" fmla="*/ 5695544 w 5752181"/>
                  <a:gd name="connsiteY184" fmla="*/ 43774 h 1605063"/>
                  <a:gd name="connsiteX185" fmla="*/ 5695544 w 5752181"/>
                  <a:gd name="connsiteY185" fmla="*/ 14591 h 1605063"/>
                  <a:gd name="connsiteX186" fmla="*/ 5705272 w 5752181"/>
                  <a:gd name="connsiteY186" fmla="*/ 14591 h 1605063"/>
                  <a:gd name="connsiteX187" fmla="*/ 5705272 w 5752181"/>
                  <a:gd name="connsiteY187" fmla="*/ 0 h 1605063"/>
                  <a:gd name="connsiteX188" fmla="*/ 5752181 w 5752181"/>
                  <a:gd name="connsiteY188" fmla="*/ 0 h 160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752181" h="1605063">
                    <a:moveTo>
                      <a:pt x="0" y="1605063"/>
                    </a:moveTo>
                    <a:lnTo>
                      <a:pt x="92412" y="1605063"/>
                    </a:lnTo>
                    <a:lnTo>
                      <a:pt x="92412" y="1595336"/>
                    </a:lnTo>
                    <a:lnTo>
                      <a:pt x="175098" y="1595336"/>
                    </a:lnTo>
                    <a:lnTo>
                      <a:pt x="175098" y="1585608"/>
                    </a:lnTo>
                    <a:lnTo>
                      <a:pt x="286966" y="1585608"/>
                    </a:lnTo>
                    <a:lnTo>
                      <a:pt x="286966" y="1566153"/>
                    </a:lnTo>
                    <a:lnTo>
                      <a:pt x="384242" y="1566153"/>
                    </a:lnTo>
                    <a:lnTo>
                      <a:pt x="389106" y="1571017"/>
                    </a:lnTo>
                    <a:lnTo>
                      <a:pt x="423153" y="1571017"/>
                    </a:lnTo>
                    <a:lnTo>
                      <a:pt x="428017" y="1541834"/>
                    </a:lnTo>
                    <a:lnTo>
                      <a:pt x="583659" y="1541834"/>
                    </a:lnTo>
                    <a:lnTo>
                      <a:pt x="583659" y="1527242"/>
                    </a:lnTo>
                    <a:lnTo>
                      <a:pt x="797668" y="1527242"/>
                    </a:lnTo>
                    <a:lnTo>
                      <a:pt x="797668" y="1507787"/>
                    </a:lnTo>
                    <a:lnTo>
                      <a:pt x="899808" y="1507787"/>
                    </a:lnTo>
                    <a:lnTo>
                      <a:pt x="899808" y="1498059"/>
                    </a:lnTo>
                    <a:lnTo>
                      <a:pt x="1001949" y="1498059"/>
                    </a:lnTo>
                    <a:lnTo>
                      <a:pt x="1006812" y="1493196"/>
                    </a:lnTo>
                    <a:lnTo>
                      <a:pt x="1045723" y="1493196"/>
                    </a:lnTo>
                    <a:lnTo>
                      <a:pt x="1045723" y="1473740"/>
                    </a:lnTo>
                    <a:lnTo>
                      <a:pt x="1074906" y="1473740"/>
                    </a:lnTo>
                    <a:lnTo>
                      <a:pt x="1074906" y="1459148"/>
                    </a:lnTo>
                    <a:lnTo>
                      <a:pt x="1498059" y="1459148"/>
                    </a:lnTo>
                    <a:lnTo>
                      <a:pt x="1502923" y="1454284"/>
                    </a:lnTo>
                    <a:lnTo>
                      <a:pt x="1561289" y="1454284"/>
                    </a:lnTo>
                    <a:lnTo>
                      <a:pt x="1561289" y="1434829"/>
                    </a:lnTo>
                    <a:lnTo>
                      <a:pt x="1590472" y="1434829"/>
                    </a:lnTo>
                    <a:lnTo>
                      <a:pt x="1590472" y="1420238"/>
                    </a:lnTo>
                    <a:lnTo>
                      <a:pt x="1605063" y="1420238"/>
                    </a:lnTo>
                    <a:lnTo>
                      <a:pt x="1605063" y="1410510"/>
                    </a:lnTo>
                    <a:lnTo>
                      <a:pt x="1624519" y="1410510"/>
                    </a:lnTo>
                    <a:lnTo>
                      <a:pt x="1624519" y="1366736"/>
                    </a:lnTo>
                    <a:lnTo>
                      <a:pt x="1678021" y="1366736"/>
                    </a:lnTo>
                    <a:lnTo>
                      <a:pt x="1682885" y="1361872"/>
                    </a:lnTo>
                    <a:lnTo>
                      <a:pt x="1702340" y="1357008"/>
                    </a:lnTo>
                    <a:lnTo>
                      <a:pt x="1702340" y="1347280"/>
                    </a:lnTo>
                    <a:lnTo>
                      <a:pt x="1716932" y="1347280"/>
                    </a:lnTo>
                    <a:lnTo>
                      <a:pt x="1716932" y="1337553"/>
                    </a:lnTo>
                    <a:lnTo>
                      <a:pt x="1736387" y="1337553"/>
                    </a:lnTo>
                    <a:lnTo>
                      <a:pt x="1736387" y="1322961"/>
                    </a:lnTo>
                    <a:lnTo>
                      <a:pt x="1809344" y="1322961"/>
                    </a:lnTo>
                    <a:lnTo>
                      <a:pt x="1809344" y="1308370"/>
                    </a:lnTo>
                    <a:lnTo>
                      <a:pt x="1999034" y="1308370"/>
                    </a:lnTo>
                    <a:lnTo>
                      <a:pt x="2003898" y="1298642"/>
                    </a:lnTo>
                    <a:lnTo>
                      <a:pt x="2023353" y="1298642"/>
                    </a:lnTo>
                    <a:lnTo>
                      <a:pt x="2033080" y="1284051"/>
                    </a:lnTo>
                    <a:lnTo>
                      <a:pt x="2052536" y="1284051"/>
                    </a:lnTo>
                    <a:lnTo>
                      <a:pt x="2052536" y="1269459"/>
                    </a:lnTo>
                    <a:lnTo>
                      <a:pt x="2081719" y="1269459"/>
                    </a:lnTo>
                    <a:lnTo>
                      <a:pt x="2081719" y="1264595"/>
                    </a:lnTo>
                    <a:lnTo>
                      <a:pt x="2106038" y="1264595"/>
                    </a:lnTo>
                    <a:lnTo>
                      <a:pt x="2115766" y="1250004"/>
                    </a:lnTo>
                    <a:lnTo>
                      <a:pt x="2154676" y="1250004"/>
                    </a:lnTo>
                    <a:lnTo>
                      <a:pt x="2154676" y="1245140"/>
                    </a:lnTo>
                    <a:lnTo>
                      <a:pt x="2266544" y="1245140"/>
                    </a:lnTo>
                    <a:lnTo>
                      <a:pt x="2266544" y="1230548"/>
                    </a:lnTo>
                    <a:lnTo>
                      <a:pt x="2383276" y="1230548"/>
                    </a:lnTo>
                    <a:lnTo>
                      <a:pt x="2383276" y="1211093"/>
                    </a:lnTo>
                    <a:lnTo>
                      <a:pt x="2431915" y="1211093"/>
                    </a:lnTo>
                    <a:lnTo>
                      <a:pt x="2431915" y="1196502"/>
                    </a:lnTo>
                    <a:lnTo>
                      <a:pt x="2441642" y="1196502"/>
                    </a:lnTo>
                    <a:lnTo>
                      <a:pt x="2441642" y="1186774"/>
                    </a:lnTo>
                    <a:lnTo>
                      <a:pt x="2451370" y="1177046"/>
                    </a:lnTo>
                    <a:lnTo>
                      <a:pt x="2456234" y="1172182"/>
                    </a:lnTo>
                    <a:lnTo>
                      <a:pt x="2470825" y="1172182"/>
                    </a:lnTo>
                    <a:lnTo>
                      <a:pt x="2470825" y="1157591"/>
                    </a:lnTo>
                    <a:lnTo>
                      <a:pt x="2500008" y="1157591"/>
                    </a:lnTo>
                    <a:lnTo>
                      <a:pt x="2500008" y="1128408"/>
                    </a:lnTo>
                    <a:lnTo>
                      <a:pt x="2509736" y="1128408"/>
                    </a:lnTo>
                    <a:lnTo>
                      <a:pt x="2509736" y="1099225"/>
                    </a:lnTo>
                    <a:lnTo>
                      <a:pt x="2572966" y="1099225"/>
                    </a:lnTo>
                    <a:lnTo>
                      <a:pt x="2582693" y="1089498"/>
                    </a:lnTo>
                    <a:lnTo>
                      <a:pt x="2587557" y="1084634"/>
                    </a:lnTo>
                    <a:lnTo>
                      <a:pt x="2733472" y="1084634"/>
                    </a:lnTo>
                    <a:lnTo>
                      <a:pt x="2738336" y="1079770"/>
                    </a:lnTo>
                    <a:lnTo>
                      <a:pt x="2752927" y="1065179"/>
                    </a:lnTo>
                    <a:lnTo>
                      <a:pt x="3030166" y="1065179"/>
                    </a:lnTo>
                    <a:lnTo>
                      <a:pt x="3039893" y="1045723"/>
                    </a:lnTo>
                    <a:lnTo>
                      <a:pt x="3122578" y="1045723"/>
                    </a:lnTo>
                    <a:lnTo>
                      <a:pt x="3137170" y="1031131"/>
                    </a:lnTo>
                    <a:lnTo>
                      <a:pt x="3185808" y="1031131"/>
                    </a:lnTo>
                    <a:lnTo>
                      <a:pt x="3185808" y="1021404"/>
                    </a:lnTo>
                    <a:lnTo>
                      <a:pt x="3205263" y="1021404"/>
                    </a:lnTo>
                    <a:lnTo>
                      <a:pt x="3205263" y="997085"/>
                    </a:lnTo>
                    <a:lnTo>
                      <a:pt x="3239310" y="997085"/>
                    </a:lnTo>
                    <a:lnTo>
                      <a:pt x="3268493" y="967902"/>
                    </a:lnTo>
                    <a:lnTo>
                      <a:pt x="3292812" y="933855"/>
                    </a:lnTo>
                    <a:lnTo>
                      <a:pt x="3302540" y="924127"/>
                    </a:lnTo>
                    <a:lnTo>
                      <a:pt x="3302540" y="856034"/>
                    </a:lnTo>
                    <a:lnTo>
                      <a:pt x="3317132" y="856034"/>
                    </a:lnTo>
                    <a:lnTo>
                      <a:pt x="3317132" y="826851"/>
                    </a:lnTo>
                    <a:lnTo>
                      <a:pt x="3346315" y="826851"/>
                    </a:lnTo>
                    <a:lnTo>
                      <a:pt x="3351178" y="807395"/>
                    </a:lnTo>
                    <a:lnTo>
                      <a:pt x="3365770" y="797668"/>
                    </a:lnTo>
                    <a:lnTo>
                      <a:pt x="3370634" y="787940"/>
                    </a:lnTo>
                    <a:lnTo>
                      <a:pt x="3375498" y="787940"/>
                    </a:lnTo>
                    <a:lnTo>
                      <a:pt x="3385225" y="778212"/>
                    </a:lnTo>
                    <a:lnTo>
                      <a:pt x="3429000" y="778212"/>
                    </a:lnTo>
                    <a:lnTo>
                      <a:pt x="3429000" y="758757"/>
                    </a:lnTo>
                    <a:lnTo>
                      <a:pt x="3555459" y="758757"/>
                    </a:lnTo>
                    <a:lnTo>
                      <a:pt x="3565187" y="758757"/>
                    </a:lnTo>
                    <a:lnTo>
                      <a:pt x="3589506" y="758757"/>
                    </a:lnTo>
                    <a:lnTo>
                      <a:pt x="3589506" y="739302"/>
                    </a:lnTo>
                    <a:lnTo>
                      <a:pt x="3613825" y="739302"/>
                    </a:lnTo>
                    <a:lnTo>
                      <a:pt x="3623553" y="729574"/>
                    </a:lnTo>
                    <a:lnTo>
                      <a:pt x="3647872" y="729574"/>
                    </a:lnTo>
                    <a:lnTo>
                      <a:pt x="3647872" y="714983"/>
                    </a:lnTo>
                    <a:lnTo>
                      <a:pt x="3677055" y="714983"/>
                    </a:lnTo>
                    <a:lnTo>
                      <a:pt x="3686783" y="705255"/>
                    </a:lnTo>
                    <a:lnTo>
                      <a:pt x="3822970" y="705255"/>
                    </a:lnTo>
                    <a:lnTo>
                      <a:pt x="3822970" y="690663"/>
                    </a:lnTo>
                    <a:lnTo>
                      <a:pt x="3881336" y="690663"/>
                    </a:lnTo>
                    <a:lnTo>
                      <a:pt x="3886200" y="685799"/>
                    </a:lnTo>
                    <a:lnTo>
                      <a:pt x="4017523" y="685799"/>
                    </a:lnTo>
                    <a:lnTo>
                      <a:pt x="4017523" y="676072"/>
                    </a:lnTo>
                    <a:lnTo>
                      <a:pt x="4032115" y="676072"/>
                    </a:lnTo>
                    <a:lnTo>
                      <a:pt x="4032115" y="651753"/>
                    </a:lnTo>
                    <a:lnTo>
                      <a:pt x="4041843" y="642025"/>
                    </a:lnTo>
                    <a:lnTo>
                      <a:pt x="4056434" y="627434"/>
                    </a:lnTo>
                    <a:lnTo>
                      <a:pt x="4061298" y="622570"/>
                    </a:lnTo>
                    <a:lnTo>
                      <a:pt x="4061298" y="603114"/>
                    </a:lnTo>
                    <a:lnTo>
                      <a:pt x="4080753" y="603114"/>
                    </a:lnTo>
                    <a:lnTo>
                      <a:pt x="4090480" y="603114"/>
                    </a:lnTo>
                    <a:lnTo>
                      <a:pt x="4100208" y="593386"/>
                    </a:lnTo>
                    <a:lnTo>
                      <a:pt x="4109936" y="583658"/>
                    </a:lnTo>
                    <a:lnTo>
                      <a:pt x="4109936" y="559340"/>
                    </a:lnTo>
                    <a:lnTo>
                      <a:pt x="4139119" y="559340"/>
                    </a:lnTo>
                    <a:lnTo>
                      <a:pt x="4139119" y="544748"/>
                    </a:lnTo>
                    <a:lnTo>
                      <a:pt x="4168302" y="544748"/>
                    </a:lnTo>
                    <a:lnTo>
                      <a:pt x="4168302" y="520429"/>
                    </a:lnTo>
                    <a:lnTo>
                      <a:pt x="4178029" y="520429"/>
                    </a:lnTo>
                    <a:lnTo>
                      <a:pt x="4178029" y="496110"/>
                    </a:lnTo>
                    <a:lnTo>
                      <a:pt x="4231532" y="496110"/>
                    </a:lnTo>
                    <a:lnTo>
                      <a:pt x="4231532" y="486383"/>
                    </a:lnTo>
                    <a:lnTo>
                      <a:pt x="4250987" y="486383"/>
                    </a:lnTo>
                    <a:lnTo>
                      <a:pt x="4250987" y="476655"/>
                    </a:lnTo>
                    <a:lnTo>
                      <a:pt x="4396902" y="476655"/>
                    </a:lnTo>
                    <a:lnTo>
                      <a:pt x="4396902" y="462063"/>
                    </a:lnTo>
                    <a:lnTo>
                      <a:pt x="4533089" y="462063"/>
                    </a:lnTo>
                    <a:lnTo>
                      <a:pt x="4542816" y="452336"/>
                    </a:lnTo>
                    <a:lnTo>
                      <a:pt x="4586591" y="452336"/>
                    </a:lnTo>
                    <a:lnTo>
                      <a:pt x="4606046" y="432881"/>
                    </a:lnTo>
                    <a:lnTo>
                      <a:pt x="4615774" y="423153"/>
                    </a:lnTo>
                    <a:lnTo>
                      <a:pt x="4795736" y="423153"/>
                    </a:lnTo>
                    <a:lnTo>
                      <a:pt x="4795736" y="403697"/>
                    </a:lnTo>
                    <a:lnTo>
                      <a:pt x="4834646" y="403697"/>
                    </a:lnTo>
                    <a:lnTo>
                      <a:pt x="4834646" y="374514"/>
                    </a:lnTo>
                    <a:lnTo>
                      <a:pt x="4844374" y="374514"/>
                    </a:lnTo>
                    <a:cubicBezTo>
                      <a:pt x="4855723" y="374514"/>
                      <a:pt x="4871936" y="378567"/>
                      <a:pt x="4878421" y="374514"/>
                    </a:cubicBezTo>
                    <a:cubicBezTo>
                      <a:pt x="4884906" y="370461"/>
                      <a:pt x="4881664" y="358301"/>
                      <a:pt x="4883285" y="350195"/>
                    </a:cubicBezTo>
                    <a:lnTo>
                      <a:pt x="4912468" y="340467"/>
                    </a:lnTo>
                    <a:lnTo>
                      <a:pt x="4912468" y="311285"/>
                    </a:lnTo>
                    <a:lnTo>
                      <a:pt x="4927059" y="311285"/>
                    </a:lnTo>
                    <a:lnTo>
                      <a:pt x="4927059" y="286966"/>
                    </a:lnTo>
                    <a:lnTo>
                      <a:pt x="4936787" y="277238"/>
                    </a:lnTo>
                    <a:lnTo>
                      <a:pt x="4936787" y="262646"/>
                    </a:lnTo>
                    <a:lnTo>
                      <a:pt x="4941650" y="257783"/>
                    </a:lnTo>
                    <a:lnTo>
                      <a:pt x="4951378" y="257783"/>
                    </a:lnTo>
                    <a:lnTo>
                      <a:pt x="4951378" y="248055"/>
                    </a:lnTo>
                    <a:lnTo>
                      <a:pt x="4995153" y="248055"/>
                    </a:lnTo>
                    <a:lnTo>
                      <a:pt x="4995153" y="233463"/>
                    </a:lnTo>
                    <a:lnTo>
                      <a:pt x="5004880" y="223736"/>
                    </a:lnTo>
                    <a:lnTo>
                      <a:pt x="5014608" y="214008"/>
                    </a:lnTo>
                    <a:lnTo>
                      <a:pt x="5131340" y="214008"/>
                    </a:lnTo>
                    <a:lnTo>
                      <a:pt x="5131340" y="184825"/>
                    </a:lnTo>
                    <a:lnTo>
                      <a:pt x="5214025" y="184825"/>
                    </a:lnTo>
                    <a:lnTo>
                      <a:pt x="5214025" y="175097"/>
                    </a:lnTo>
                    <a:lnTo>
                      <a:pt x="5233480" y="175097"/>
                    </a:lnTo>
                    <a:lnTo>
                      <a:pt x="5233480" y="155642"/>
                    </a:lnTo>
                    <a:lnTo>
                      <a:pt x="5262663" y="155642"/>
                    </a:lnTo>
                    <a:lnTo>
                      <a:pt x="5262663" y="141051"/>
                    </a:lnTo>
                    <a:lnTo>
                      <a:pt x="5286983" y="141051"/>
                    </a:lnTo>
                    <a:lnTo>
                      <a:pt x="5286983" y="126459"/>
                    </a:lnTo>
                    <a:lnTo>
                      <a:pt x="5296710" y="126459"/>
                    </a:lnTo>
                    <a:lnTo>
                      <a:pt x="5296710" y="121595"/>
                    </a:lnTo>
                    <a:lnTo>
                      <a:pt x="5350212" y="121595"/>
                    </a:lnTo>
                    <a:lnTo>
                      <a:pt x="5350212" y="111868"/>
                    </a:lnTo>
                    <a:lnTo>
                      <a:pt x="5374532" y="111868"/>
                    </a:lnTo>
                    <a:lnTo>
                      <a:pt x="5374532" y="82685"/>
                    </a:lnTo>
                    <a:lnTo>
                      <a:pt x="5481536" y="82685"/>
                    </a:lnTo>
                    <a:lnTo>
                      <a:pt x="5481536" y="63229"/>
                    </a:lnTo>
                    <a:lnTo>
                      <a:pt x="5666361" y="63229"/>
                    </a:lnTo>
                    <a:lnTo>
                      <a:pt x="5666361" y="43774"/>
                    </a:lnTo>
                    <a:lnTo>
                      <a:pt x="5695544" y="43774"/>
                    </a:lnTo>
                    <a:lnTo>
                      <a:pt x="5695544" y="14591"/>
                    </a:lnTo>
                    <a:lnTo>
                      <a:pt x="5705272" y="14591"/>
                    </a:lnTo>
                    <a:lnTo>
                      <a:pt x="5705272" y="0"/>
                    </a:lnTo>
                    <a:lnTo>
                      <a:pt x="5752181" y="0"/>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72" name="Freeform: Shape 87">
                <a:extLst>
                  <a:ext uri="{FF2B5EF4-FFF2-40B4-BE49-F238E27FC236}">
                    <a16:creationId xmlns:a16="http://schemas.microsoft.com/office/drawing/2014/main" id="{A0E6496C-1F1A-4A3A-879A-BB7FFC7536A2}"/>
                  </a:ext>
                </a:extLst>
              </p:cNvPr>
              <p:cNvSpPr/>
              <p:nvPr/>
            </p:nvSpPr>
            <p:spPr>
              <a:xfrm>
                <a:off x="8763389" y="3407884"/>
                <a:ext cx="813942" cy="401286"/>
              </a:xfrm>
              <a:custGeom>
                <a:avLst/>
                <a:gdLst>
                  <a:gd name="connsiteX0" fmla="*/ 0 w 829937"/>
                  <a:gd name="connsiteY0" fmla="*/ 403952 h 403952"/>
                  <a:gd name="connsiteX1" fmla="*/ 0 w 829937"/>
                  <a:gd name="connsiteY1" fmla="*/ 330506 h 403952"/>
                  <a:gd name="connsiteX2" fmla="*/ 29378 w 829937"/>
                  <a:gd name="connsiteY2" fmla="*/ 330506 h 403952"/>
                  <a:gd name="connsiteX3" fmla="*/ 29378 w 829937"/>
                  <a:gd name="connsiteY3" fmla="*/ 293783 h 403952"/>
                  <a:gd name="connsiteX4" fmla="*/ 47740 w 829937"/>
                  <a:gd name="connsiteY4" fmla="*/ 293783 h 403952"/>
                  <a:gd name="connsiteX5" fmla="*/ 47740 w 829937"/>
                  <a:gd name="connsiteY5" fmla="*/ 257061 h 403952"/>
                  <a:gd name="connsiteX6" fmla="*/ 55084 w 829937"/>
                  <a:gd name="connsiteY6" fmla="*/ 257061 h 403952"/>
                  <a:gd name="connsiteX7" fmla="*/ 55084 w 829937"/>
                  <a:gd name="connsiteY7" fmla="*/ 246044 h 403952"/>
                  <a:gd name="connsiteX8" fmla="*/ 146891 w 829937"/>
                  <a:gd name="connsiteY8" fmla="*/ 246044 h 403952"/>
                  <a:gd name="connsiteX9" fmla="*/ 146891 w 829937"/>
                  <a:gd name="connsiteY9" fmla="*/ 224010 h 403952"/>
                  <a:gd name="connsiteX10" fmla="*/ 161580 w 829937"/>
                  <a:gd name="connsiteY10" fmla="*/ 224010 h 403952"/>
                  <a:gd name="connsiteX11" fmla="*/ 161580 w 829937"/>
                  <a:gd name="connsiteY11" fmla="*/ 201976 h 403952"/>
                  <a:gd name="connsiteX12" fmla="*/ 495759 w 829937"/>
                  <a:gd name="connsiteY12" fmla="*/ 201976 h 403952"/>
                  <a:gd name="connsiteX13" fmla="*/ 495759 w 829937"/>
                  <a:gd name="connsiteY13" fmla="*/ 168926 h 403952"/>
                  <a:gd name="connsiteX14" fmla="*/ 774853 w 829937"/>
                  <a:gd name="connsiteY14" fmla="*/ 168926 h 403952"/>
                  <a:gd name="connsiteX15" fmla="*/ 774853 w 829937"/>
                  <a:gd name="connsiteY15" fmla="*/ 135875 h 403952"/>
                  <a:gd name="connsiteX16" fmla="*/ 789542 w 829937"/>
                  <a:gd name="connsiteY16" fmla="*/ 135875 h 403952"/>
                  <a:gd name="connsiteX17" fmla="*/ 789542 w 829937"/>
                  <a:gd name="connsiteY17" fmla="*/ 88135 h 403952"/>
                  <a:gd name="connsiteX18" fmla="*/ 818920 w 829937"/>
                  <a:gd name="connsiteY18" fmla="*/ 88135 h 403952"/>
                  <a:gd name="connsiteX19" fmla="*/ 818920 w 829937"/>
                  <a:gd name="connsiteY19" fmla="*/ 44068 h 403952"/>
                  <a:gd name="connsiteX20" fmla="*/ 829937 w 829937"/>
                  <a:gd name="connsiteY20" fmla="*/ 44068 h 403952"/>
                  <a:gd name="connsiteX21" fmla="*/ 829937 w 829937"/>
                  <a:gd name="connsiteY21" fmla="*/ 0 h 403952"/>
                  <a:gd name="connsiteX0" fmla="*/ 10663 w 829937"/>
                  <a:gd name="connsiteY0" fmla="*/ 401286 h 401286"/>
                  <a:gd name="connsiteX1" fmla="*/ 0 w 829937"/>
                  <a:gd name="connsiteY1" fmla="*/ 330506 h 401286"/>
                  <a:gd name="connsiteX2" fmla="*/ 29378 w 829937"/>
                  <a:gd name="connsiteY2" fmla="*/ 330506 h 401286"/>
                  <a:gd name="connsiteX3" fmla="*/ 29378 w 829937"/>
                  <a:gd name="connsiteY3" fmla="*/ 293783 h 401286"/>
                  <a:gd name="connsiteX4" fmla="*/ 47740 w 829937"/>
                  <a:gd name="connsiteY4" fmla="*/ 293783 h 401286"/>
                  <a:gd name="connsiteX5" fmla="*/ 47740 w 829937"/>
                  <a:gd name="connsiteY5" fmla="*/ 257061 h 401286"/>
                  <a:gd name="connsiteX6" fmla="*/ 55084 w 829937"/>
                  <a:gd name="connsiteY6" fmla="*/ 257061 h 401286"/>
                  <a:gd name="connsiteX7" fmla="*/ 55084 w 829937"/>
                  <a:gd name="connsiteY7" fmla="*/ 246044 h 401286"/>
                  <a:gd name="connsiteX8" fmla="*/ 146891 w 829937"/>
                  <a:gd name="connsiteY8" fmla="*/ 246044 h 401286"/>
                  <a:gd name="connsiteX9" fmla="*/ 146891 w 829937"/>
                  <a:gd name="connsiteY9" fmla="*/ 224010 h 401286"/>
                  <a:gd name="connsiteX10" fmla="*/ 161580 w 829937"/>
                  <a:gd name="connsiteY10" fmla="*/ 224010 h 401286"/>
                  <a:gd name="connsiteX11" fmla="*/ 161580 w 829937"/>
                  <a:gd name="connsiteY11" fmla="*/ 201976 h 401286"/>
                  <a:gd name="connsiteX12" fmla="*/ 495759 w 829937"/>
                  <a:gd name="connsiteY12" fmla="*/ 201976 h 401286"/>
                  <a:gd name="connsiteX13" fmla="*/ 495759 w 829937"/>
                  <a:gd name="connsiteY13" fmla="*/ 168926 h 401286"/>
                  <a:gd name="connsiteX14" fmla="*/ 774853 w 829937"/>
                  <a:gd name="connsiteY14" fmla="*/ 168926 h 401286"/>
                  <a:gd name="connsiteX15" fmla="*/ 774853 w 829937"/>
                  <a:gd name="connsiteY15" fmla="*/ 135875 h 401286"/>
                  <a:gd name="connsiteX16" fmla="*/ 789542 w 829937"/>
                  <a:gd name="connsiteY16" fmla="*/ 135875 h 401286"/>
                  <a:gd name="connsiteX17" fmla="*/ 789542 w 829937"/>
                  <a:gd name="connsiteY17" fmla="*/ 88135 h 401286"/>
                  <a:gd name="connsiteX18" fmla="*/ 818920 w 829937"/>
                  <a:gd name="connsiteY18" fmla="*/ 88135 h 401286"/>
                  <a:gd name="connsiteX19" fmla="*/ 818920 w 829937"/>
                  <a:gd name="connsiteY19" fmla="*/ 44068 h 401286"/>
                  <a:gd name="connsiteX20" fmla="*/ 829937 w 829937"/>
                  <a:gd name="connsiteY20" fmla="*/ 44068 h 401286"/>
                  <a:gd name="connsiteX21" fmla="*/ 829937 w 829937"/>
                  <a:gd name="connsiteY21" fmla="*/ 0 h 401286"/>
                  <a:gd name="connsiteX0" fmla="*/ 0 w 819274"/>
                  <a:gd name="connsiteY0" fmla="*/ 401286 h 401286"/>
                  <a:gd name="connsiteX1" fmla="*/ 5333 w 819274"/>
                  <a:gd name="connsiteY1" fmla="*/ 330506 h 401286"/>
                  <a:gd name="connsiteX2" fmla="*/ 18715 w 819274"/>
                  <a:gd name="connsiteY2" fmla="*/ 330506 h 401286"/>
                  <a:gd name="connsiteX3" fmla="*/ 18715 w 819274"/>
                  <a:gd name="connsiteY3" fmla="*/ 293783 h 401286"/>
                  <a:gd name="connsiteX4" fmla="*/ 37077 w 819274"/>
                  <a:gd name="connsiteY4" fmla="*/ 293783 h 401286"/>
                  <a:gd name="connsiteX5" fmla="*/ 37077 w 819274"/>
                  <a:gd name="connsiteY5" fmla="*/ 257061 h 401286"/>
                  <a:gd name="connsiteX6" fmla="*/ 44421 w 819274"/>
                  <a:gd name="connsiteY6" fmla="*/ 257061 h 401286"/>
                  <a:gd name="connsiteX7" fmla="*/ 44421 w 819274"/>
                  <a:gd name="connsiteY7" fmla="*/ 246044 h 401286"/>
                  <a:gd name="connsiteX8" fmla="*/ 136228 w 819274"/>
                  <a:gd name="connsiteY8" fmla="*/ 246044 h 401286"/>
                  <a:gd name="connsiteX9" fmla="*/ 136228 w 819274"/>
                  <a:gd name="connsiteY9" fmla="*/ 224010 h 401286"/>
                  <a:gd name="connsiteX10" fmla="*/ 150917 w 819274"/>
                  <a:gd name="connsiteY10" fmla="*/ 224010 h 401286"/>
                  <a:gd name="connsiteX11" fmla="*/ 150917 w 819274"/>
                  <a:gd name="connsiteY11" fmla="*/ 201976 h 401286"/>
                  <a:gd name="connsiteX12" fmla="*/ 485096 w 819274"/>
                  <a:gd name="connsiteY12" fmla="*/ 201976 h 401286"/>
                  <a:gd name="connsiteX13" fmla="*/ 485096 w 819274"/>
                  <a:gd name="connsiteY13" fmla="*/ 168926 h 401286"/>
                  <a:gd name="connsiteX14" fmla="*/ 764190 w 819274"/>
                  <a:gd name="connsiteY14" fmla="*/ 168926 h 401286"/>
                  <a:gd name="connsiteX15" fmla="*/ 764190 w 819274"/>
                  <a:gd name="connsiteY15" fmla="*/ 135875 h 401286"/>
                  <a:gd name="connsiteX16" fmla="*/ 778879 w 819274"/>
                  <a:gd name="connsiteY16" fmla="*/ 135875 h 401286"/>
                  <a:gd name="connsiteX17" fmla="*/ 778879 w 819274"/>
                  <a:gd name="connsiteY17" fmla="*/ 88135 h 401286"/>
                  <a:gd name="connsiteX18" fmla="*/ 808257 w 819274"/>
                  <a:gd name="connsiteY18" fmla="*/ 88135 h 401286"/>
                  <a:gd name="connsiteX19" fmla="*/ 808257 w 819274"/>
                  <a:gd name="connsiteY19" fmla="*/ 44068 h 401286"/>
                  <a:gd name="connsiteX20" fmla="*/ 819274 w 819274"/>
                  <a:gd name="connsiteY20" fmla="*/ 44068 h 401286"/>
                  <a:gd name="connsiteX21" fmla="*/ 819274 w 819274"/>
                  <a:gd name="connsiteY21" fmla="*/ 0 h 401286"/>
                  <a:gd name="connsiteX0" fmla="*/ 5331 w 813941"/>
                  <a:gd name="connsiteY0" fmla="*/ 401286 h 401286"/>
                  <a:gd name="connsiteX1" fmla="*/ 0 w 813941"/>
                  <a:gd name="connsiteY1" fmla="*/ 330506 h 401286"/>
                  <a:gd name="connsiteX2" fmla="*/ 13382 w 813941"/>
                  <a:gd name="connsiteY2" fmla="*/ 330506 h 401286"/>
                  <a:gd name="connsiteX3" fmla="*/ 13382 w 813941"/>
                  <a:gd name="connsiteY3" fmla="*/ 293783 h 401286"/>
                  <a:gd name="connsiteX4" fmla="*/ 31744 w 813941"/>
                  <a:gd name="connsiteY4" fmla="*/ 293783 h 401286"/>
                  <a:gd name="connsiteX5" fmla="*/ 31744 w 813941"/>
                  <a:gd name="connsiteY5" fmla="*/ 257061 h 401286"/>
                  <a:gd name="connsiteX6" fmla="*/ 39088 w 813941"/>
                  <a:gd name="connsiteY6" fmla="*/ 257061 h 401286"/>
                  <a:gd name="connsiteX7" fmla="*/ 39088 w 813941"/>
                  <a:gd name="connsiteY7" fmla="*/ 246044 h 401286"/>
                  <a:gd name="connsiteX8" fmla="*/ 130895 w 813941"/>
                  <a:gd name="connsiteY8" fmla="*/ 246044 h 401286"/>
                  <a:gd name="connsiteX9" fmla="*/ 130895 w 813941"/>
                  <a:gd name="connsiteY9" fmla="*/ 224010 h 401286"/>
                  <a:gd name="connsiteX10" fmla="*/ 145584 w 813941"/>
                  <a:gd name="connsiteY10" fmla="*/ 224010 h 401286"/>
                  <a:gd name="connsiteX11" fmla="*/ 145584 w 813941"/>
                  <a:gd name="connsiteY11" fmla="*/ 201976 h 401286"/>
                  <a:gd name="connsiteX12" fmla="*/ 479763 w 813941"/>
                  <a:gd name="connsiteY12" fmla="*/ 201976 h 401286"/>
                  <a:gd name="connsiteX13" fmla="*/ 479763 w 813941"/>
                  <a:gd name="connsiteY13" fmla="*/ 168926 h 401286"/>
                  <a:gd name="connsiteX14" fmla="*/ 758857 w 813941"/>
                  <a:gd name="connsiteY14" fmla="*/ 168926 h 401286"/>
                  <a:gd name="connsiteX15" fmla="*/ 758857 w 813941"/>
                  <a:gd name="connsiteY15" fmla="*/ 135875 h 401286"/>
                  <a:gd name="connsiteX16" fmla="*/ 773546 w 813941"/>
                  <a:gd name="connsiteY16" fmla="*/ 135875 h 401286"/>
                  <a:gd name="connsiteX17" fmla="*/ 773546 w 813941"/>
                  <a:gd name="connsiteY17" fmla="*/ 88135 h 401286"/>
                  <a:gd name="connsiteX18" fmla="*/ 802924 w 813941"/>
                  <a:gd name="connsiteY18" fmla="*/ 88135 h 401286"/>
                  <a:gd name="connsiteX19" fmla="*/ 802924 w 813941"/>
                  <a:gd name="connsiteY19" fmla="*/ 44068 h 401286"/>
                  <a:gd name="connsiteX20" fmla="*/ 813941 w 813941"/>
                  <a:gd name="connsiteY20" fmla="*/ 44068 h 401286"/>
                  <a:gd name="connsiteX21" fmla="*/ 813941 w 813941"/>
                  <a:gd name="connsiteY21" fmla="*/ 0 h 401286"/>
                  <a:gd name="connsiteX0" fmla="*/ 0 w 816608"/>
                  <a:gd name="connsiteY0" fmla="*/ 401286 h 401286"/>
                  <a:gd name="connsiteX1" fmla="*/ 2667 w 816608"/>
                  <a:gd name="connsiteY1" fmla="*/ 330506 h 401286"/>
                  <a:gd name="connsiteX2" fmla="*/ 16049 w 816608"/>
                  <a:gd name="connsiteY2" fmla="*/ 330506 h 401286"/>
                  <a:gd name="connsiteX3" fmla="*/ 16049 w 816608"/>
                  <a:gd name="connsiteY3" fmla="*/ 293783 h 401286"/>
                  <a:gd name="connsiteX4" fmla="*/ 34411 w 816608"/>
                  <a:gd name="connsiteY4" fmla="*/ 293783 h 401286"/>
                  <a:gd name="connsiteX5" fmla="*/ 34411 w 816608"/>
                  <a:gd name="connsiteY5" fmla="*/ 257061 h 401286"/>
                  <a:gd name="connsiteX6" fmla="*/ 41755 w 816608"/>
                  <a:gd name="connsiteY6" fmla="*/ 257061 h 401286"/>
                  <a:gd name="connsiteX7" fmla="*/ 41755 w 816608"/>
                  <a:gd name="connsiteY7" fmla="*/ 246044 h 401286"/>
                  <a:gd name="connsiteX8" fmla="*/ 133562 w 816608"/>
                  <a:gd name="connsiteY8" fmla="*/ 246044 h 401286"/>
                  <a:gd name="connsiteX9" fmla="*/ 133562 w 816608"/>
                  <a:gd name="connsiteY9" fmla="*/ 224010 h 401286"/>
                  <a:gd name="connsiteX10" fmla="*/ 148251 w 816608"/>
                  <a:gd name="connsiteY10" fmla="*/ 224010 h 401286"/>
                  <a:gd name="connsiteX11" fmla="*/ 148251 w 816608"/>
                  <a:gd name="connsiteY11" fmla="*/ 201976 h 401286"/>
                  <a:gd name="connsiteX12" fmla="*/ 482430 w 816608"/>
                  <a:gd name="connsiteY12" fmla="*/ 201976 h 401286"/>
                  <a:gd name="connsiteX13" fmla="*/ 482430 w 816608"/>
                  <a:gd name="connsiteY13" fmla="*/ 168926 h 401286"/>
                  <a:gd name="connsiteX14" fmla="*/ 761524 w 816608"/>
                  <a:gd name="connsiteY14" fmla="*/ 168926 h 401286"/>
                  <a:gd name="connsiteX15" fmla="*/ 761524 w 816608"/>
                  <a:gd name="connsiteY15" fmla="*/ 135875 h 401286"/>
                  <a:gd name="connsiteX16" fmla="*/ 776213 w 816608"/>
                  <a:gd name="connsiteY16" fmla="*/ 135875 h 401286"/>
                  <a:gd name="connsiteX17" fmla="*/ 776213 w 816608"/>
                  <a:gd name="connsiteY17" fmla="*/ 88135 h 401286"/>
                  <a:gd name="connsiteX18" fmla="*/ 805591 w 816608"/>
                  <a:gd name="connsiteY18" fmla="*/ 88135 h 401286"/>
                  <a:gd name="connsiteX19" fmla="*/ 805591 w 816608"/>
                  <a:gd name="connsiteY19" fmla="*/ 44068 h 401286"/>
                  <a:gd name="connsiteX20" fmla="*/ 816608 w 816608"/>
                  <a:gd name="connsiteY20" fmla="*/ 44068 h 401286"/>
                  <a:gd name="connsiteX21" fmla="*/ 816608 w 816608"/>
                  <a:gd name="connsiteY21" fmla="*/ 0 h 401286"/>
                  <a:gd name="connsiteX0" fmla="*/ 5331 w 813941"/>
                  <a:gd name="connsiteY0" fmla="*/ 401286 h 401286"/>
                  <a:gd name="connsiteX1" fmla="*/ 0 w 813941"/>
                  <a:gd name="connsiteY1" fmla="*/ 330506 h 401286"/>
                  <a:gd name="connsiteX2" fmla="*/ 13382 w 813941"/>
                  <a:gd name="connsiteY2" fmla="*/ 330506 h 401286"/>
                  <a:gd name="connsiteX3" fmla="*/ 13382 w 813941"/>
                  <a:gd name="connsiteY3" fmla="*/ 293783 h 401286"/>
                  <a:gd name="connsiteX4" fmla="*/ 31744 w 813941"/>
                  <a:gd name="connsiteY4" fmla="*/ 293783 h 401286"/>
                  <a:gd name="connsiteX5" fmla="*/ 31744 w 813941"/>
                  <a:gd name="connsiteY5" fmla="*/ 257061 h 401286"/>
                  <a:gd name="connsiteX6" fmla="*/ 39088 w 813941"/>
                  <a:gd name="connsiteY6" fmla="*/ 257061 h 401286"/>
                  <a:gd name="connsiteX7" fmla="*/ 39088 w 813941"/>
                  <a:gd name="connsiteY7" fmla="*/ 246044 h 401286"/>
                  <a:gd name="connsiteX8" fmla="*/ 130895 w 813941"/>
                  <a:gd name="connsiteY8" fmla="*/ 246044 h 401286"/>
                  <a:gd name="connsiteX9" fmla="*/ 130895 w 813941"/>
                  <a:gd name="connsiteY9" fmla="*/ 224010 h 401286"/>
                  <a:gd name="connsiteX10" fmla="*/ 145584 w 813941"/>
                  <a:gd name="connsiteY10" fmla="*/ 224010 h 401286"/>
                  <a:gd name="connsiteX11" fmla="*/ 145584 w 813941"/>
                  <a:gd name="connsiteY11" fmla="*/ 201976 h 401286"/>
                  <a:gd name="connsiteX12" fmla="*/ 479763 w 813941"/>
                  <a:gd name="connsiteY12" fmla="*/ 201976 h 401286"/>
                  <a:gd name="connsiteX13" fmla="*/ 479763 w 813941"/>
                  <a:gd name="connsiteY13" fmla="*/ 168926 h 401286"/>
                  <a:gd name="connsiteX14" fmla="*/ 758857 w 813941"/>
                  <a:gd name="connsiteY14" fmla="*/ 168926 h 401286"/>
                  <a:gd name="connsiteX15" fmla="*/ 758857 w 813941"/>
                  <a:gd name="connsiteY15" fmla="*/ 135875 h 401286"/>
                  <a:gd name="connsiteX16" fmla="*/ 773546 w 813941"/>
                  <a:gd name="connsiteY16" fmla="*/ 135875 h 401286"/>
                  <a:gd name="connsiteX17" fmla="*/ 773546 w 813941"/>
                  <a:gd name="connsiteY17" fmla="*/ 88135 h 401286"/>
                  <a:gd name="connsiteX18" fmla="*/ 802924 w 813941"/>
                  <a:gd name="connsiteY18" fmla="*/ 88135 h 401286"/>
                  <a:gd name="connsiteX19" fmla="*/ 802924 w 813941"/>
                  <a:gd name="connsiteY19" fmla="*/ 44068 h 401286"/>
                  <a:gd name="connsiteX20" fmla="*/ 813941 w 813941"/>
                  <a:gd name="connsiteY20" fmla="*/ 44068 h 401286"/>
                  <a:gd name="connsiteX21" fmla="*/ 813941 w 813941"/>
                  <a:gd name="connsiteY21" fmla="*/ 0 h 401286"/>
                  <a:gd name="connsiteX0" fmla="*/ 0 w 813942"/>
                  <a:gd name="connsiteY0" fmla="*/ 401286 h 401286"/>
                  <a:gd name="connsiteX1" fmla="*/ 1 w 813942"/>
                  <a:gd name="connsiteY1" fmla="*/ 330506 h 401286"/>
                  <a:gd name="connsiteX2" fmla="*/ 13383 w 813942"/>
                  <a:gd name="connsiteY2" fmla="*/ 330506 h 401286"/>
                  <a:gd name="connsiteX3" fmla="*/ 13383 w 813942"/>
                  <a:gd name="connsiteY3" fmla="*/ 293783 h 401286"/>
                  <a:gd name="connsiteX4" fmla="*/ 31745 w 813942"/>
                  <a:gd name="connsiteY4" fmla="*/ 293783 h 401286"/>
                  <a:gd name="connsiteX5" fmla="*/ 31745 w 813942"/>
                  <a:gd name="connsiteY5" fmla="*/ 257061 h 401286"/>
                  <a:gd name="connsiteX6" fmla="*/ 39089 w 813942"/>
                  <a:gd name="connsiteY6" fmla="*/ 257061 h 401286"/>
                  <a:gd name="connsiteX7" fmla="*/ 39089 w 813942"/>
                  <a:gd name="connsiteY7" fmla="*/ 246044 h 401286"/>
                  <a:gd name="connsiteX8" fmla="*/ 130896 w 813942"/>
                  <a:gd name="connsiteY8" fmla="*/ 246044 h 401286"/>
                  <a:gd name="connsiteX9" fmla="*/ 130896 w 813942"/>
                  <a:gd name="connsiteY9" fmla="*/ 224010 h 401286"/>
                  <a:gd name="connsiteX10" fmla="*/ 145585 w 813942"/>
                  <a:gd name="connsiteY10" fmla="*/ 224010 h 401286"/>
                  <a:gd name="connsiteX11" fmla="*/ 145585 w 813942"/>
                  <a:gd name="connsiteY11" fmla="*/ 201976 h 401286"/>
                  <a:gd name="connsiteX12" fmla="*/ 479764 w 813942"/>
                  <a:gd name="connsiteY12" fmla="*/ 201976 h 401286"/>
                  <a:gd name="connsiteX13" fmla="*/ 479764 w 813942"/>
                  <a:gd name="connsiteY13" fmla="*/ 168926 h 401286"/>
                  <a:gd name="connsiteX14" fmla="*/ 758858 w 813942"/>
                  <a:gd name="connsiteY14" fmla="*/ 168926 h 401286"/>
                  <a:gd name="connsiteX15" fmla="*/ 758858 w 813942"/>
                  <a:gd name="connsiteY15" fmla="*/ 135875 h 401286"/>
                  <a:gd name="connsiteX16" fmla="*/ 773547 w 813942"/>
                  <a:gd name="connsiteY16" fmla="*/ 135875 h 401286"/>
                  <a:gd name="connsiteX17" fmla="*/ 773547 w 813942"/>
                  <a:gd name="connsiteY17" fmla="*/ 88135 h 401286"/>
                  <a:gd name="connsiteX18" fmla="*/ 802925 w 813942"/>
                  <a:gd name="connsiteY18" fmla="*/ 88135 h 401286"/>
                  <a:gd name="connsiteX19" fmla="*/ 802925 w 813942"/>
                  <a:gd name="connsiteY19" fmla="*/ 44068 h 401286"/>
                  <a:gd name="connsiteX20" fmla="*/ 813942 w 813942"/>
                  <a:gd name="connsiteY20" fmla="*/ 44068 h 401286"/>
                  <a:gd name="connsiteX21" fmla="*/ 813942 w 813942"/>
                  <a:gd name="connsiteY21" fmla="*/ 0 h 40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3942" h="401286">
                    <a:moveTo>
                      <a:pt x="0" y="401286"/>
                    </a:moveTo>
                    <a:cubicBezTo>
                      <a:pt x="0" y="377693"/>
                      <a:pt x="1" y="354099"/>
                      <a:pt x="1" y="330506"/>
                    </a:cubicBezTo>
                    <a:lnTo>
                      <a:pt x="13383" y="330506"/>
                    </a:lnTo>
                    <a:lnTo>
                      <a:pt x="13383" y="293783"/>
                    </a:lnTo>
                    <a:lnTo>
                      <a:pt x="31745" y="293783"/>
                    </a:lnTo>
                    <a:lnTo>
                      <a:pt x="31745" y="257061"/>
                    </a:lnTo>
                    <a:lnTo>
                      <a:pt x="39089" y="257061"/>
                    </a:lnTo>
                    <a:lnTo>
                      <a:pt x="39089" y="246044"/>
                    </a:lnTo>
                    <a:lnTo>
                      <a:pt x="130896" y="246044"/>
                    </a:lnTo>
                    <a:lnTo>
                      <a:pt x="130896" y="224010"/>
                    </a:lnTo>
                    <a:lnTo>
                      <a:pt x="145585" y="224010"/>
                    </a:lnTo>
                    <a:lnTo>
                      <a:pt x="145585" y="201976"/>
                    </a:lnTo>
                    <a:lnTo>
                      <a:pt x="479764" y="201976"/>
                    </a:lnTo>
                    <a:lnTo>
                      <a:pt x="479764" y="168926"/>
                    </a:lnTo>
                    <a:lnTo>
                      <a:pt x="758858" y="168926"/>
                    </a:lnTo>
                    <a:lnTo>
                      <a:pt x="758858" y="135875"/>
                    </a:lnTo>
                    <a:lnTo>
                      <a:pt x="773547" y="135875"/>
                    </a:lnTo>
                    <a:lnTo>
                      <a:pt x="773547" y="88135"/>
                    </a:lnTo>
                    <a:lnTo>
                      <a:pt x="802925" y="88135"/>
                    </a:lnTo>
                    <a:lnTo>
                      <a:pt x="802925" y="44068"/>
                    </a:lnTo>
                    <a:lnTo>
                      <a:pt x="813942" y="44068"/>
                    </a:lnTo>
                    <a:lnTo>
                      <a:pt x="813942" y="0"/>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grpSp>
      <p:sp>
        <p:nvSpPr>
          <p:cNvPr id="2" name="Titel 1"/>
          <p:cNvSpPr>
            <a:spLocks noGrp="1"/>
          </p:cNvSpPr>
          <p:nvPr>
            <p:ph type="title"/>
          </p:nvPr>
        </p:nvSpPr>
        <p:spPr>
          <a:xfrm>
            <a:off x="366169" y="1226430"/>
            <a:ext cx="8297086" cy="457248"/>
          </a:xfrm>
          <a:prstGeom prst="rect">
            <a:avLst/>
          </a:prstGeom>
        </p:spPr>
        <p:txBody>
          <a:bodyPr/>
          <a:lstStyle/>
          <a:p>
            <a:r>
              <a:rPr lang="de-DE" sz="1500" b="1" u="none" dirty="0">
                <a:solidFill>
                  <a:schemeClr val="tx1"/>
                </a:solidFill>
                <a:latin typeface="Arial" panose="020B0604020202020204" pitchFamily="34" charset="0"/>
                <a:cs typeface="Arial" panose="020B0604020202020204" pitchFamily="34" charset="0"/>
              </a:rPr>
              <a:t>Primärer Endpunkt: Abnahme der eGFR um ≥50%, ESRD, renaler oder CV-Tod*</a:t>
            </a:r>
          </a:p>
        </p:txBody>
      </p:sp>
      <p:sp>
        <p:nvSpPr>
          <p:cNvPr id="3" name="Inhaltsplatzhalter 2"/>
          <p:cNvSpPr>
            <a:spLocks noGrp="1"/>
          </p:cNvSpPr>
          <p:nvPr>
            <p:ph sz="quarter" idx="10"/>
          </p:nvPr>
        </p:nvSpPr>
        <p:spPr>
          <a:xfrm>
            <a:off x="1457471" y="6420017"/>
            <a:ext cx="4368480" cy="432643"/>
          </a:xfrm>
        </p:spPr>
        <p:txBody>
          <a:bodyPr/>
          <a:lstStyle/>
          <a:p>
            <a:pPr>
              <a:lnSpc>
                <a:spcPct val="100000"/>
              </a:lnSpc>
            </a:pPr>
            <a:r>
              <a:rPr lang="de-DE" sz="1000" b="1" dirty="0">
                <a:ea typeface="+mn-lt"/>
                <a:cs typeface="+mn-lt"/>
              </a:rPr>
              <a:t>Modifiziert nach: 1. </a:t>
            </a:r>
            <a:r>
              <a:rPr lang="de-DE" sz="1000" b="1" dirty="0" err="1"/>
              <a:t>Heerspink</a:t>
            </a:r>
            <a:r>
              <a:rPr lang="de-DE" sz="1000" b="1" dirty="0"/>
              <a:t> HJL, et al. N Engl J Med 2020; </a:t>
            </a:r>
            <a:r>
              <a:rPr lang="de-DE" sz="1000" b="1" dirty="0" err="1"/>
              <a:t>doi</a:t>
            </a:r>
            <a:r>
              <a:rPr lang="de-DE" sz="1000" b="1" dirty="0"/>
              <a:t> 10.1056/NEJMoa2024816; [</a:t>
            </a:r>
            <a:r>
              <a:rPr lang="de-DE" sz="1000" b="1" dirty="0" err="1"/>
              <a:t>Epub</a:t>
            </a:r>
            <a:r>
              <a:rPr lang="de-DE" sz="1000" b="1" dirty="0"/>
              <a:t> </a:t>
            </a:r>
            <a:r>
              <a:rPr lang="de-DE" sz="1000" b="1" dirty="0" err="1"/>
              <a:t>ahead</a:t>
            </a:r>
            <a:r>
              <a:rPr lang="de-DE" sz="1000" b="1" dirty="0"/>
              <a:t> </a:t>
            </a:r>
            <a:r>
              <a:rPr lang="de-DE" sz="1000" b="1" dirty="0" err="1"/>
              <a:t>of</a:t>
            </a:r>
            <a:r>
              <a:rPr lang="de-DE" sz="1000" b="1" dirty="0"/>
              <a:t> </a:t>
            </a:r>
            <a:r>
              <a:rPr lang="de-DE" sz="1000" b="1" dirty="0" err="1"/>
              <a:t>print</a:t>
            </a:r>
            <a:r>
              <a:rPr lang="de-DE" sz="1000" b="1" dirty="0"/>
              <a:t>]; 2. </a:t>
            </a:r>
            <a:r>
              <a:rPr lang="de-DE" sz="1000" b="1" dirty="0" err="1">
                <a:solidFill>
                  <a:srgbClr val="000000"/>
                </a:solidFill>
              </a:rPr>
              <a:t>Heerspink</a:t>
            </a:r>
            <a:r>
              <a:rPr lang="de-DE" sz="1000" b="1" dirty="0">
                <a:solidFill>
                  <a:srgbClr val="000000"/>
                </a:solidFill>
              </a:rPr>
              <a:t> HJL, et al., </a:t>
            </a:r>
            <a:r>
              <a:rPr lang="de-DE" sz="1000" b="1" dirty="0" err="1">
                <a:solidFill>
                  <a:srgbClr val="000000"/>
                </a:solidFill>
              </a:rPr>
              <a:t>Nephrol</a:t>
            </a:r>
            <a:r>
              <a:rPr lang="de-DE" sz="1000" b="1" dirty="0">
                <a:solidFill>
                  <a:srgbClr val="000000"/>
                </a:solidFill>
              </a:rPr>
              <a:t> </a:t>
            </a:r>
            <a:r>
              <a:rPr lang="de-DE" sz="1000" b="1" dirty="0" err="1">
                <a:solidFill>
                  <a:srgbClr val="000000"/>
                </a:solidFill>
              </a:rPr>
              <a:t>Dial</a:t>
            </a:r>
            <a:r>
              <a:rPr lang="de-DE" sz="1000" b="1" dirty="0">
                <a:solidFill>
                  <a:srgbClr val="000000"/>
                </a:solidFill>
              </a:rPr>
              <a:t> Transplant 2020; 35:274–282.</a:t>
            </a:r>
            <a:endParaRPr lang="de-DE" sz="1000" b="1" dirty="0"/>
          </a:p>
        </p:txBody>
      </p:sp>
      <p:sp>
        <p:nvSpPr>
          <p:cNvPr id="4" name="Inhaltsplatzhalter 3"/>
          <p:cNvSpPr>
            <a:spLocks noGrp="1"/>
          </p:cNvSpPr>
          <p:nvPr>
            <p:ph sz="quarter" idx="11"/>
          </p:nvPr>
        </p:nvSpPr>
        <p:spPr>
          <a:xfrm>
            <a:off x="462434" y="5658865"/>
            <a:ext cx="8415900" cy="497773"/>
          </a:xfrm>
        </p:spPr>
        <p:txBody>
          <a:bodyPr/>
          <a:lstStyle/>
          <a:p>
            <a:pPr algn="ctr">
              <a:lnSpc>
                <a:spcPct val="100000"/>
              </a:lnSpc>
            </a:pPr>
            <a:r>
              <a:rPr lang="de-DE" sz="1000" b="1" spc="-23" dirty="0">
                <a:solidFill>
                  <a:schemeClr val="tx1"/>
                </a:solidFill>
              </a:rPr>
              <a:t>Dapagliflozin ist nicht zur Behandlung von chronischer Niereninsuffizienz zugelassen. </a:t>
            </a:r>
            <a:endParaRPr lang="de-DE" sz="1000" b="1" dirty="0">
              <a:solidFill>
                <a:schemeClr val="tx1"/>
              </a:solidFill>
            </a:endParaRPr>
          </a:p>
          <a:p>
            <a:pPr algn="ctr">
              <a:lnSpc>
                <a:spcPct val="100000"/>
              </a:lnSpc>
            </a:pPr>
            <a:r>
              <a:rPr lang="de-DE" dirty="0"/>
              <a:t>*ESRD war </a:t>
            </a:r>
            <a:r>
              <a:rPr lang="de-DE" dirty="0">
                <a:solidFill>
                  <a:srgbClr val="7F7F7F"/>
                </a:solidFill>
                <a:cs typeface="Arial"/>
              </a:rPr>
              <a:t>definiert als die Notwendigkeit einer Erhaltungsdialyse (Peritoneal- oder </a:t>
            </a:r>
            <a:r>
              <a:rPr lang="de-DE" dirty="0" err="1">
                <a:solidFill>
                  <a:srgbClr val="7F7F7F"/>
                </a:solidFill>
                <a:cs typeface="Arial"/>
              </a:rPr>
              <a:t>Hämodialyse</a:t>
            </a:r>
            <a:r>
              <a:rPr lang="de-DE" dirty="0">
                <a:solidFill>
                  <a:srgbClr val="7F7F7F"/>
                </a:solidFill>
                <a:cs typeface="Arial"/>
              </a:rPr>
              <a:t>) für mindestens 28 Tage und einer Nierentransplantation oder eine anhaltende eGFR &lt;15 </a:t>
            </a:r>
            <a:r>
              <a:rPr lang="de-DE" dirty="0" err="1">
                <a:solidFill>
                  <a:srgbClr val="7F7F7F"/>
                </a:solidFill>
                <a:cs typeface="Arial"/>
              </a:rPr>
              <a:t>mL</a:t>
            </a:r>
            <a:r>
              <a:rPr lang="de-DE" dirty="0">
                <a:solidFill>
                  <a:srgbClr val="7F7F7F"/>
                </a:solidFill>
                <a:cs typeface="Arial"/>
              </a:rPr>
              <a:t>/min/1,73 m</a:t>
            </a:r>
            <a:r>
              <a:rPr lang="de-DE" baseline="30000" dirty="0">
                <a:solidFill>
                  <a:srgbClr val="7F7F7F"/>
                </a:solidFill>
                <a:cs typeface="Arial"/>
              </a:rPr>
              <a:t>2</a:t>
            </a:r>
            <a:r>
              <a:rPr lang="de-DE" dirty="0">
                <a:solidFill>
                  <a:srgbClr val="7F7F7F"/>
                </a:solidFill>
                <a:cs typeface="Arial"/>
              </a:rPr>
              <a:t> für mindestens 28 Tage</a:t>
            </a:r>
            <a:r>
              <a:rPr lang="de-DE" dirty="0"/>
              <a:t>. Renaler Tod war definiert als Tod aufgrund von ESRD, wenn die Dialysebehandlung aus irgendeinem Grund absichtlich verweigert wurde.</a:t>
            </a:r>
          </a:p>
          <a:p>
            <a:pPr algn="ctr">
              <a:lnSpc>
                <a:spcPct val="100000"/>
              </a:lnSpc>
            </a:pPr>
            <a:r>
              <a:rPr lang="de-DE" dirty="0">
                <a:solidFill>
                  <a:srgbClr val="7F7F7F"/>
                </a:solidFill>
              </a:rPr>
              <a:t>CV, kardiovaskulär; eGFR, geschätzte glomeruläre Filtrationsrate; ESRD, terminale Niereninsuffizienz; HR, </a:t>
            </a:r>
            <a:r>
              <a:rPr lang="de-DE" dirty="0" err="1">
                <a:solidFill>
                  <a:srgbClr val="7F7F7F"/>
                </a:solidFill>
              </a:rPr>
              <a:t>Hazard</a:t>
            </a:r>
            <a:r>
              <a:rPr lang="de-DE" dirty="0">
                <a:solidFill>
                  <a:srgbClr val="7F7F7F"/>
                </a:solidFill>
              </a:rPr>
              <a:t>-Ratio; KI, Konfidenzintervall; </a:t>
            </a:r>
            <a:r>
              <a:rPr lang="de-DE" dirty="0"/>
              <a:t>RRR, relative Risikoreduktion.</a:t>
            </a:r>
            <a:endParaRPr lang="de-DE" dirty="0">
              <a:solidFill>
                <a:srgbClr val="7F7F7F"/>
              </a:solidFill>
            </a:endParaRPr>
          </a:p>
        </p:txBody>
      </p:sp>
      <p:sp>
        <p:nvSpPr>
          <p:cNvPr id="63" name="TextBox 90">
            <a:extLst>
              <a:ext uri="{FF2B5EF4-FFF2-40B4-BE49-F238E27FC236}">
                <a16:creationId xmlns:a16="http://schemas.microsoft.com/office/drawing/2014/main" id="{F2AC57F8-E7B4-4300-A459-5ABA95C5FAB3}"/>
              </a:ext>
            </a:extLst>
          </p:cNvPr>
          <p:cNvSpPr txBox="1"/>
          <p:nvPr/>
        </p:nvSpPr>
        <p:spPr>
          <a:xfrm>
            <a:off x="7772629" y="3019835"/>
            <a:ext cx="645048" cy="230832"/>
          </a:xfrm>
          <a:prstGeom prst="rect">
            <a:avLst/>
          </a:prstGeom>
          <a:noFill/>
        </p:spPr>
        <p:txBody>
          <a:bodyPr wrap="none" lIns="68580" tIns="34290" rIns="68580" bIns="34290" rtlCol="0" anchor="t">
            <a:spAutoFit/>
          </a:bodyPr>
          <a:lstStyle/>
          <a:p>
            <a:pPr algn="ctr">
              <a:buClr>
                <a:schemeClr val="accent1"/>
              </a:buClr>
            </a:pPr>
            <a:r>
              <a:rPr lang="de-DE" sz="1050" b="1" dirty="0">
                <a:solidFill>
                  <a:schemeClr val="accent1"/>
                </a:solidFill>
              </a:rPr>
              <a:t>NNT=19</a:t>
            </a:r>
          </a:p>
        </p:txBody>
      </p:sp>
      <p:grpSp>
        <p:nvGrpSpPr>
          <p:cNvPr id="65" name="Group 1">
            <a:extLst>
              <a:ext uri="{FF2B5EF4-FFF2-40B4-BE49-F238E27FC236}">
                <a16:creationId xmlns:a16="http://schemas.microsoft.com/office/drawing/2014/main" id="{B3C72C28-6E4F-4730-9A38-50689AD20725}"/>
              </a:ext>
            </a:extLst>
          </p:cNvPr>
          <p:cNvGrpSpPr/>
          <p:nvPr/>
        </p:nvGrpSpPr>
        <p:grpSpPr>
          <a:xfrm>
            <a:off x="3136130" y="2514777"/>
            <a:ext cx="943839" cy="729984"/>
            <a:chOff x="9899048" y="2450896"/>
            <a:chExt cx="1258452" cy="973312"/>
          </a:xfrm>
        </p:grpSpPr>
        <p:pic>
          <p:nvPicPr>
            <p:cNvPr id="66" name="Picture 7" descr="A picture containing drawing&#10;&#10;Description automatically generated">
              <a:extLst>
                <a:ext uri="{FF2B5EF4-FFF2-40B4-BE49-F238E27FC236}">
                  <a16:creationId xmlns:a16="http://schemas.microsoft.com/office/drawing/2014/main" id="{C9C24AC3-CDD3-4BC3-8797-6DC2A25CDAE0}"/>
                </a:ext>
              </a:extLst>
            </p:cNvPr>
            <p:cNvPicPr>
              <a:picLocks noChangeAspect="1"/>
            </p:cNvPicPr>
            <p:nvPr/>
          </p:nvPicPr>
          <p:blipFill>
            <a:blip r:embed="rId2"/>
            <a:stretch>
              <a:fillRect/>
            </a:stretch>
          </p:blipFill>
          <p:spPr>
            <a:xfrm>
              <a:off x="9982728" y="2450896"/>
              <a:ext cx="1153582" cy="973312"/>
            </a:xfrm>
            <a:prstGeom prst="rect">
              <a:avLst/>
            </a:prstGeom>
          </p:spPr>
        </p:pic>
        <p:sp>
          <p:nvSpPr>
            <p:cNvPr id="67" name="TextBox 7">
              <a:extLst>
                <a:ext uri="{FF2B5EF4-FFF2-40B4-BE49-F238E27FC236}">
                  <a16:creationId xmlns:a16="http://schemas.microsoft.com/office/drawing/2014/main" id="{3BA3D9D8-3038-4A5E-A10F-4654FF40C6B1}"/>
                </a:ext>
              </a:extLst>
            </p:cNvPr>
            <p:cNvSpPr txBox="1"/>
            <p:nvPr/>
          </p:nvSpPr>
          <p:spPr>
            <a:xfrm>
              <a:off x="9899048" y="2579352"/>
              <a:ext cx="1258452" cy="58477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172403" indent="-172403" algn="ctr">
                <a:buClr>
                  <a:schemeClr val="accent1"/>
                </a:buClr>
                <a:buFont typeface="Arial" panose="020B0604020202020204" pitchFamily="34" charset="0"/>
              </a:pPr>
              <a:r>
                <a:rPr lang="de-DE" sz="1200" b="1" dirty="0">
                  <a:solidFill>
                    <a:srgbClr val="FFFFFF"/>
                  </a:solidFill>
                </a:rPr>
                <a:t>39%</a:t>
              </a:r>
              <a:r>
                <a:rPr lang="de-DE" sz="1200" dirty="0">
                  <a:cs typeface="Arial"/>
                </a:rPr>
                <a:t>​</a:t>
              </a:r>
              <a:endParaRPr lang="de-DE" sz="1800" dirty="0">
                <a:solidFill>
                  <a:srgbClr val="000000"/>
                </a:solidFill>
                <a:cs typeface="Arial" panose="020B0604020202020204"/>
              </a:endParaRPr>
            </a:p>
            <a:p>
              <a:pPr marL="172403" indent="-172403" algn="ctr">
                <a:buClr>
                  <a:schemeClr val="accent1"/>
                </a:buClr>
                <a:buFont typeface="Arial" panose="020B0604020202020204" pitchFamily="34" charset="0"/>
              </a:pPr>
              <a:r>
                <a:rPr lang="de-DE" sz="1200" b="1" dirty="0">
                  <a:solidFill>
                    <a:srgbClr val="FFFFFF"/>
                  </a:solidFill>
                </a:rPr>
                <a:t>RRR</a:t>
              </a:r>
              <a:endParaRPr lang="de-DE" sz="1200" dirty="0">
                <a:cs typeface="Arial" panose="020B0604020202020204"/>
              </a:endParaRPr>
            </a:p>
          </p:txBody>
        </p:sp>
      </p:grpSp>
      <p:graphicFrame>
        <p:nvGraphicFramePr>
          <p:cNvPr id="73" name="Table 75">
            <a:extLst>
              <a:ext uri="{FF2B5EF4-FFF2-40B4-BE49-F238E27FC236}">
                <a16:creationId xmlns:a16="http://schemas.microsoft.com/office/drawing/2014/main" id="{9EF9BCE5-AEFF-41B7-921E-499E44CB54F8}"/>
              </a:ext>
            </a:extLst>
          </p:cNvPr>
          <p:cNvGraphicFramePr>
            <a:graphicFrameLocks noGrp="1"/>
          </p:cNvGraphicFramePr>
          <p:nvPr/>
        </p:nvGraphicFramePr>
        <p:xfrm>
          <a:off x="2196860" y="1846380"/>
          <a:ext cx="3281178" cy="348996"/>
        </p:xfrm>
        <a:graphic>
          <a:graphicData uri="http://schemas.openxmlformats.org/drawingml/2006/table">
            <a:tbl>
              <a:tblPr firstRow="1" bandRow="1">
                <a:tableStyleId>{21E4AEA4-8DFA-4A89-87EB-49C32662AFE0}</a:tableStyleId>
              </a:tblPr>
              <a:tblGrid>
                <a:gridCol w="557650">
                  <a:extLst>
                    <a:ext uri="{9D8B030D-6E8A-4147-A177-3AD203B41FA5}">
                      <a16:colId xmlns:a16="http://schemas.microsoft.com/office/drawing/2014/main" val="3143954805"/>
                    </a:ext>
                  </a:extLst>
                </a:gridCol>
                <a:gridCol w="638743">
                  <a:extLst>
                    <a:ext uri="{9D8B030D-6E8A-4147-A177-3AD203B41FA5}">
                      <a16:colId xmlns:a16="http://schemas.microsoft.com/office/drawing/2014/main" val="1745384678"/>
                    </a:ext>
                  </a:extLst>
                </a:gridCol>
                <a:gridCol w="1135598">
                  <a:extLst>
                    <a:ext uri="{9D8B030D-6E8A-4147-A177-3AD203B41FA5}">
                      <a16:colId xmlns:a16="http://schemas.microsoft.com/office/drawing/2014/main" val="4187720962"/>
                    </a:ext>
                  </a:extLst>
                </a:gridCol>
                <a:gridCol w="949187">
                  <a:extLst>
                    <a:ext uri="{9D8B030D-6E8A-4147-A177-3AD203B41FA5}">
                      <a16:colId xmlns:a16="http://schemas.microsoft.com/office/drawing/2014/main" val="98296621"/>
                    </a:ext>
                  </a:extLst>
                </a:gridCol>
              </a:tblGrid>
              <a:tr h="333756">
                <a:tc>
                  <a:txBody>
                    <a:bodyPr/>
                    <a:lstStyle/>
                    <a:p>
                      <a:pPr algn="ctr"/>
                      <a:r>
                        <a:rPr lang="de-DE" sz="1100" b="1" dirty="0">
                          <a:solidFill>
                            <a:srgbClr val="00B0F0"/>
                          </a:solidFill>
                        </a:rPr>
                        <a:t>DAPA</a:t>
                      </a:r>
                    </a:p>
                    <a:p>
                      <a:pPr algn="ctr"/>
                      <a:r>
                        <a:rPr lang="de-DE" sz="1100" b="0" dirty="0">
                          <a:solidFill>
                            <a:srgbClr val="00B0F0"/>
                          </a:solidFill>
                        </a:rPr>
                        <a:t>9,2%</a:t>
                      </a:r>
                    </a:p>
                  </a:txBody>
                  <a:tcPr marL="6858" marR="6858" marT="6858" marB="68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100" b="1" dirty="0">
                          <a:solidFill>
                            <a:srgbClr val="96BE32"/>
                          </a:solidFill>
                        </a:rPr>
                        <a:t>Placebo</a:t>
                      </a:r>
                    </a:p>
                    <a:p>
                      <a:pPr algn="ctr"/>
                      <a:r>
                        <a:rPr lang="de-DE" sz="1100" b="0" dirty="0">
                          <a:solidFill>
                            <a:srgbClr val="96BE32"/>
                          </a:solidFill>
                        </a:rPr>
                        <a:t>14,5%</a:t>
                      </a:r>
                    </a:p>
                  </a:txBody>
                  <a:tcPr marL="6858" marR="6858" marT="6858" marB="68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dirty="0">
                          <a:solidFill>
                            <a:schemeClr val="tx1"/>
                          </a:solidFill>
                        </a:rPr>
                        <a:t>HR (95%-KI)</a:t>
                      </a:r>
                    </a:p>
                    <a:p>
                      <a:pPr algn="ctr"/>
                      <a:r>
                        <a:rPr lang="de-DE" sz="1100" b="0" dirty="0">
                          <a:solidFill>
                            <a:schemeClr val="tx1"/>
                          </a:solidFill>
                        </a:rPr>
                        <a:t>0,61 (0,51-0,72)</a:t>
                      </a:r>
                    </a:p>
                  </a:txBody>
                  <a:tcPr marL="6858" marR="6858" marT="6858" marB="68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dirty="0">
                          <a:solidFill>
                            <a:schemeClr val="tx1"/>
                          </a:solidFill>
                        </a:rPr>
                        <a:t>P-Wert</a:t>
                      </a:r>
                    </a:p>
                    <a:p>
                      <a:pPr algn="ctr"/>
                      <a:r>
                        <a:rPr lang="de-DE" sz="1100" b="0" dirty="0">
                          <a:solidFill>
                            <a:schemeClr val="tx1"/>
                          </a:solidFill>
                        </a:rPr>
                        <a:t>0,000000028</a:t>
                      </a:r>
                    </a:p>
                  </a:txBody>
                  <a:tcPr marL="6858" marR="6858" marT="6858" marB="68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0288555"/>
                  </a:ext>
                </a:extLst>
              </a:tr>
            </a:tbl>
          </a:graphicData>
        </a:graphic>
      </p:graphicFrame>
      <p:sp>
        <p:nvSpPr>
          <p:cNvPr id="75" name="Title 1">
            <a:extLst>
              <a:ext uri="{FF2B5EF4-FFF2-40B4-BE49-F238E27FC236}">
                <a16:creationId xmlns:a16="http://schemas.microsoft.com/office/drawing/2014/main" id="{60C2FD61-5543-4DB6-A03A-2B25397C5756}"/>
              </a:ext>
            </a:extLst>
          </p:cNvPr>
          <p:cNvSpPr txBox="1">
            <a:spLocks/>
          </p:cNvSpPr>
          <p:nvPr/>
        </p:nvSpPr>
        <p:spPr>
          <a:xfrm>
            <a:off x="1874520" y="49148"/>
            <a:ext cx="7159752" cy="1057275"/>
          </a:xfr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defTabSz="685766"/>
            <a:r>
              <a:rPr lang="de-DE" sz="36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Effekte auf die Nierenfunktion</a:t>
            </a:r>
            <a:br>
              <a:rPr lang="de-DE" sz="36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400" b="1" u="sng"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DAPA-CKD-Studie</a:t>
            </a:r>
            <a:endParaRPr lang="de-DE" sz="24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0086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2079301" y="94536"/>
            <a:ext cx="5525149" cy="909728"/>
          </a:xfrm>
          <a:prstGeom prst="rect">
            <a:avLst/>
          </a:prstGeom>
          <a:noFill/>
          <a:ln w="9525">
            <a:noFill/>
            <a:miter lim="800000"/>
            <a:headEnd/>
            <a:tailEnd/>
          </a:ln>
        </p:spPr>
        <p:txBody>
          <a:bodyPr lIns="0" tIns="0" rIns="0" bIns="0"/>
          <a:lstStyle/>
          <a:p>
            <a:pPr algn="ctr" eaLnBrk="1" hangingPunct="1">
              <a:defRPr/>
            </a:pPr>
            <a:r>
              <a:rPr lang="de-DE" sz="3000" b="1" kern="0" dirty="0">
                <a:solidFill>
                  <a:srgbClr val="4EA92E"/>
                </a:solidFill>
                <a:effectLst>
                  <a:outerShdw blurRad="38100" dist="38100" dir="2700000" algn="tl">
                    <a:srgbClr val="000000">
                      <a:alpha val="43137"/>
                    </a:srgbClr>
                  </a:outerShdw>
                </a:effectLst>
                <a:ea typeface="+mj-ea"/>
                <a:cs typeface="Arial" panose="020B0604020202020204" pitchFamily="34" charset="0"/>
              </a:rPr>
              <a:t>SGLT2-Inhibitoren:</a:t>
            </a:r>
          </a:p>
          <a:p>
            <a:pPr algn="ctr" eaLnBrk="1" hangingPunct="1">
              <a:defRPr/>
            </a:pPr>
            <a:r>
              <a:rPr lang="de-DE" sz="3000" b="1" kern="0" dirty="0">
                <a:solidFill>
                  <a:srgbClr val="4EA92E"/>
                </a:solidFill>
                <a:effectLst>
                  <a:outerShdw blurRad="38100" dist="38100" dir="2700000" algn="tl">
                    <a:srgbClr val="000000">
                      <a:alpha val="43137"/>
                    </a:srgbClr>
                  </a:outerShdw>
                </a:effectLst>
                <a:ea typeface="+mj-ea"/>
                <a:cs typeface="Arial" panose="020B0604020202020204" pitchFamily="34" charset="0"/>
              </a:rPr>
              <a:t>Nutzen und Risiko</a:t>
            </a:r>
          </a:p>
        </p:txBody>
      </p:sp>
      <p:pic>
        <p:nvPicPr>
          <p:cNvPr id="179203"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708" y="1255713"/>
            <a:ext cx="7283450"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4" name="Textfeld 5"/>
          <p:cNvSpPr txBox="1">
            <a:spLocks noChangeArrowheads="1"/>
          </p:cNvSpPr>
          <p:nvPr/>
        </p:nvSpPr>
        <p:spPr bwMode="auto">
          <a:xfrm>
            <a:off x="1319868" y="6480889"/>
            <a:ext cx="4003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a:spcBef>
                <a:spcPct val="0"/>
              </a:spcBef>
              <a:buFontTx/>
              <a:buNone/>
            </a:pPr>
            <a:r>
              <a:rPr lang="de-DE" altLang="de-DE" sz="1000" dirty="0"/>
              <a:t>Nach Scheen et al., </a:t>
            </a:r>
            <a:r>
              <a:rPr lang="en-US" altLang="de-DE" sz="1000" dirty="0"/>
              <a:t>EXPERT OPINION ON DRUG SAFETY</a:t>
            </a:r>
            <a:r>
              <a:rPr lang="de-DE" altLang="de-DE" sz="1000" dirty="0"/>
              <a:t>, 2019</a:t>
            </a:r>
          </a:p>
        </p:txBody>
      </p:sp>
      <p:sp>
        <p:nvSpPr>
          <p:cNvPr id="179205" name="Textfeld 1"/>
          <p:cNvSpPr txBox="1">
            <a:spLocks noChangeArrowheads="1"/>
          </p:cNvSpPr>
          <p:nvPr/>
        </p:nvSpPr>
        <p:spPr bwMode="auto">
          <a:xfrm>
            <a:off x="2721590" y="5875497"/>
            <a:ext cx="395012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de-DE" altLang="de-DE" sz="1700" dirty="0"/>
              <a:t>Kontraindikation: </a:t>
            </a:r>
            <a:r>
              <a:rPr lang="de-DE" altLang="de-DE" sz="1700" dirty="0" err="1"/>
              <a:t>eGFR</a:t>
            </a:r>
            <a:r>
              <a:rPr lang="de-DE" altLang="de-DE" sz="1700" dirty="0"/>
              <a:t> &lt; 30 ml/min</a:t>
            </a:r>
          </a:p>
        </p:txBody>
      </p:sp>
      <p:sp>
        <p:nvSpPr>
          <p:cNvPr id="2" name="Rechteck 1">
            <a:extLst>
              <a:ext uri="{FF2B5EF4-FFF2-40B4-BE49-F238E27FC236}">
                <a16:creationId xmlns:a16="http://schemas.microsoft.com/office/drawing/2014/main" id="{25487F98-3148-46F0-BC91-50ADF6B56814}"/>
              </a:ext>
            </a:extLst>
          </p:cNvPr>
          <p:cNvSpPr/>
          <p:nvPr/>
        </p:nvSpPr>
        <p:spPr>
          <a:xfrm>
            <a:off x="5879592" y="2377440"/>
            <a:ext cx="2151040" cy="411480"/>
          </a:xfrm>
          <a:prstGeom prst="rect">
            <a:avLst/>
          </a:prstGeom>
          <a:noFill/>
          <a:ln w="381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3691594-391F-4707-B895-C5BB5913E3A5}"/>
              </a:ext>
            </a:extLst>
          </p:cNvPr>
          <p:cNvSpPr/>
          <p:nvPr/>
        </p:nvSpPr>
        <p:spPr>
          <a:xfrm>
            <a:off x="2709122" y="5833200"/>
            <a:ext cx="3865414" cy="411480"/>
          </a:xfrm>
          <a:prstGeom prst="rect">
            <a:avLst/>
          </a:prstGeom>
          <a:noFill/>
          <a:ln w="381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9150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C392-14DD-460C-B87E-BA0EA71028DE}"/>
              </a:ext>
            </a:extLst>
          </p:cNvPr>
          <p:cNvSpPr txBox="1">
            <a:spLocks noRot="1" noChangeArrowheads="1"/>
          </p:cNvSpPr>
          <p:nvPr/>
        </p:nvSpPr>
        <p:spPr>
          <a:xfrm>
            <a:off x="1782147" y="145559"/>
            <a:ext cx="6416703" cy="88082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defRPr/>
            </a:pPr>
            <a:r>
              <a:rPr lang="de-DE" sz="1600" b="1" dirty="0">
                <a:solidFill>
                  <a:srgbClr val="4EA92E"/>
                </a:solidFill>
                <a:effectLst>
                  <a:outerShdw blurRad="38100" dist="38100" dir="2700000" algn="tl">
                    <a:srgbClr val="000000">
                      <a:alpha val="43137"/>
                    </a:srgbClr>
                  </a:outerShdw>
                </a:effectLst>
                <a:latin typeface="Arial" charset="0"/>
              </a:rPr>
              <a:t>Fallbeispiel systolische Herzinsuffizienz (</a:t>
            </a:r>
            <a:r>
              <a:rPr lang="de-DE" sz="1600" b="1" dirty="0" err="1">
                <a:solidFill>
                  <a:srgbClr val="4EA92E"/>
                </a:solidFill>
                <a:effectLst>
                  <a:outerShdw blurRad="38100" dist="38100" dir="2700000" algn="tl">
                    <a:srgbClr val="000000">
                      <a:alpha val="43137"/>
                    </a:srgbClr>
                  </a:outerShdw>
                </a:effectLst>
                <a:latin typeface="Arial" charset="0"/>
              </a:rPr>
              <a:t>HFrEF</a:t>
            </a:r>
            <a:r>
              <a:rPr lang="de-DE" sz="1600" b="1" dirty="0">
                <a:solidFill>
                  <a:srgbClr val="4EA92E"/>
                </a:solidFill>
                <a:effectLst>
                  <a:outerShdw blurRad="38100" dist="38100" dir="2700000" algn="tl">
                    <a:srgbClr val="000000">
                      <a:alpha val="43137"/>
                    </a:srgbClr>
                  </a:outerShdw>
                </a:effectLst>
                <a:latin typeface="Arial" charset="0"/>
              </a:rPr>
              <a:t>) vom Januar/Februar 2021 aus der Paracelsus-Harz-Klinik,</a:t>
            </a:r>
          </a:p>
          <a:p>
            <a:pPr eaLnBrk="1" hangingPunct="1">
              <a:defRPr/>
            </a:pPr>
            <a:r>
              <a:rPr lang="de-DE" sz="1600" b="1" u="sng" dirty="0">
                <a:solidFill>
                  <a:srgbClr val="4EA92E"/>
                </a:solidFill>
                <a:effectLst>
                  <a:outerShdw blurRad="38100" dist="38100" dir="2700000" algn="tl">
                    <a:srgbClr val="000000">
                      <a:alpha val="43137"/>
                    </a:srgbClr>
                  </a:outerShdw>
                </a:effectLst>
                <a:latin typeface="Arial" charset="0"/>
              </a:rPr>
              <a:t>Ergebnisse nach viereinhalb Wochen Rehabilitation</a:t>
            </a:r>
          </a:p>
        </p:txBody>
      </p:sp>
      <p:pic>
        <p:nvPicPr>
          <p:cNvPr id="4" name="Picture 3">
            <a:extLst>
              <a:ext uri="{FF2B5EF4-FFF2-40B4-BE49-F238E27FC236}">
                <a16:creationId xmlns:a16="http://schemas.microsoft.com/office/drawing/2014/main" id="{F031660A-83BB-4C15-B8AC-A87068B1A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527" y="1246971"/>
            <a:ext cx="1576126" cy="151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a:extLst>
              <a:ext uri="{FF2B5EF4-FFF2-40B4-BE49-F238E27FC236}">
                <a16:creationId xmlns:a16="http://schemas.microsoft.com/office/drawing/2014/main" id="{79D07FA7-DE50-4C5B-8B66-99E42FD58228}"/>
              </a:ext>
            </a:extLst>
          </p:cNvPr>
          <p:cNvSpPr txBox="1"/>
          <p:nvPr/>
        </p:nvSpPr>
        <p:spPr>
          <a:xfrm>
            <a:off x="242351" y="1212744"/>
            <a:ext cx="6416703" cy="1610697"/>
          </a:xfrm>
          <a:prstGeom prst="rect">
            <a:avLst/>
          </a:prstGeom>
          <a:ln>
            <a:solidFill>
              <a:schemeClr val="tx1"/>
            </a:solidFill>
          </a:ln>
        </p:spPr>
        <p:txBody>
          <a:bodyPr vert="horz" wrap="square" lIns="0" tIns="0" rIns="0" bIns="0" rtlCol="0">
            <a:spAutoFit/>
          </a:bodyPr>
          <a:lstStyle/>
          <a:p>
            <a:pPr algn="ctr">
              <a:lnSpc>
                <a:spcPct val="150000"/>
              </a:lnSpc>
            </a:pPr>
            <a:r>
              <a:rPr lang="de-DE" b="1" dirty="0">
                <a:latin typeface="Arial"/>
                <a:cs typeface="Arial"/>
              </a:rPr>
              <a:t>62-Jähriger Elektriker, vor ca. 12 Monaten subakuter STEMI, LVEF 32%, NYHA III</a:t>
            </a:r>
          </a:p>
          <a:p>
            <a:pPr algn="ctr">
              <a:lnSpc>
                <a:spcPct val="150000"/>
              </a:lnSpc>
            </a:pPr>
            <a:r>
              <a:rPr lang="de-DE" b="1" dirty="0">
                <a:latin typeface="Arial"/>
                <a:cs typeface="Arial"/>
              </a:rPr>
              <a:t>Nebenerkrankungen: Arterielle Hypertonie, Adipositas, gestörte Nüchternglukose</a:t>
            </a:r>
          </a:p>
        </p:txBody>
      </p:sp>
      <p:sp>
        <p:nvSpPr>
          <p:cNvPr id="6" name="Textfeld 5">
            <a:extLst>
              <a:ext uri="{FF2B5EF4-FFF2-40B4-BE49-F238E27FC236}">
                <a16:creationId xmlns:a16="http://schemas.microsoft.com/office/drawing/2014/main" id="{7861407E-4495-4389-8BA9-2D9CF8C1AB89}"/>
              </a:ext>
            </a:extLst>
          </p:cNvPr>
          <p:cNvSpPr txBox="1"/>
          <p:nvPr/>
        </p:nvSpPr>
        <p:spPr>
          <a:xfrm>
            <a:off x="233020" y="2903572"/>
            <a:ext cx="8690776" cy="3272691"/>
          </a:xfrm>
          <a:prstGeom prst="rect">
            <a:avLst/>
          </a:prstGeom>
          <a:ln>
            <a:solidFill>
              <a:schemeClr val="tx1"/>
            </a:solidFill>
          </a:ln>
        </p:spPr>
        <p:txBody>
          <a:bodyPr vert="horz" wrap="square" lIns="0" tIns="0" rIns="0" bIns="0" rtlCol="0">
            <a:spAutoFit/>
          </a:bodyPr>
          <a:lstStyle/>
          <a:p>
            <a:pPr algn="ctr">
              <a:lnSpc>
                <a:spcPct val="150000"/>
              </a:lnSpc>
            </a:pPr>
            <a:r>
              <a:rPr lang="de-DE" b="1" u="sng" dirty="0">
                <a:latin typeface="Arial"/>
                <a:cs typeface="Arial"/>
              </a:rPr>
              <a:t>Weitere Zugabe von </a:t>
            </a:r>
            <a:r>
              <a:rPr lang="de-DE" b="1" u="sng" dirty="0" err="1">
                <a:latin typeface="Arial"/>
                <a:cs typeface="Arial"/>
              </a:rPr>
              <a:t>Dapaglifozin</a:t>
            </a:r>
            <a:r>
              <a:rPr lang="de-DE" b="1" u="sng" dirty="0">
                <a:latin typeface="Arial"/>
                <a:cs typeface="Arial"/>
              </a:rPr>
              <a:t> (und </a:t>
            </a:r>
            <a:r>
              <a:rPr lang="de-DE" b="1" u="sng" dirty="0" err="1">
                <a:latin typeface="Arial"/>
                <a:cs typeface="Arial"/>
              </a:rPr>
              <a:t>Ezetemib</a:t>
            </a:r>
            <a:r>
              <a:rPr lang="de-DE" b="1" u="sng" dirty="0">
                <a:latin typeface="Arial"/>
                <a:cs typeface="Arial"/>
              </a:rPr>
              <a:t>) nach Aufklärung über die Notwendigkeit einer Optimierung der Genitalhygiene:</a:t>
            </a:r>
          </a:p>
          <a:p>
            <a:pPr marL="285750" indent="-285750" algn="ctr">
              <a:lnSpc>
                <a:spcPct val="150000"/>
              </a:lnSpc>
              <a:buFont typeface="Arial" panose="020B0604020202020204" pitchFamily="34" charset="0"/>
              <a:buChar char="•"/>
            </a:pPr>
            <a:r>
              <a:rPr lang="de-DE" b="1" dirty="0">
                <a:latin typeface="Arial"/>
                <a:cs typeface="Arial"/>
              </a:rPr>
              <a:t>ASS 100							1-0-0</a:t>
            </a:r>
          </a:p>
          <a:p>
            <a:pPr marL="285750" indent="-285750" algn="ctr">
              <a:lnSpc>
                <a:spcPct val="150000"/>
              </a:lnSpc>
              <a:buFont typeface="Arial" panose="020B0604020202020204" pitchFamily="34" charset="0"/>
              <a:buChar char="•"/>
            </a:pPr>
            <a:r>
              <a:rPr lang="de-DE" b="1" dirty="0" err="1">
                <a:latin typeface="Arial"/>
                <a:cs typeface="Arial"/>
              </a:rPr>
              <a:t>Bisoprolol</a:t>
            </a:r>
            <a:r>
              <a:rPr lang="de-DE" b="1" dirty="0">
                <a:latin typeface="Arial"/>
                <a:cs typeface="Arial"/>
              </a:rPr>
              <a:t> 5						1-0-0</a:t>
            </a:r>
          </a:p>
          <a:p>
            <a:pPr marL="285750" indent="-285750" algn="ctr">
              <a:lnSpc>
                <a:spcPct val="150000"/>
              </a:lnSpc>
              <a:buFont typeface="Arial" panose="020B0604020202020204" pitchFamily="34" charset="0"/>
              <a:buChar char="•"/>
            </a:pPr>
            <a:r>
              <a:rPr lang="de-DE" b="1" dirty="0" err="1">
                <a:latin typeface="Arial"/>
                <a:cs typeface="Arial"/>
              </a:rPr>
              <a:t>Eplerenon</a:t>
            </a:r>
            <a:r>
              <a:rPr lang="de-DE" b="1" dirty="0">
                <a:latin typeface="Arial"/>
                <a:cs typeface="Arial"/>
              </a:rPr>
              <a:t> 50						1-0-0</a:t>
            </a:r>
          </a:p>
          <a:p>
            <a:pPr marL="285750" indent="-285750" algn="ctr">
              <a:lnSpc>
                <a:spcPct val="150000"/>
              </a:lnSpc>
              <a:buFont typeface="Arial" panose="020B0604020202020204" pitchFamily="34" charset="0"/>
              <a:buChar char="•"/>
            </a:pPr>
            <a:r>
              <a:rPr lang="de-DE" b="1" dirty="0" err="1">
                <a:solidFill>
                  <a:srgbClr val="4EA92E"/>
                </a:solidFill>
                <a:latin typeface="Arial"/>
                <a:cs typeface="Arial"/>
              </a:rPr>
              <a:t>Sacubitril</a:t>
            </a:r>
            <a:r>
              <a:rPr lang="de-DE" b="1" dirty="0">
                <a:solidFill>
                  <a:srgbClr val="4EA92E"/>
                </a:solidFill>
                <a:latin typeface="Arial"/>
                <a:cs typeface="Arial"/>
              </a:rPr>
              <a:t>/Valsartan 97/103			1-0-1</a:t>
            </a:r>
          </a:p>
          <a:p>
            <a:pPr marL="285750" indent="-285750" algn="ctr">
              <a:lnSpc>
                <a:spcPct val="150000"/>
              </a:lnSpc>
              <a:buFont typeface="Arial" panose="020B0604020202020204" pitchFamily="34" charset="0"/>
              <a:buChar char="•"/>
            </a:pPr>
            <a:r>
              <a:rPr lang="de-DE" b="1" dirty="0" err="1">
                <a:latin typeface="Arial"/>
                <a:cs typeface="Arial"/>
              </a:rPr>
              <a:t>Rosuvastatin</a:t>
            </a:r>
            <a:r>
              <a:rPr lang="de-DE" b="1" dirty="0">
                <a:latin typeface="Arial"/>
                <a:cs typeface="Arial"/>
              </a:rPr>
              <a:t> 20</a:t>
            </a:r>
            <a:r>
              <a:rPr lang="de-DE" b="1" dirty="0">
                <a:solidFill>
                  <a:srgbClr val="C00000"/>
                </a:solidFill>
                <a:latin typeface="Arial"/>
                <a:cs typeface="Arial"/>
              </a:rPr>
              <a:t>/</a:t>
            </a:r>
            <a:r>
              <a:rPr lang="de-DE" b="1" dirty="0" err="1">
                <a:solidFill>
                  <a:srgbClr val="C00000"/>
                </a:solidFill>
                <a:latin typeface="Arial"/>
                <a:cs typeface="Arial"/>
              </a:rPr>
              <a:t>Ezetemib</a:t>
            </a:r>
            <a:r>
              <a:rPr lang="de-DE" b="1" dirty="0">
                <a:solidFill>
                  <a:srgbClr val="C00000"/>
                </a:solidFill>
                <a:latin typeface="Arial"/>
                <a:cs typeface="Arial"/>
              </a:rPr>
              <a:t> 10		1-0-0</a:t>
            </a:r>
          </a:p>
          <a:p>
            <a:pPr marL="285750" indent="-285750" algn="ctr">
              <a:lnSpc>
                <a:spcPct val="150000"/>
              </a:lnSpc>
              <a:buFont typeface="Arial" panose="020B0604020202020204" pitchFamily="34" charset="0"/>
              <a:buChar char="•"/>
            </a:pPr>
            <a:r>
              <a:rPr lang="de-DE" b="1" dirty="0" err="1">
                <a:solidFill>
                  <a:srgbClr val="C00000"/>
                </a:solidFill>
                <a:latin typeface="Arial"/>
                <a:cs typeface="Arial"/>
              </a:rPr>
              <a:t>Dapaglifozin</a:t>
            </a:r>
            <a:r>
              <a:rPr lang="de-DE" b="1" dirty="0">
                <a:solidFill>
                  <a:srgbClr val="C00000"/>
                </a:solidFill>
                <a:latin typeface="Arial"/>
                <a:cs typeface="Arial"/>
              </a:rPr>
              <a:t> 10					1-0-0</a:t>
            </a:r>
            <a:endParaRPr lang="de-DE" b="1" dirty="0">
              <a:latin typeface="Arial"/>
              <a:cs typeface="Arial"/>
            </a:endParaRPr>
          </a:p>
        </p:txBody>
      </p:sp>
    </p:spTree>
    <p:extLst>
      <p:ext uri="{BB962C8B-B14F-4D97-AF65-F5344CB8AC3E}">
        <p14:creationId xmlns:p14="http://schemas.microsoft.com/office/powerpoint/2010/main" val="1622179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9D07FA7-DE50-4C5B-8B66-99E42FD58228}"/>
              </a:ext>
            </a:extLst>
          </p:cNvPr>
          <p:cNvSpPr txBox="1"/>
          <p:nvPr/>
        </p:nvSpPr>
        <p:spPr>
          <a:xfrm>
            <a:off x="278303" y="1200654"/>
            <a:ext cx="8603312" cy="3688189"/>
          </a:xfrm>
          <a:prstGeom prst="rect">
            <a:avLst/>
          </a:prstGeom>
          <a:ln>
            <a:solidFill>
              <a:schemeClr val="tx1"/>
            </a:solidFill>
          </a:ln>
        </p:spPr>
        <p:txBody>
          <a:bodyPr vert="horz" wrap="square" lIns="0" tIns="0" rIns="0" bIns="0" rtlCol="0">
            <a:spAutoFit/>
          </a:bodyPr>
          <a:lstStyle/>
          <a:p>
            <a:pPr algn="ctr">
              <a:lnSpc>
                <a:spcPct val="150000"/>
              </a:lnSpc>
            </a:pPr>
            <a:r>
              <a:rPr lang="de-DE" b="1" u="sng" dirty="0">
                <a:latin typeface="Arial"/>
                <a:cs typeface="Arial"/>
              </a:rPr>
              <a:t>Symptome/Zeichen der Herzinsuffizienz bei Entlassung:</a:t>
            </a:r>
          </a:p>
          <a:p>
            <a:pPr algn="ctr">
              <a:lnSpc>
                <a:spcPct val="150000"/>
              </a:lnSpc>
            </a:pPr>
            <a:r>
              <a:rPr lang="de-DE" b="1" dirty="0">
                <a:latin typeface="Arial"/>
                <a:cs typeface="Arial"/>
              </a:rPr>
              <a:t>Belastungsdyspnoe </a:t>
            </a:r>
            <a:r>
              <a:rPr lang="de-DE" b="1" dirty="0">
                <a:solidFill>
                  <a:srgbClr val="C00000"/>
                </a:solidFill>
                <a:latin typeface="Arial"/>
                <a:cs typeface="Arial"/>
              </a:rPr>
              <a:t>NYHA II (zwei Stockwerke), </a:t>
            </a:r>
            <a:r>
              <a:rPr lang="de-DE" b="1" dirty="0">
                <a:latin typeface="Arial"/>
                <a:cs typeface="Arial"/>
              </a:rPr>
              <a:t>keine Ödeme</a:t>
            </a:r>
          </a:p>
          <a:p>
            <a:pPr algn="ctr">
              <a:lnSpc>
                <a:spcPct val="150000"/>
              </a:lnSpc>
            </a:pPr>
            <a:endParaRPr lang="de-DE" b="1" dirty="0">
              <a:latin typeface="Arial"/>
              <a:cs typeface="Arial"/>
            </a:endParaRPr>
          </a:p>
          <a:p>
            <a:pPr algn="ctr">
              <a:lnSpc>
                <a:spcPct val="150000"/>
              </a:lnSpc>
            </a:pPr>
            <a:r>
              <a:rPr lang="de-DE" b="1" u="sng" dirty="0">
                <a:latin typeface="Arial"/>
                <a:cs typeface="Arial"/>
              </a:rPr>
              <a:t>Körperliche Untersuchung: </a:t>
            </a:r>
          </a:p>
          <a:p>
            <a:pPr algn="ctr">
              <a:lnSpc>
                <a:spcPct val="150000"/>
              </a:lnSpc>
            </a:pPr>
            <a:r>
              <a:rPr lang="de-DE" b="1" dirty="0">
                <a:latin typeface="Arial"/>
                <a:cs typeface="Arial"/>
              </a:rPr>
              <a:t>Adipositas (</a:t>
            </a:r>
            <a:r>
              <a:rPr lang="de-DE" b="1" dirty="0">
                <a:solidFill>
                  <a:srgbClr val="C00000"/>
                </a:solidFill>
                <a:latin typeface="Arial"/>
                <a:cs typeface="Arial"/>
              </a:rPr>
              <a:t>118kg, </a:t>
            </a:r>
            <a:r>
              <a:rPr lang="de-DE" b="1" dirty="0">
                <a:latin typeface="Arial"/>
                <a:cs typeface="Arial"/>
              </a:rPr>
              <a:t>170cm, BMI: 40,8kg/m</a:t>
            </a:r>
            <a:r>
              <a:rPr lang="de-DE" b="1" baseline="30000" dirty="0">
                <a:latin typeface="Arial"/>
                <a:cs typeface="Arial"/>
              </a:rPr>
              <a:t>2</a:t>
            </a:r>
            <a:r>
              <a:rPr lang="de-DE" b="1" dirty="0">
                <a:latin typeface="Arial"/>
                <a:cs typeface="Arial"/>
              </a:rPr>
              <a:t>), Herzfrequenz 64/‘, RR: 120/76mmHg rechts</a:t>
            </a:r>
          </a:p>
          <a:p>
            <a:pPr algn="ctr">
              <a:lnSpc>
                <a:spcPct val="150000"/>
              </a:lnSpc>
            </a:pPr>
            <a:endParaRPr lang="de-DE" b="1" dirty="0">
              <a:latin typeface="Arial"/>
              <a:cs typeface="Arial"/>
            </a:endParaRPr>
          </a:p>
          <a:p>
            <a:pPr algn="ctr">
              <a:lnSpc>
                <a:spcPct val="150000"/>
              </a:lnSpc>
            </a:pPr>
            <a:r>
              <a:rPr lang="de-DE" b="1" u="sng" dirty="0">
                <a:latin typeface="Arial"/>
                <a:cs typeface="Arial"/>
              </a:rPr>
              <a:t>Echokardiographie:</a:t>
            </a:r>
            <a:r>
              <a:rPr lang="de-DE" b="1" dirty="0">
                <a:latin typeface="Arial"/>
                <a:cs typeface="Arial"/>
              </a:rPr>
              <a:t> </a:t>
            </a:r>
            <a:r>
              <a:rPr lang="de-DE" b="1" dirty="0">
                <a:solidFill>
                  <a:srgbClr val="C00000"/>
                </a:solidFill>
                <a:latin typeface="Arial"/>
                <a:cs typeface="Arial"/>
              </a:rPr>
              <a:t>LVEF 42%, </a:t>
            </a:r>
            <a:r>
              <a:rPr lang="de-DE" b="1" dirty="0">
                <a:latin typeface="Arial"/>
                <a:cs typeface="Arial"/>
              </a:rPr>
              <a:t>bei Vorderwandakinesie</a:t>
            </a:r>
          </a:p>
          <a:p>
            <a:pPr algn="ctr">
              <a:lnSpc>
                <a:spcPct val="150000"/>
              </a:lnSpc>
            </a:pPr>
            <a:endParaRPr lang="de-DE" b="1" dirty="0">
              <a:latin typeface="Arial"/>
              <a:cs typeface="Arial"/>
            </a:endParaRPr>
          </a:p>
        </p:txBody>
      </p:sp>
      <p:sp>
        <p:nvSpPr>
          <p:cNvPr id="8" name="Rectangle 2">
            <a:extLst>
              <a:ext uri="{FF2B5EF4-FFF2-40B4-BE49-F238E27FC236}">
                <a16:creationId xmlns:a16="http://schemas.microsoft.com/office/drawing/2014/main" id="{86B919AA-9C18-4223-BAE6-C28FB958A162}"/>
              </a:ext>
            </a:extLst>
          </p:cNvPr>
          <p:cNvSpPr txBox="1">
            <a:spLocks noRot="1" noChangeArrowheads="1"/>
          </p:cNvSpPr>
          <p:nvPr/>
        </p:nvSpPr>
        <p:spPr>
          <a:xfrm>
            <a:off x="1782147" y="105804"/>
            <a:ext cx="6374301" cy="88082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defRPr/>
            </a:pPr>
            <a:r>
              <a:rPr lang="de-DE" sz="1600" b="1" dirty="0">
                <a:solidFill>
                  <a:srgbClr val="4EA92E"/>
                </a:solidFill>
                <a:effectLst>
                  <a:outerShdw blurRad="38100" dist="38100" dir="2700000" algn="tl">
                    <a:srgbClr val="000000">
                      <a:alpha val="43137"/>
                    </a:srgbClr>
                  </a:outerShdw>
                </a:effectLst>
                <a:latin typeface="Arial" charset="0"/>
              </a:rPr>
              <a:t>Fallbeispiel systolische Herzinsuffizienz (</a:t>
            </a:r>
            <a:r>
              <a:rPr lang="de-DE" sz="1600" b="1" dirty="0" err="1">
                <a:solidFill>
                  <a:srgbClr val="4EA92E"/>
                </a:solidFill>
                <a:effectLst>
                  <a:outerShdw blurRad="38100" dist="38100" dir="2700000" algn="tl">
                    <a:srgbClr val="000000">
                      <a:alpha val="43137"/>
                    </a:srgbClr>
                  </a:outerShdw>
                </a:effectLst>
                <a:latin typeface="Arial" charset="0"/>
              </a:rPr>
              <a:t>HFrEF</a:t>
            </a:r>
            <a:r>
              <a:rPr lang="de-DE" sz="1600" b="1" dirty="0">
                <a:solidFill>
                  <a:srgbClr val="4EA92E"/>
                </a:solidFill>
                <a:effectLst>
                  <a:outerShdw blurRad="38100" dist="38100" dir="2700000" algn="tl">
                    <a:srgbClr val="000000">
                      <a:alpha val="43137"/>
                    </a:srgbClr>
                  </a:outerShdw>
                </a:effectLst>
                <a:latin typeface="Arial" charset="0"/>
              </a:rPr>
              <a:t>) vom Januar/Februar 2021 aus der Paracelsus-Harz-Klinik,</a:t>
            </a:r>
          </a:p>
          <a:p>
            <a:pPr eaLnBrk="1" hangingPunct="1">
              <a:defRPr/>
            </a:pPr>
            <a:r>
              <a:rPr lang="de-DE" sz="1600" b="1" u="sng" dirty="0">
                <a:solidFill>
                  <a:srgbClr val="4EA92E"/>
                </a:solidFill>
                <a:effectLst>
                  <a:outerShdw blurRad="38100" dist="38100" dir="2700000" algn="tl">
                    <a:srgbClr val="000000">
                      <a:alpha val="43137"/>
                    </a:srgbClr>
                  </a:outerShdw>
                </a:effectLst>
                <a:latin typeface="Arial" charset="0"/>
              </a:rPr>
              <a:t>Ergebnisse nach viereinhalb Wochen Rehabilitation</a:t>
            </a:r>
          </a:p>
        </p:txBody>
      </p:sp>
      <p:sp>
        <p:nvSpPr>
          <p:cNvPr id="6" name="Textfeld 5">
            <a:extLst>
              <a:ext uri="{FF2B5EF4-FFF2-40B4-BE49-F238E27FC236}">
                <a16:creationId xmlns:a16="http://schemas.microsoft.com/office/drawing/2014/main" id="{C5BA082A-432F-4289-83E4-ECAF8200132C}"/>
              </a:ext>
            </a:extLst>
          </p:cNvPr>
          <p:cNvSpPr txBox="1"/>
          <p:nvPr/>
        </p:nvSpPr>
        <p:spPr>
          <a:xfrm>
            <a:off x="270344" y="4931595"/>
            <a:ext cx="8603312" cy="1195199"/>
          </a:xfrm>
          <a:prstGeom prst="rect">
            <a:avLst/>
          </a:prstGeom>
          <a:ln>
            <a:solidFill>
              <a:schemeClr val="tx1"/>
            </a:solidFill>
          </a:ln>
        </p:spPr>
        <p:txBody>
          <a:bodyPr vert="horz" wrap="square" lIns="0" tIns="0" rIns="0" bIns="0" rtlCol="0">
            <a:spAutoFit/>
          </a:bodyPr>
          <a:lstStyle/>
          <a:p>
            <a:pPr algn="ctr">
              <a:lnSpc>
                <a:spcPct val="150000"/>
              </a:lnSpc>
            </a:pPr>
            <a:r>
              <a:rPr lang="de-DE" b="1" u="sng" dirty="0">
                <a:latin typeface="Arial"/>
                <a:cs typeface="Arial"/>
              </a:rPr>
              <a:t>Weitere Empfehlung: </a:t>
            </a:r>
          </a:p>
          <a:p>
            <a:pPr algn="ctr">
              <a:lnSpc>
                <a:spcPct val="150000"/>
              </a:lnSpc>
            </a:pPr>
            <a:r>
              <a:rPr lang="de-DE" b="1" dirty="0">
                <a:latin typeface="Arial"/>
                <a:cs typeface="Arial"/>
              </a:rPr>
              <a:t>Leichte körperliche Arbeit (&gt;6 Stunden, überwiegend sitzend) in Tagarbeit möglich, letzte Tätigkeit nicht mehr möglich (&lt;3 Stunden)</a:t>
            </a:r>
          </a:p>
        </p:txBody>
      </p:sp>
    </p:spTree>
    <p:extLst>
      <p:ext uri="{BB962C8B-B14F-4D97-AF65-F5344CB8AC3E}">
        <p14:creationId xmlns:p14="http://schemas.microsoft.com/office/powerpoint/2010/main" val="2086623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sz="quarter" idx="4294967295"/>
          </p:nvPr>
        </p:nvSpPr>
        <p:spPr>
          <a:xfrm>
            <a:off x="1544827" y="6383718"/>
            <a:ext cx="3975610" cy="431800"/>
          </a:xfrm>
          <a:prstGeom prst="rect">
            <a:avLst/>
          </a:prstGeom>
        </p:spPr>
        <p:txBody>
          <a:bodyPr/>
          <a:lstStyle/>
          <a:p>
            <a:pPr marL="0" indent="0" algn="ctr">
              <a:lnSpc>
                <a:spcPct val="100000"/>
              </a:lnSpc>
              <a:buNone/>
            </a:pPr>
            <a:r>
              <a:rPr lang="de-DE" sz="1000" b="1" dirty="0"/>
              <a:t>Modifiziert nach: Mamas MA, et al. </a:t>
            </a:r>
            <a:r>
              <a:rPr lang="de-DE" sz="1000" b="1" dirty="0" err="1"/>
              <a:t>Eur</a:t>
            </a:r>
            <a:r>
              <a:rPr lang="de-DE" sz="1000" b="1" dirty="0"/>
              <a:t> J Heart Fail 2017; 19:1095-104.</a:t>
            </a:r>
          </a:p>
        </p:txBody>
      </p:sp>
      <p:sp>
        <p:nvSpPr>
          <p:cNvPr id="10" name="Titel 9"/>
          <p:cNvSpPr>
            <a:spLocks noGrp="1"/>
          </p:cNvSpPr>
          <p:nvPr>
            <p:ph type="title" idx="4294967295"/>
          </p:nvPr>
        </p:nvSpPr>
        <p:spPr>
          <a:xfrm>
            <a:off x="1971922" y="15266"/>
            <a:ext cx="7005101" cy="1044484"/>
          </a:xfrm>
          <a:prstGeom prst="rect">
            <a:avLst/>
          </a:prstGeom>
        </p:spPr>
        <p:txBody>
          <a:bodyPr/>
          <a:lstStyle/>
          <a:p>
            <a:r>
              <a:rPr lang="de-DE" sz="24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5-Jahres-Überlebensrate von Patienten mit Herzinsuffizienz im Vergleich zu Patienten mit Krebserkrankungen</a:t>
            </a:r>
            <a:br>
              <a:rPr lang="de-DE" sz="24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de-DE" sz="24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4" name="Textfeld 83">
            <a:extLst>
              <a:ext uri="{FF2B5EF4-FFF2-40B4-BE49-F238E27FC236}">
                <a16:creationId xmlns:a16="http://schemas.microsoft.com/office/drawing/2014/main" id="{6ADFFA1A-943C-414E-B508-9AEE7B1E5FB9}"/>
              </a:ext>
            </a:extLst>
          </p:cNvPr>
          <p:cNvSpPr txBox="1"/>
          <p:nvPr/>
        </p:nvSpPr>
        <p:spPr>
          <a:xfrm>
            <a:off x="401542" y="1564428"/>
            <a:ext cx="8392847" cy="523220"/>
          </a:xfrm>
          <a:prstGeom prst="rect">
            <a:avLst/>
          </a:prstGeom>
          <a:noFill/>
        </p:spPr>
        <p:txBody>
          <a:bodyPr vert="horz" wrap="square" rtlCol="0">
            <a:spAutoFit/>
          </a:bodyPr>
          <a:lstStyle/>
          <a:p>
            <a:pPr algn="ctr" defTabSz="685783">
              <a:defRPr/>
            </a:pPr>
            <a:r>
              <a:rPr lang="de-DE" sz="1400" b="1" dirty="0">
                <a:solidFill>
                  <a:schemeClr val="accent5">
                    <a:lumMod val="10000"/>
                  </a:schemeClr>
                </a:solidFill>
              </a:rPr>
              <a:t>Gesamtüberleben bei Herzinsuffizienz im Vergleich zu den häufigsten Krebsarten</a:t>
            </a:r>
          </a:p>
          <a:p>
            <a:pPr algn="ctr" defTabSz="685783">
              <a:defRPr/>
            </a:pPr>
            <a:r>
              <a:rPr lang="de-DE" sz="1400" b="1" dirty="0">
                <a:solidFill>
                  <a:schemeClr val="accent5">
                    <a:lumMod val="10000"/>
                  </a:schemeClr>
                </a:solidFill>
              </a:rPr>
              <a:t> in einer schottischen Kohortenstudie in der Primärversorgung</a:t>
            </a:r>
          </a:p>
        </p:txBody>
      </p:sp>
      <p:sp>
        <p:nvSpPr>
          <p:cNvPr id="85" name="TextBox 58">
            <a:extLst>
              <a:ext uri="{FF2B5EF4-FFF2-40B4-BE49-F238E27FC236}">
                <a16:creationId xmlns:a16="http://schemas.microsoft.com/office/drawing/2014/main" id="{3042C329-D5D1-4ACE-9D86-FC7EB9078187}"/>
              </a:ext>
            </a:extLst>
          </p:cNvPr>
          <p:cNvSpPr txBox="1"/>
          <p:nvPr/>
        </p:nvSpPr>
        <p:spPr>
          <a:xfrm>
            <a:off x="5365532" y="2363621"/>
            <a:ext cx="3150549" cy="253916"/>
          </a:xfrm>
          <a:prstGeom prst="rect">
            <a:avLst/>
          </a:prstGeom>
          <a:noFill/>
        </p:spPr>
        <p:txBody>
          <a:bodyPr vert="horz" wrap="square" rtlCol="0">
            <a:spAutoFit/>
          </a:bodyPr>
          <a:lstStyle/>
          <a:p>
            <a:pPr algn="ctr" defTabSz="685783"/>
            <a:r>
              <a:rPr lang="de-DE" sz="1050" b="1" dirty="0">
                <a:solidFill>
                  <a:schemeClr val="accent4"/>
                </a:solidFill>
              </a:rPr>
              <a:t>Frauen</a:t>
            </a:r>
          </a:p>
        </p:txBody>
      </p:sp>
      <p:grpSp>
        <p:nvGrpSpPr>
          <p:cNvPr id="86" name="Group 91">
            <a:extLst>
              <a:ext uri="{FF2B5EF4-FFF2-40B4-BE49-F238E27FC236}">
                <a16:creationId xmlns:a16="http://schemas.microsoft.com/office/drawing/2014/main" id="{E46D57D8-894B-4221-A2E8-8A4D01FAE5B8}"/>
              </a:ext>
            </a:extLst>
          </p:cNvPr>
          <p:cNvGrpSpPr/>
          <p:nvPr/>
        </p:nvGrpSpPr>
        <p:grpSpPr>
          <a:xfrm>
            <a:off x="5320550" y="2692235"/>
            <a:ext cx="3206632" cy="2011710"/>
            <a:chOff x="7018240" y="2825552"/>
            <a:chExt cx="4482000" cy="2167200"/>
          </a:xfrm>
        </p:grpSpPr>
        <p:sp>
          <p:nvSpPr>
            <p:cNvPr id="87" name="Freeform 110">
              <a:extLst>
                <a:ext uri="{FF2B5EF4-FFF2-40B4-BE49-F238E27FC236}">
                  <a16:creationId xmlns:a16="http://schemas.microsoft.com/office/drawing/2014/main" id="{D98BA66C-00FB-4DCA-A8A9-4996ABBAC338}"/>
                </a:ext>
              </a:extLst>
            </p:cNvPr>
            <p:cNvSpPr/>
            <p:nvPr/>
          </p:nvSpPr>
          <p:spPr>
            <a:xfrm>
              <a:off x="7018240" y="2834622"/>
              <a:ext cx="54430" cy="9068"/>
            </a:xfrm>
            <a:custGeom>
              <a:avLst/>
              <a:gdLst>
                <a:gd name="connsiteX0" fmla="*/ 0 w 46830"/>
                <a:gd name="connsiteY0" fmla="*/ 0 h 7727"/>
                <a:gd name="connsiteX1" fmla="*/ 46830 w 46830"/>
                <a:gd name="connsiteY1" fmla="*/ 0 h 7727"/>
              </a:gdLst>
              <a:ahLst/>
              <a:cxnLst>
                <a:cxn ang="0">
                  <a:pos x="connsiteX0" y="connsiteY0"/>
                </a:cxn>
                <a:cxn ang="0">
                  <a:pos x="connsiteX1" y="connsiteY1"/>
                </a:cxn>
              </a:cxnLst>
              <a:rect l="l" t="t" r="r" b="b"/>
              <a:pathLst>
                <a:path w="46830" h="7727">
                  <a:moveTo>
                    <a:pt x="0" y="0"/>
                  </a:moveTo>
                  <a:lnTo>
                    <a:pt x="46830" y="0"/>
                  </a:lnTo>
                </a:path>
              </a:pathLst>
            </a:custGeom>
            <a:ln w="19050" cap="sq">
              <a:solidFill>
                <a:srgbClr val="404040"/>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88" name="Freeform 111">
              <a:extLst>
                <a:ext uri="{FF2B5EF4-FFF2-40B4-BE49-F238E27FC236}">
                  <a16:creationId xmlns:a16="http://schemas.microsoft.com/office/drawing/2014/main" id="{6BF05F4F-5CC2-46E5-BE59-A293FA0525BF}"/>
                </a:ext>
              </a:extLst>
            </p:cNvPr>
            <p:cNvSpPr/>
            <p:nvPr/>
          </p:nvSpPr>
          <p:spPr>
            <a:xfrm>
              <a:off x="7018240" y="3659929"/>
              <a:ext cx="54430" cy="9068"/>
            </a:xfrm>
            <a:custGeom>
              <a:avLst/>
              <a:gdLst>
                <a:gd name="connsiteX0" fmla="*/ 0 w 46830"/>
                <a:gd name="connsiteY0" fmla="*/ 0 h 7727"/>
                <a:gd name="connsiteX1" fmla="*/ 46830 w 46830"/>
                <a:gd name="connsiteY1" fmla="*/ 0 h 7727"/>
              </a:gdLst>
              <a:ahLst/>
              <a:cxnLst>
                <a:cxn ang="0">
                  <a:pos x="connsiteX0" y="connsiteY0"/>
                </a:cxn>
                <a:cxn ang="0">
                  <a:pos x="connsiteX1" y="connsiteY1"/>
                </a:cxn>
              </a:cxnLst>
              <a:rect l="l" t="t" r="r" b="b"/>
              <a:pathLst>
                <a:path w="46830" h="7727">
                  <a:moveTo>
                    <a:pt x="0" y="0"/>
                  </a:moveTo>
                  <a:lnTo>
                    <a:pt x="46830" y="0"/>
                  </a:lnTo>
                </a:path>
              </a:pathLst>
            </a:custGeom>
            <a:ln w="19050" cap="sq">
              <a:solidFill>
                <a:srgbClr val="404040"/>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89" name="Freeform 112">
              <a:extLst>
                <a:ext uri="{FF2B5EF4-FFF2-40B4-BE49-F238E27FC236}">
                  <a16:creationId xmlns:a16="http://schemas.microsoft.com/office/drawing/2014/main" id="{2AA44894-4A91-41F8-BCD0-5D7EF8C3DAEE}"/>
                </a:ext>
              </a:extLst>
            </p:cNvPr>
            <p:cNvSpPr/>
            <p:nvPr/>
          </p:nvSpPr>
          <p:spPr>
            <a:xfrm>
              <a:off x="7018240" y="4893353"/>
              <a:ext cx="54430" cy="9068"/>
            </a:xfrm>
            <a:custGeom>
              <a:avLst/>
              <a:gdLst>
                <a:gd name="connsiteX0" fmla="*/ 0 w 46830"/>
                <a:gd name="connsiteY0" fmla="*/ 0 h 7727"/>
                <a:gd name="connsiteX1" fmla="*/ 46830 w 46830"/>
                <a:gd name="connsiteY1" fmla="*/ 0 h 7727"/>
              </a:gdLst>
              <a:ahLst/>
              <a:cxnLst>
                <a:cxn ang="0">
                  <a:pos x="connsiteX0" y="connsiteY0"/>
                </a:cxn>
                <a:cxn ang="0">
                  <a:pos x="connsiteX1" y="connsiteY1"/>
                </a:cxn>
              </a:cxnLst>
              <a:rect l="l" t="t" r="r" b="b"/>
              <a:pathLst>
                <a:path w="46830" h="7727">
                  <a:moveTo>
                    <a:pt x="0" y="0"/>
                  </a:moveTo>
                  <a:lnTo>
                    <a:pt x="46830" y="0"/>
                  </a:lnTo>
                </a:path>
              </a:pathLst>
            </a:custGeom>
            <a:ln w="19050" cap="sq">
              <a:solidFill>
                <a:srgbClr val="404040"/>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90" name="Freeform 113">
              <a:extLst>
                <a:ext uri="{FF2B5EF4-FFF2-40B4-BE49-F238E27FC236}">
                  <a16:creationId xmlns:a16="http://schemas.microsoft.com/office/drawing/2014/main" id="{8CDA87A2-AA20-4B40-9473-B7ADD894832D}"/>
                </a:ext>
              </a:extLst>
            </p:cNvPr>
            <p:cNvSpPr/>
            <p:nvPr/>
          </p:nvSpPr>
          <p:spPr>
            <a:xfrm>
              <a:off x="7117042" y="4938700"/>
              <a:ext cx="8981" cy="54052"/>
            </a:xfrm>
            <a:custGeom>
              <a:avLst/>
              <a:gdLst>
                <a:gd name="connsiteX0" fmla="*/ 0 w 7727"/>
                <a:gd name="connsiteY0" fmla="*/ 46058 h 46057"/>
                <a:gd name="connsiteX1" fmla="*/ 0 w 7727"/>
                <a:gd name="connsiteY1" fmla="*/ 0 h 46057"/>
              </a:gdLst>
              <a:ahLst/>
              <a:cxnLst>
                <a:cxn ang="0">
                  <a:pos x="connsiteX0" y="connsiteY0"/>
                </a:cxn>
                <a:cxn ang="0">
                  <a:pos x="connsiteX1" y="connsiteY1"/>
                </a:cxn>
              </a:cxnLst>
              <a:rect l="l" t="t" r="r" b="b"/>
              <a:pathLst>
                <a:path w="7727" h="46057">
                  <a:moveTo>
                    <a:pt x="0" y="46058"/>
                  </a:moveTo>
                  <a:lnTo>
                    <a:pt x="0" y="0"/>
                  </a:lnTo>
                </a:path>
              </a:pathLst>
            </a:custGeom>
            <a:ln w="19050" cap="sq">
              <a:solidFill>
                <a:srgbClr val="404040"/>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91" name="Freeform 114">
              <a:extLst>
                <a:ext uri="{FF2B5EF4-FFF2-40B4-BE49-F238E27FC236}">
                  <a16:creationId xmlns:a16="http://schemas.microsoft.com/office/drawing/2014/main" id="{615AD058-7904-4E3B-A56A-0AA610839E8C}"/>
                </a:ext>
              </a:extLst>
            </p:cNvPr>
            <p:cNvSpPr/>
            <p:nvPr/>
          </p:nvSpPr>
          <p:spPr>
            <a:xfrm>
              <a:off x="7997274" y="4938700"/>
              <a:ext cx="8981" cy="54052"/>
            </a:xfrm>
            <a:custGeom>
              <a:avLst/>
              <a:gdLst>
                <a:gd name="connsiteX0" fmla="*/ 0 w 7727"/>
                <a:gd name="connsiteY0" fmla="*/ 46058 h 46057"/>
                <a:gd name="connsiteX1" fmla="*/ 0 w 7727"/>
                <a:gd name="connsiteY1" fmla="*/ 0 h 46057"/>
              </a:gdLst>
              <a:ahLst/>
              <a:cxnLst>
                <a:cxn ang="0">
                  <a:pos x="connsiteX0" y="connsiteY0"/>
                </a:cxn>
                <a:cxn ang="0">
                  <a:pos x="connsiteX1" y="connsiteY1"/>
                </a:cxn>
              </a:cxnLst>
              <a:rect l="l" t="t" r="r" b="b"/>
              <a:pathLst>
                <a:path w="7727" h="46057">
                  <a:moveTo>
                    <a:pt x="0" y="46058"/>
                  </a:moveTo>
                  <a:lnTo>
                    <a:pt x="0" y="0"/>
                  </a:lnTo>
                </a:path>
              </a:pathLst>
            </a:custGeom>
            <a:ln w="19050" cap="sq">
              <a:solidFill>
                <a:srgbClr val="404040"/>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92" name="Freeform 115">
              <a:extLst>
                <a:ext uri="{FF2B5EF4-FFF2-40B4-BE49-F238E27FC236}">
                  <a16:creationId xmlns:a16="http://schemas.microsoft.com/office/drawing/2014/main" id="{41356A5F-FA34-4E77-A450-D6BD7CF4DDF1}"/>
                </a:ext>
              </a:extLst>
            </p:cNvPr>
            <p:cNvSpPr/>
            <p:nvPr/>
          </p:nvSpPr>
          <p:spPr>
            <a:xfrm>
              <a:off x="8868525" y="4938700"/>
              <a:ext cx="8981" cy="54052"/>
            </a:xfrm>
            <a:custGeom>
              <a:avLst/>
              <a:gdLst>
                <a:gd name="connsiteX0" fmla="*/ 0 w 7727"/>
                <a:gd name="connsiteY0" fmla="*/ 46058 h 46057"/>
                <a:gd name="connsiteX1" fmla="*/ 0 w 7727"/>
                <a:gd name="connsiteY1" fmla="*/ 0 h 46057"/>
              </a:gdLst>
              <a:ahLst/>
              <a:cxnLst>
                <a:cxn ang="0">
                  <a:pos x="connsiteX0" y="connsiteY0"/>
                </a:cxn>
                <a:cxn ang="0">
                  <a:pos x="connsiteX1" y="connsiteY1"/>
                </a:cxn>
              </a:cxnLst>
              <a:rect l="l" t="t" r="r" b="b"/>
              <a:pathLst>
                <a:path w="7727" h="46057">
                  <a:moveTo>
                    <a:pt x="0" y="46058"/>
                  </a:moveTo>
                  <a:lnTo>
                    <a:pt x="0" y="0"/>
                  </a:lnTo>
                </a:path>
              </a:pathLst>
            </a:custGeom>
            <a:ln w="19050" cap="sq">
              <a:solidFill>
                <a:srgbClr val="404040"/>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93" name="Freeform 116">
              <a:extLst>
                <a:ext uri="{FF2B5EF4-FFF2-40B4-BE49-F238E27FC236}">
                  <a16:creationId xmlns:a16="http://schemas.microsoft.com/office/drawing/2014/main" id="{757A883F-B40D-487A-A436-9F7C215A7C1F}"/>
                </a:ext>
              </a:extLst>
            </p:cNvPr>
            <p:cNvSpPr/>
            <p:nvPr/>
          </p:nvSpPr>
          <p:spPr>
            <a:xfrm>
              <a:off x="9748757" y="4938700"/>
              <a:ext cx="8981" cy="54052"/>
            </a:xfrm>
            <a:custGeom>
              <a:avLst/>
              <a:gdLst>
                <a:gd name="connsiteX0" fmla="*/ 0 w 7727"/>
                <a:gd name="connsiteY0" fmla="*/ 46058 h 46057"/>
                <a:gd name="connsiteX1" fmla="*/ 0 w 7727"/>
                <a:gd name="connsiteY1" fmla="*/ 0 h 46057"/>
              </a:gdLst>
              <a:ahLst/>
              <a:cxnLst>
                <a:cxn ang="0">
                  <a:pos x="connsiteX0" y="connsiteY0"/>
                </a:cxn>
                <a:cxn ang="0">
                  <a:pos x="connsiteX1" y="connsiteY1"/>
                </a:cxn>
              </a:cxnLst>
              <a:rect l="l" t="t" r="r" b="b"/>
              <a:pathLst>
                <a:path w="7727" h="46057">
                  <a:moveTo>
                    <a:pt x="0" y="46058"/>
                  </a:moveTo>
                  <a:lnTo>
                    <a:pt x="0" y="0"/>
                  </a:lnTo>
                </a:path>
              </a:pathLst>
            </a:custGeom>
            <a:ln w="19050" cap="sq">
              <a:solidFill>
                <a:srgbClr val="404040"/>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94" name="Freeform 117">
              <a:extLst>
                <a:ext uri="{FF2B5EF4-FFF2-40B4-BE49-F238E27FC236}">
                  <a16:creationId xmlns:a16="http://schemas.microsoft.com/office/drawing/2014/main" id="{EF2F1415-BC52-46F0-BDDF-330534D4FDD6}"/>
                </a:ext>
              </a:extLst>
            </p:cNvPr>
            <p:cNvSpPr/>
            <p:nvPr/>
          </p:nvSpPr>
          <p:spPr>
            <a:xfrm>
              <a:off x="10628990" y="4938700"/>
              <a:ext cx="8981" cy="54052"/>
            </a:xfrm>
            <a:custGeom>
              <a:avLst/>
              <a:gdLst>
                <a:gd name="connsiteX0" fmla="*/ 0 w 7727"/>
                <a:gd name="connsiteY0" fmla="*/ 46058 h 46057"/>
                <a:gd name="connsiteX1" fmla="*/ 0 w 7727"/>
                <a:gd name="connsiteY1" fmla="*/ 0 h 46057"/>
              </a:gdLst>
              <a:ahLst/>
              <a:cxnLst>
                <a:cxn ang="0">
                  <a:pos x="connsiteX0" y="connsiteY0"/>
                </a:cxn>
                <a:cxn ang="0">
                  <a:pos x="connsiteX1" y="connsiteY1"/>
                </a:cxn>
              </a:cxnLst>
              <a:rect l="l" t="t" r="r" b="b"/>
              <a:pathLst>
                <a:path w="7727" h="46057">
                  <a:moveTo>
                    <a:pt x="0" y="46058"/>
                  </a:moveTo>
                  <a:lnTo>
                    <a:pt x="0" y="0"/>
                  </a:lnTo>
                </a:path>
              </a:pathLst>
            </a:custGeom>
            <a:ln w="19050" cap="sq">
              <a:solidFill>
                <a:srgbClr val="404040"/>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95" name="Freeform 118">
              <a:extLst>
                <a:ext uri="{FF2B5EF4-FFF2-40B4-BE49-F238E27FC236}">
                  <a16:creationId xmlns:a16="http://schemas.microsoft.com/office/drawing/2014/main" id="{098986F1-5977-4822-8CDE-73601638BDA4}"/>
                </a:ext>
              </a:extLst>
            </p:cNvPr>
            <p:cNvSpPr/>
            <p:nvPr/>
          </p:nvSpPr>
          <p:spPr>
            <a:xfrm>
              <a:off x="7081114" y="2825552"/>
              <a:ext cx="4419126" cy="2104077"/>
            </a:xfrm>
            <a:custGeom>
              <a:avLst/>
              <a:gdLst>
                <a:gd name="connsiteX0" fmla="*/ 0 w 3802075"/>
                <a:gd name="connsiteY0" fmla="*/ 0 h 1792848"/>
                <a:gd name="connsiteX1" fmla="*/ 0 w 3802075"/>
                <a:gd name="connsiteY1" fmla="*/ 1792849 h 1792848"/>
                <a:gd name="connsiteX2" fmla="*/ 3802076 w 3802075"/>
                <a:gd name="connsiteY2" fmla="*/ 1792849 h 1792848"/>
              </a:gdLst>
              <a:ahLst/>
              <a:cxnLst>
                <a:cxn ang="0">
                  <a:pos x="connsiteX0" y="connsiteY0"/>
                </a:cxn>
                <a:cxn ang="0">
                  <a:pos x="connsiteX1" y="connsiteY1"/>
                </a:cxn>
                <a:cxn ang="0">
                  <a:pos x="connsiteX2" y="connsiteY2"/>
                </a:cxn>
              </a:cxnLst>
              <a:rect l="l" t="t" r="r" b="b"/>
              <a:pathLst>
                <a:path w="3802075" h="1792848">
                  <a:moveTo>
                    <a:pt x="0" y="0"/>
                  </a:moveTo>
                  <a:lnTo>
                    <a:pt x="0" y="1792849"/>
                  </a:lnTo>
                  <a:lnTo>
                    <a:pt x="3802076" y="1792849"/>
                  </a:lnTo>
                </a:path>
              </a:pathLst>
            </a:custGeom>
            <a:noFill/>
            <a:ln w="19050" cap="flat">
              <a:solidFill>
                <a:srgbClr val="404040"/>
              </a:solidFill>
              <a:prstDash val="solid"/>
              <a:round/>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96" name="Freeform 119">
              <a:extLst>
                <a:ext uri="{FF2B5EF4-FFF2-40B4-BE49-F238E27FC236}">
                  <a16:creationId xmlns:a16="http://schemas.microsoft.com/office/drawing/2014/main" id="{B9FB303E-5D5B-4367-AA29-964E98D50BA1}"/>
                </a:ext>
              </a:extLst>
            </p:cNvPr>
            <p:cNvSpPr/>
            <p:nvPr/>
          </p:nvSpPr>
          <p:spPr>
            <a:xfrm>
              <a:off x="7018240" y="3242740"/>
              <a:ext cx="54430" cy="9068"/>
            </a:xfrm>
            <a:custGeom>
              <a:avLst/>
              <a:gdLst>
                <a:gd name="connsiteX0" fmla="*/ 0 w 46830"/>
                <a:gd name="connsiteY0" fmla="*/ 0 h 7727"/>
                <a:gd name="connsiteX1" fmla="*/ 46830 w 46830"/>
                <a:gd name="connsiteY1" fmla="*/ 0 h 7727"/>
              </a:gdLst>
              <a:ahLst/>
              <a:cxnLst>
                <a:cxn ang="0">
                  <a:pos x="connsiteX0" y="connsiteY0"/>
                </a:cxn>
                <a:cxn ang="0">
                  <a:pos x="connsiteX1" y="connsiteY1"/>
                </a:cxn>
              </a:cxnLst>
              <a:rect l="l" t="t" r="r" b="b"/>
              <a:pathLst>
                <a:path w="46830" h="7727">
                  <a:moveTo>
                    <a:pt x="0" y="0"/>
                  </a:moveTo>
                  <a:lnTo>
                    <a:pt x="46830" y="0"/>
                  </a:lnTo>
                </a:path>
              </a:pathLst>
            </a:custGeom>
            <a:ln w="19050" cap="sq">
              <a:solidFill>
                <a:srgbClr val="404040"/>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97" name="Freeform 120">
              <a:extLst>
                <a:ext uri="{FF2B5EF4-FFF2-40B4-BE49-F238E27FC236}">
                  <a16:creationId xmlns:a16="http://schemas.microsoft.com/office/drawing/2014/main" id="{84C62622-8A2E-48C9-A30D-0A45E0A53FD2}"/>
                </a:ext>
              </a:extLst>
            </p:cNvPr>
            <p:cNvSpPr/>
            <p:nvPr/>
          </p:nvSpPr>
          <p:spPr>
            <a:xfrm>
              <a:off x="7018240" y="4068046"/>
              <a:ext cx="54430" cy="9068"/>
            </a:xfrm>
            <a:custGeom>
              <a:avLst/>
              <a:gdLst>
                <a:gd name="connsiteX0" fmla="*/ 0 w 46830"/>
                <a:gd name="connsiteY0" fmla="*/ 0 h 7727"/>
                <a:gd name="connsiteX1" fmla="*/ 46830 w 46830"/>
                <a:gd name="connsiteY1" fmla="*/ 0 h 7727"/>
              </a:gdLst>
              <a:ahLst/>
              <a:cxnLst>
                <a:cxn ang="0">
                  <a:pos x="connsiteX0" y="connsiteY0"/>
                </a:cxn>
                <a:cxn ang="0">
                  <a:pos x="connsiteX1" y="connsiteY1"/>
                </a:cxn>
              </a:cxnLst>
              <a:rect l="l" t="t" r="r" b="b"/>
              <a:pathLst>
                <a:path w="46830" h="7727">
                  <a:moveTo>
                    <a:pt x="0" y="0"/>
                  </a:moveTo>
                  <a:lnTo>
                    <a:pt x="46830" y="0"/>
                  </a:lnTo>
                </a:path>
              </a:pathLst>
            </a:custGeom>
            <a:ln w="19050" cap="sq">
              <a:solidFill>
                <a:srgbClr val="404040"/>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98" name="Freeform 121">
              <a:extLst>
                <a:ext uri="{FF2B5EF4-FFF2-40B4-BE49-F238E27FC236}">
                  <a16:creationId xmlns:a16="http://schemas.microsoft.com/office/drawing/2014/main" id="{DB8047A6-708B-4783-A09B-39E6F7981685}"/>
                </a:ext>
              </a:extLst>
            </p:cNvPr>
            <p:cNvSpPr/>
            <p:nvPr/>
          </p:nvSpPr>
          <p:spPr>
            <a:xfrm>
              <a:off x="7018240" y="4485234"/>
              <a:ext cx="54430" cy="9068"/>
            </a:xfrm>
            <a:custGeom>
              <a:avLst/>
              <a:gdLst>
                <a:gd name="connsiteX0" fmla="*/ 0 w 46830"/>
                <a:gd name="connsiteY0" fmla="*/ 0 h 7727"/>
                <a:gd name="connsiteX1" fmla="*/ 46830 w 46830"/>
                <a:gd name="connsiteY1" fmla="*/ 0 h 7727"/>
              </a:gdLst>
              <a:ahLst/>
              <a:cxnLst>
                <a:cxn ang="0">
                  <a:pos x="connsiteX0" y="connsiteY0"/>
                </a:cxn>
                <a:cxn ang="0">
                  <a:pos x="connsiteX1" y="connsiteY1"/>
                </a:cxn>
              </a:cxnLst>
              <a:rect l="l" t="t" r="r" b="b"/>
              <a:pathLst>
                <a:path w="46830" h="7727">
                  <a:moveTo>
                    <a:pt x="0" y="0"/>
                  </a:moveTo>
                  <a:lnTo>
                    <a:pt x="46830" y="0"/>
                  </a:lnTo>
                </a:path>
              </a:pathLst>
            </a:custGeom>
            <a:ln w="19050" cap="sq">
              <a:solidFill>
                <a:srgbClr val="404040"/>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99" name="Freeform 122">
              <a:extLst>
                <a:ext uri="{FF2B5EF4-FFF2-40B4-BE49-F238E27FC236}">
                  <a16:creationId xmlns:a16="http://schemas.microsoft.com/office/drawing/2014/main" id="{BA376FE5-688A-481D-B969-B52CBEF15396}"/>
                </a:ext>
              </a:extLst>
            </p:cNvPr>
            <p:cNvSpPr/>
            <p:nvPr/>
          </p:nvSpPr>
          <p:spPr>
            <a:xfrm>
              <a:off x="7136084" y="2825552"/>
              <a:ext cx="3956016" cy="636483"/>
            </a:xfrm>
            <a:custGeom>
              <a:avLst/>
              <a:gdLst>
                <a:gd name="connsiteX0" fmla="*/ 0 w 3403630"/>
                <a:gd name="connsiteY0" fmla="*/ 0 h 542336"/>
                <a:gd name="connsiteX1" fmla="*/ 16151 w 3403630"/>
                <a:gd name="connsiteY1" fmla="*/ 0 h 542336"/>
                <a:gd name="connsiteX2" fmla="*/ 16151 w 3403630"/>
                <a:gd name="connsiteY2" fmla="*/ 7728 h 542336"/>
                <a:gd name="connsiteX3" fmla="*/ 38253 w 3403630"/>
                <a:gd name="connsiteY3" fmla="*/ 7728 h 542336"/>
                <a:gd name="connsiteX4" fmla="*/ 38253 w 3403630"/>
                <a:gd name="connsiteY4" fmla="*/ 11128 h 542336"/>
                <a:gd name="connsiteX5" fmla="*/ 60972 w 3403630"/>
                <a:gd name="connsiteY5" fmla="*/ 11128 h 542336"/>
                <a:gd name="connsiteX6" fmla="*/ 60972 w 3403630"/>
                <a:gd name="connsiteY6" fmla="*/ 16537 h 542336"/>
                <a:gd name="connsiteX7" fmla="*/ 86938 w 3403630"/>
                <a:gd name="connsiteY7" fmla="*/ 16537 h 542336"/>
                <a:gd name="connsiteX8" fmla="*/ 86938 w 3403630"/>
                <a:gd name="connsiteY8" fmla="*/ 23492 h 542336"/>
                <a:gd name="connsiteX9" fmla="*/ 106953 w 3403630"/>
                <a:gd name="connsiteY9" fmla="*/ 23492 h 542336"/>
                <a:gd name="connsiteX10" fmla="*/ 106953 w 3403630"/>
                <a:gd name="connsiteY10" fmla="*/ 28129 h 542336"/>
                <a:gd name="connsiteX11" fmla="*/ 128513 w 3403630"/>
                <a:gd name="connsiteY11" fmla="*/ 28129 h 542336"/>
                <a:gd name="connsiteX12" fmla="*/ 128513 w 3403630"/>
                <a:gd name="connsiteY12" fmla="*/ 32457 h 542336"/>
                <a:gd name="connsiteX13" fmla="*/ 148451 w 3403630"/>
                <a:gd name="connsiteY13" fmla="*/ 32457 h 542336"/>
                <a:gd name="connsiteX14" fmla="*/ 148451 w 3403630"/>
                <a:gd name="connsiteY14" fmla="*/ 38407 h 542336"/>
                <a:gd name="connsiteX15" fmla="*/ 181294 w 3403630"/>
                <a:gd name="connsiteY15" fmla="*/ 38407 h 542336"/>
                <a:gd name="connsiteX16" fmla="*/ 181294 w 3403630"/>
                <a:gd name="connsiteY16" fmla="*/ 42116 h 542336"/>
                <a:gd name="connsiteX17" fmla="*/ 200227 w 3403630"/>
                <a:gd name="connsiteY17" fmla="*/ 42116 h 542336"/>
                <a:gd name="connsiteX18" fmla="*/ 200227 w 3403630"/>
                <a:gd name="connsiteY18" fmla="*/ 46444 h 542336"/>
                <a:gd name="connsiteX19" fmla="*/ 224415 w 3403630"/>
                <a:gd name="connsiteY19" fmla="*/ 46444 h 542336"/>
                <a:gd name="connsiteX20" fmla="*/ 224415 w 3403630"/>
                <a:gd name="connsiteY20" fmla="*/ 49690 h 542336"/>
                <a:gd name="connsiteX21" fmla="*/ 244430 w 3403630"/>
                <a:gd name="connsiteY21" fmla="*/ 49690 h 542336"/>
                <a:gd name="connsiteX22" fmla="*/ 244430 w 3403630"/>
                <a:gd name="connsiteY22" fmla="*/ 55099 h 542336"/>
                <a:gd name="connsiteX23" fmla="*/ 264368 w 3403630"/>
                <a:gd name="connsiteY23" fmla="*/ 55099 h 542336"/>
                <a:gd name="connsiteX24" fmla="*/ 264368 w 3403630"/>
                <a:gd name="connsiteY24" fmla="*/ 58886 h 542336"/>
                <a:gd name="connsiteX25" fmla="*/ 274569 w 3403630"/>
                <a:gd name="connsiteY25" fmla="*/ 58886 h 542336"/>
                <a:gd name="connsiteX26" fmla="*/ 274569 w 3403630"/>
                <a:gd name="connsiteY26" fmla="*/ 63213 h 542336"/>
                <a:gd name="connsiteX27" fmla="*/ 294506 w 3403630"/>
                <a:gd name="connsiteY27" fmla="*/ 63213 h 542336"/>
                <a:gd name="connsiteX28" fmla="*/ 294506 w 3403630"/>
                <a:gd name="connsiteY28" fmla="*/ 66382 h 542336"/>
                <a:gd name="connsiteX29" fmla="*/ 303316 w 3403630"/>
                <a:gd name="connsiteY29" fmla="*/ 66382 h 542336"/>
                <a:gd name="connsiteX30" fmla="*/ 303316 w 3403630"/>
                <a:gd name="connsiteY30" fmla="*/ 69627 h 542336"/>
                <a:gd name="connsiteX31" fmla="*/ 324877 w 3403630"/>
                <a:gd name="connsiteY31" fmla="*/ 69627 h 542336"/>
                <a:gd name="connsiteX32" fmla="*/ 324877 w 3403630"/>
                <a:gd name="connsiteY32" fmla="*/ 75037 h 542336"/>
                <a:gd name="connsiteX33" fmla="*/ 363515 w 3403630"/>
                <a:gd name="connsiteY33" fmla="*/ 75037 h 542336"/>
                <a:gd name="connsiteX34" fmla="*/ 363515 w 3403630"/>
                <a:gd name="connsiteY34" fmla="*/ 78283 h 542336"/>
                <a:gd name="connsiteX35" fmla="*/ 377580 w 3403630"/>
                <a:gd name="connsiteY35" fmla="*/ 78283 h 542336"/>
                <a:gd name="connsiteX36" fmla="*/ 377580 w 3403630"/>
                <a:gd name="connsiteY36" fmla="*/ 84233 h 542336"/>
                <a:gd name="connsiteX37" fmla="*/ 396977 w 3403630"/>
                <a:gd name="connsiteY37" fmla="*/ 84233 h 542336"/>
                <a:gd name="connsiteX38" fmla="*/ 396977 w 3403630"/>
                <a:gd name="connsiteY38" fmla="*/ 87401 h 542336"/>
                <a:gd name="connsiteX39" fmla="*/ 426652 w 3403630"/>
                <a:gd name="connsiteY39" fmla="*/ 87401 h 542336"/>
                <a:gd name="connsiteX40" fmla="*/ 426652 w 3403630"/>
                <a:gd name="connsiteY40" fmla="*/ 92270 h 542336"/>
                <a:gd name="connsiteX41" fmla="*/ 450917 w 3403630"/>
                <a:gd name="connsiteY41" fmla="*/ 92270 h 542336"/>
                <a:gd name="connsiteX42" fmla="*/ 450917 w 3403630"/>
                <a:gd name="connsiteY42" fmla="*/ 99302 h 542336"/>
                <a:gd name="connsiteX43" fmla="*/ 481055 w 3403630"/>
                <a:gd name="connsiteY43" fmla="*/ 99302 h 542336"/>
                <a:gd name="connsiteX44" fmla="*/ 481055 w 3403630"/>
                <a:gd name="connsiteY44" fmla="*/ 104712 h 542336"/>
                <a:gd name="connsiteX45" fmla="*/ 498366 w 3403630"/>
                <a:gd name="connsiteY45" fmla="*/ 104712 h 542336"/>
                <a:gd name="connsiteX46" fmla="*/ 498366 w 3403630"/>
                <a:gd name="connsiteY46" fmla="*/ 109039 h 542336"/>
                <a:gd name="connsiteX47" fmla="*/ 513435 w 3403630"/>
                <a:gd name="connsiteY47" fmla="*/ 109039 h 542336"/>
                <a:gd name="connsiteX48" fmla="*/ 513435 w 3403630"/>
                <a:gd name="connsiteY48" fmla="*/ 113135 h 542336"/>
                <a:gd name="connsiteX49" fmla="*/ 530668 w 3403630"/>
                <a:gd name="connsiteY49" fmla="*/ 113135 h 542336"/>
                <a:gd name="connsiteX50" fmla="*/ 530668 w 3403630"/>
                <a:gd name="connsiteY50" fmla="*/ 118003 h 542336"/>
                <a:gd name="connsiteX51" fmla="*/ 567916 w 3403630"/>
                <a:gd name="connsiteY51" fmla="*/ 118003 h 542336"/>
                <a:gd name="connsiteX52" fmla="*/ 567916 w 3403630"/>
                <a:gd name="connsiteY52" fmla="*/ 123413 h 542336"/>
                <a:gd name="connsiteX53" fmla="*/ 581517 w 3403630"/>
                <a:gd name="connsiteY53" fmla="*/ 123413 h 542336"/>
                <a:gd name="connsiteX54" fmla="*/ 581517 w 3403630"/>
                <a:gd name="connsiteY54" fmla="*/ 126118 h 542336"/>
                <a:gd name="connsiteX55" fmla="*/ 591795 w 3403630"/>
                <a:gd name="connsiteY55" fmla="*/ 126118 h 542336"/>
                <a:gd name="connsiteX56" fmla="*/ 591795 w 3403630"/>
                <a:gd name="connsiteY56" fmla="*/ 133150 h 542336"/>
                <a:gd name="connsiteX57" fmla="*/ 616601 w 3403630"/>
                <a:gd name="connsiteY57" fmla="*/ 133150 h 542336"/>
                <a:gd name="connsiteX58" fmla="*/ 616601 w 3403630"/>
                <a:gd name="connsiteY58" fmla="*/ 139564 h 542336"/>
                <a:gd name="connsiteX59" fmla="*/ 649985 w 3403630"/>
                <a:gd name="connsiteY59" fmla="*/ 139564 h 542336"/>
                <a:gd name="connsiteX60" fmla="*/ 649985 w 3403630"/>
                <a:gd name="connsiteY60" fmla="*/ 143351 h 542336"/>
                <a:gd name="connsiteX61" fmla="*/ 671004 w 3403630"/>
                <a:gd name="connsiteY61" fmla="*/ 143351 h 542336"/>
                <a:gd name="connsiteX62" fmla="*/ 671004 w 3403630"/>
                <a:gd name="connsiteY62" fmla="*/ 148760 h 542336"/>
                <a:gd name="connsiteX63" fmla="*/ 687697 w 3403630"/>
                <a:gd name="connsiteY63" fmla="*/ 148760 h 542336"/>
                <a:gd name="connsiteX64" fmla="*/ 687697 w 3403630"/>
                <a:gd name="connsiteY64" fmla="*/ 154711 h 542336"/>
                <a:gd name="connsiteX65" fmla="*/ 715748 w 3403630"/>
                <a:gd name="connsiteY65" fmla="*/ 154711 h 542336"/>
                <a:gd name="connsiteX66" fmla="*/ 715748 w 3403630"/>
                <a:gd name="connsiteY66" fmla="*/ 160584 h 542336"/>
                <a:gd name="connsiteX67" fmla="*/ 739473 w 3403630"/>
                <a:gd name="connsiteY67" fmla="*/ 160584 h 542336"/>
                <a:gd name="connsiteX68" fmla="*/ 739473 w 3403630"/>
                <a:gd name="connsiteY68" fmla="*/ 168311 h 542336"/>
                <a:gd name="connsiteX69" fmla="*/ 772934 w 3403630"/>
                <a:gd name="connsiteY69" fmla="*/ 168311 h 542336"/>
                <a:gd name="connsiteX70" fmla="*/ 772934 w 3403630"/>
                <a:gd name="connsiteY70" fmla="*/ 172639 h 542336"/>
                <a:gd name="connsiteX71" fmla="*/ 792872 w 3403630"/>
                <a:gd name="connsiteY71" fmla="*/ 172639 h 542336"/>
                <a:gd name="connsiteX72" fmla="*/ 792872 w 3403630"/>
                <a:gd name="connsiteY72" fmla="*/ 176426 h 542336"/>
                <a:gd name="connsiteX73" fmla="*/ 816055 w 3403630"/>
                <a:gd name="connsiteY73" fmla="*/ 176426 h 542336"/>
                <a:gd name="connsiteX74" fmla="*/ 816055 w 3403630"/>
                <a:gd name="connsiteY74" fmla="*/ 182685 h 542336"/>
                <a:gd name="connsiteX75" fmla="*/ 838698 w 3403630"/>
                <a:gd name="connsiteY75" fmla="*/ 182685 h 542336"/>
                <a:gd name="connsiteX76" fmla="*/ 838698 w 3403630"/>
                <a:gd name="connsiteY76" fmla="*/ 188636 h 542336"/>
                <a:gd name="connsiteX77" fmla="*/ 854849 w 3403630"/>
                <a:gd name="connsiteY77" fmla="*/ 188636 h 542336"/>
                <a:gd name="connsiteX78" fmla="*/ 854849 w 3403630"/>
                <a:gd name="connsiteY78" fmla="*/ 191340 h 542336"/>
                <a:gd name="connsiteX79" fmla="*/ 876409 w 3403630"/>
                <a:gd name="connsiteY79" fmla="*/ 191340 h 542336"/>
                <a:gd name="connsiteX80" fmla="*/ 876409 w 3403630"/>
                <a:gd name="connsiteY80" fmla="*/ 195127 h 542336"/>
                <a:gd name="connsiteX81" fmla="*/ 896888 w 3403630"/>
                <a:gd name="connsiteY81" fmla="*/ 195127 h 542336"/>
                <a:gd name="connsiteX82" fmla="*/ 896888 w 3403630"/>
                <a:gd name="connsiteY82" fmla="*/ 200536 h 542336"/>
                <a:gd name="connsiteX83" fmla="*/ 921153 w 3403630"/>
                <a:gd name="connsiteY83" fmla="*/ 200536 h 542336"/>
                <a:gd name="connsiteX84" fmla="*/ 921153 w 3403630"/>
                <a:gd name="connsiteY84" fmla="*/ 206950 h 542336"/>
                <a:gd name="connsiteX85" fmla="*/ 956237 w 3403630"/>
                <a:gd name="connsiteY85" fmla="*/ 206950 h 542336"/>
                <a:gd name="connsiteX86" fmla="*/ 956237 w 3403630"/>
                <a:gd name="connsiteY86" fmla="*/ 210737 h 542336"/>
                <a:gd name="connsiteX87" fmla="*/ 991785 w 3403630"/>
                <a:gd name="connsiteY87" fmla="*/ 210737 h 542336"/>
                <a:gd name="connsiteX88" fmla="*/ 991785 w 3403630"/>
                <a:gd name="connsiteY88" fmla="*/ 220474 h 542336"/>
                <a:gd name="connsiteX89" fmla="*/ 1017674 w 3403630"/>
                <a:gd name="connsiteY89" fmla="*/ 220474 h 542336"/>
                <a:gd name="connsiteX90" fmla="*/ 1017674 w 3403630"/>
                <a:gd name="connsiteY90" fmla="*/ 228202 h 542336"/>
                <a:gd name="connsiteX91" fmla="*/ 1051135 w 3403630"/>
                <a:gd name="connsiteY91" fmla="*/ 228202 h 542336"/>
                <a:gd name="connsiteX92" fmla="*/ 1051135 w 3403630"/>
                <a:gd name="connsiteY92" fmla="*/ 236780 h 542336"/>
                <a:gd name="connsiteX93" fmla="*/ 1082896 w 3403630"/>
                <a:gd name="connsiteY93" fmla="*/ 236780 h 542336"/>
                <a:gd name="connsiteX94" fmla="*/ 1082896 w 3403630"/>
                <a:gd name="connsiteY94" fmla="*/ 242730 h 542336"/>
                <a:gd name="connsiteX95" fmla="*/ 1109325 w 3403630"/>
                <a:gd name="connsiteY95" fmla="*/ 242730 h 542336"/>
                <a:gd name="connsiteX96" fmla="*/ 1109325 w 3403630"/>
                <a:gd name="connsiteY96" fmla="*/ 248140 h 542336"/>
                <a:gd name="connsiteX97" fmla="*/ 1133590 w 3403630"/>
                <a:gd name="connsiteY97" fmla="*/ 248140 h 542336"/>
                <a:gd name="connsiteX98" fmla="*/ 1133590 w 3403630"/>
                <a:gd name="connsiteY98" fmla="*/ 251849 h 542336"/>
                <a:gd name="connsiteX99" fmla="*/ 1161101 w 3403630"/>
                <a:gd name="connsiteY99" fmla="*/ 251849 h 542336"/>
                <a:gd name="connsiteX100" fmla="*/ 1161101 w 3403630"/>
                <a:gd name="connsiteY100" fmla="*/ 257258 h 542336"/>
                <a:gd name="connsiteX101" fmla="*/ 1178875 w 3403630"/>
                <a:gd name="connsiteY101" fmla="*/ 257258 h 542336"/>
                <a:gd name="connsiteX102" fmla="*/ 1178875 w 3403630"/>
                <a:gd name="connsiteY102" fmla="*/ 262668 h 542336"/>
                <a:gd name="connsiteX103" fmla="*/ 1212878 w 3403630"/>
                <a:gd name="connsiteY103" fmla="*/ 262668 h 542336"/>
                <a:gd name="connsiteX104" fmla="*/ 1212878 w 3403630"/>
                <a:gd name="connsiteY104" fmla="*/ 268618 h 542336"/>
                <a:gd name="connsiteX105" fmla="*/ 1246803 w 3403630"/>
                <a:gd name="connsiteY105" fmla="*/ 268618 h 542336"/>
                <a:gd name="connsiteX106" fmla="*/ 1246803 w 3403630"/>
                <a:gd name="connsiteY106" fmla="*/ 276346 h 542336"/>
                <a:gd name="connsiteX107" fmla="*/ 1285442 w 3403630"/>
                <a:gd name="connsiteY107" fmla="*/ 276346 h 542336"/>
                <a:gd name="connsiteX108" fmla="*/ 1285442 w 3403630"/>
                <a:gd name="connsiteY108" fmla="*/ 285001 h 542336"/>
                <a:gd name="connsiteX109" fmla="*/ 1325317 w 3403630"/>
                <a:gd name="connsiteY109" fmla="*/ 285001 h 542336"/>
                <a:gd name="connsiteX110" fmla="*/ 1325317 w 3403630"/>
                <a:gd name="connsiteY110" fmla="*/ 289870 h 542336"/>
                <a:gd name="connsiteX111" fmla="*/ 1354992 w 3403630"/>
                <a:gd name="connsiteY111" fmla="*/ 289870 h 542336"/>
                <a:gd name="connsiteX112" fmla="*/ 1354992 w 3403630"/>
                <a:gd name="connsiteY112" fmla="*/ 293656 h 542336"/>
                <a:gd name="connsiteX113" fmla="*/ 1374389 w 3403630"/>
                <a:gd name="connsiteY113" fmla="*/ 293656 h 542336"/>
                <a:gd name="connsiteX114" fmla="*/ 1374389 w 3403630"/>
                <a:gd name="connsiteY114" fmla="*/ 298602 h 542336"/>
                <a:gd name="connsiteX115" fmla="*/ 1395408 w 3403630"/>
                <a:gd name="connsiteY115" fmla="*/ 298602 h 542336"/>
                <a:gd name="connsiteX116" fmla="*/ 1395408 w 3403630"/>
                <a:gd name="connsiteY116" fmla="*/ 302389 h 542336"/>
                <a:gd name="connsiteX117" fmla="*/ 1437447 w 3403630"/>
                <a:gd name="connsiteY117" fmla="*/ 302389 h 542336"/>
                <a:gd name="connsiteX118" fmla="*/ 1437447 w 3403630"/>
                <a:gd name="connsiteY118" fmla="*/ 307798 h 542336"/>
                <a:gd name="connsiteX119" fmla="*/ 1463876 w 3403630"/>
                <a:gd name="connsiteY119" fmla="*/ 307798 h 542336"/>
                <a:gd name="connsiteX120" fmla="*/ 1463876 w 3403630"/>
                <a:gd name="connsiteY120" fmla="*/ 312667 h 542336"/>
                <a:gd name="connsiteX121" fmla="*/ 1495715 w 3403630"/>
                <a:gd name="connsiteY121" fmla="*/ 312667 h 542336"/>
                <a:gd name="connsiteX122" fmla="*/ 1495715 w 3403630"/>
                <a:gd name="connsiteY122" fmla="*/ 319081 h 542336"/>
                <a:gd name="connsiteX123" fmla="*/ 1520521 w 3403630"/>
                <a:gd name="connsiteY123" fmla="*/ 319081 h 542336"/>
                <a:gd name="connsiteX124" fmla="*/ 1520521 w 3403630"/>
                <a:gd name="connsiteY124" fmla="*/ 322867 h 542336"/>
                <a:gd name="connsiteX125" fmla="*/ 1556610 w 3403630"/>
                <a:gd name="connsiteY125" fmla="*/ 322867 h 542336"/>
                <a:gd name="connsiteX126" fmla="*/ 1556610 w 3403630"/>
                <a:gd name="connsiteY126" fmla="*/ 332063 h 542336"/>
                <a:gd name="connsiteX127" fmla="*/ 1600813 w 3403630"/>
                <a:gd name="connsiteY127" fmla="*/ 332063 h 542336"/>
                <a:gd name="connsiteX128" fmla="*/ 1600813 w 3403630"/>
                <a:gd name="connsiteY128" fmla="*/ 339791 h 542336"/>
                <a:gd name="connsiteX129" fmla="*/ 1646639 w 3403630"/>
                <a:gd name="connsiteY129" fmla="*/ 339791 h 542336"/>
                <a:gd name="connsiteX130" fmla="*/ 1646639 w 3403630"/>
                <a:gd name="connsiteY130" fmla="*/ 347519 h 542336"/>
                <a:gd name="connsiteX131" fmla="*/ 1673609 w 3403630"/>
                <a:gd name="connsiteY131" fmla="*/ 347519 h 542336"/>
                <a:gd name="connsiteX132" fmla="*/ 1673609 w 3403630"/>
                <a:gd name="connsiteY132" fmla="*/ 352928 h 542336"/>
                <a:gd name="connsiteX133" fmla="*/ 1705447 w 3403630"/>
                <a:gd name="connsiteY133" fmla="*/ 352928 h 542336"/>
                <a:gd name="connsiteX134" fmla="*/ 1705447 w 3403630"/>
                <a:gd name="connsiteY134" fmla="*/ 363747 h 542336"/>
                <a:gd name="connsiteX135" fmla="*/ 1752819 w 3403630"/>
                <a:gd name="connsiteY135" fmla="*/ 363747 h 542336"/>
                <a:gd name="connsiteX136" fmla="*/ 1752819 w 3403630"/>
                <a:gd name="connsiteY136" fmla="*/ 369080 h 542336"/>
                <a:gd name="connsiteX137" fmla="*/ 1787903 w 3403630"/>
                <a:gd name="connsiteY137" fmla="*/ 369080 h 542336"/>
                <a:gd name="connsiteX138" fmla="*/ 1787903 w 3403630"/>
                <a:gd name="connsiteY138" fmla="*/ 376807 h 542336"/>
                <a:gd name="connsiteX139" fmla="*/ 1841997 w 3403630"/>
                <a:gd name="connsiteY139" fmla="*/ 376807 h 542336"/>
                <a:gd name="connsiteX140" fmla="*/ 1841997 w 3403630"/>
                <a:gd name="connsiteY140" fmla="*/ 382217 h 542336"/>
                <a:gd name="connsiteX141" fmla="*/ 1869972 w 3403630"/>
                <a:gd name="connsiteY141" fmla="*/ 382217 h 542336"/>
                <a:gd name="connsiteX142" fmla="*/ 1869972 w 3403630"/>
                <a:gd name="connsiteY142" fmla="*/ 387085 h 542336"/>
                <a:gd name="connsiteX143" fmla="*/ 1938440 w 3403630"/>
                <a:gd name="connsiteY143" fmla="*/ 387085 h 542336"/>
                <a:gd name="connsiteX144" fmla="*/ 1938440 w 3403630"/>
                <a:gd name="connsiteY144" fmla="*/ 392417 h 542336"/>
                <a:gd name="connsiteX145" fmla="*/ 1982721 w 3403630"/>
                <a:gd name="connsiteY145" fmla="*/ 392417 h 542336"/>
                <a:gd name="connsiteX146" fmla="*/ 1982721 w 3403630"/>
                <a:gd name="connsiteY146" fmla="*/ 398368 h 542336"/>
                <a:gd name="connsiteX147" fmla="*/ 2009613 w 3403630"/>
                <a:gd name="connsiteY147" fmla="*/ 398368 h 542336"/>
                <a:gd name="connsiteX148" fmla="*/ 2009613 w 3403630"/>
                <a:gd name="connsiteY148" fmla="*/ 404859 h 542336"/>
                <a:gd name="connsiteX149" fmla="*/ 2043616 w 3403630"/>
                <a:gd name="connsiteY149" fmla="*/ 404859 h 542336"/>
                <a:gd name="connsiteX150" fmla="*/ 2043616 w 3403630"/>
                <a:gd name="connsiteY150" fmla="*/ 409187 h 542336"/>
                <a:gd name="connsiteX151" fmla="*/ 2076536 w 3403630"/>
                <a:gd name="connsiteY151" fmla="*/ 409187 h 542336"/>
                <a:gd name="connsiteX152" fmla="*/ 2076536 w 3403630"/>
                <a:gd name="connsiteY152" fmla="*/ 415060 h 542336"/>
                <a:gd name="connsiteX153" fmla="*/ 2122362 w 3403630"/>
                <a:gd name="connsiteY153" fmla="*/ 415060 h 542336"/>
                <a:gd name="connsiteX154" fmla="*/ 2122362 w 3403630"/>
                <a:gd name="connsiteY154" fmla="*/ 422788 h 542336"/>
                <a:gd name="connsiteX155" fmla="*/ 2155746 w 3403630"/>
                <a:gd name="connsiteY155" fmla="*/ 422788 h 542336"/>
                <a:gd name="connsiteX156" fmla="*/ 2155746 w 3403630"/>
                <a:gd name="connsiteY156" fmla="*/ 427656 h 542336"/>
                <a:gd name="connsiteX157" fmla="*/ 2174602 w 3403630"/>
                <a:gd name="connsiteY157" fmla="*/ 427656 h 542336"/>
                <a:gd name="connsiteX158" fmla="*/ 2174602 w 3403630"/>
                <a:gd name="connsiteY158" fmla="*/ 433607 h 542336"/>
                <a:gd name="connsiteX159" fmla="*/ 2212391 w 3403630"/>
                <a:gd name="connsiteY159" fmla="*/ 433607 h 542336"/>
                <a:gd name="connsiteX160" fmla="*/ 2212391 w 3403630"/>
                <a:gd name="connsiteY160" fmla="*/ 438398 h 542336"/>
                <a:gd name="connsiteX161" fmla="*/ 2293765 w 3403630"/>
                <a:gd name="connsiteY161" fmla="*/ 438398 h 542336"/>
                <a:gd name="connsiteX162" fmla="*/ 2293765 w 3403630"/>
                <a:gd name="connsiteY162" fmla="*/ 446126 h 542336"/>
                <a:gd name="connsiteX163" fmla="*/ 2351491 w 3403630"/>
                <a:gd name="connsiteY163" fmla="*/ 446126 h 542336"/>
                <a:gd name="connsiteX164" fmla="*/ 2351491 w 3403630"/>
                <a:gd name="connsiteY164" fmla="*/ 450453 h 542336"/>
                <a:gd name="connsiteX165" fmla="*/ 2390826 w 3403630"/>
                <a:gd name="connsiteY165" fmla="*/ 450453 h 542336"/>
                <a:gd name="connsiteX166" fmla="*/ 2390826 w 3403630"/>
                <a:gd name="connsiteY166" fmla="*/ 454781 h 542336"/>
                <a:gd name="connsiteX167" fmla="*/ 2432324 w 3403630"/>
                <a:gd name="connsiteY167" fmla="*/ 454781 h 542336"/>
                <a:gd name="connsiteX168" fmla="*/ 2432324 w 3403630"/>
                <a:gd name="connsiteY168" fmla="*/ 460886 h 542336"/>
                <a:gd name="connsiteX169" fmla="*/ 2558287 w 3403630"/>
                <a:gd name="connsiteY169" fmla="*/ 460886 h 542336"/>
                <a:gd name="connsiteX170" fmla="*/ 2558287 w 3403630"/>
                <a:gd name="connsiteY170" fmla="*/ 467377 h 542336"/>
                <a:gd name="connsiteX171" fmla="*/ 2589198 w 3403630"/>
                <a:gd name="connsiteY171" fmla="*/ 467377 h 542336"/>
                <a:gd name="connsiteX172" fmla="*/ 2589198 w 3403630"/>
                <a:gd name="connsiteY172" fmla="*/ 474409 h 542336"/>
                <a:gd name="connsiteX173" fmla="*/ 2638810 w 3403630"/>
                <a:gd name="connsiteY173" fmla="*/ 474409 h 542336"/>
                <a:gd name="connsiteX174" fmla="*/ 2638810 w 3403630"/>
                <a:gd name="connsiteY174" fmla="*/ 479278 h 542336"/>
                <a:gd name="connsiteX175" fmla="*/ 2722966 w 3403630"/>
                <a:gd name="connsiteY175" fmla="*/ 479278 h 542336"/>
                <a:gd name="connsiteX176" fmla="*/ 2722966 w 3403630"/>
                <a:gd name="connsiteY176" fmla="*/ 484610 h 542336"/>
                <a:gd name="connsiteX177" fmla="*/ 2830305 w 3403630"/>
                <a:gd name="connsiteY177" fmla="*/ 484610 h 542336"/>
                <a:gd name="connsiteX178" fmla="*/ 2830305 w 3403630"/>
                <a:gd name="connsiteY178" fmla="*/ 492338 h 542336"/>
                <a:gd name="connsiteX179" fmla="*/ 2900397 w 3403630"/>
                <a:gd name="connsiteY179" fmla="*/ 492338 h 542336"/>
                <a:gd name="connsiteX180" fmla="*/ 2900397 w 3403630"/>
                <a:gd name="connsiteY180" fmla="*/ 497206 h 542336"/>
                <a:gd name="connsiteX181" fmla="*/ 3040579 w 3403630"/>
                <a:gd name="connsiteY181" fmla="*/ 497206 h 542336"/>
                <a:gd name="connsiteX182" fmla="*/ 3040579 w 3403630"/>
                <a:gd name="connsiteY182" fmla="*/ 504934 h 542336"/>
                <a:gd name="connsiteX183" fmla="*/ 3047070 w 3403630"/>
                <a:gd name="connsiteY183" fmla="*/ 504934 h 542336"/>
                <a:gd name="connsiteX184" fmla="*/ 3047070 w 3403630"/>
                <a:gd name="connsiteY184" fmla="*/ 508180 h 542336"/>
                <a:gd name="connsiteX185" fmla="*/ 3102015 w 3403630"/>
                <a:gd name="connsiteY185" fmla="*/ 508180 h 542336"/>
                <a:gd name="connsiteX186" fmla="*/ 3102015 w 3403630"/>
                <a:gd name="connsiteY186" fmla="*/ 515908 h 542336"/>
                <a:gd name="connsiteX187" fmla="*/ 3201240 w 3403630"/>
                <a:gd name="connsiteY187" fmla="*/ 515908 h 542336"/>
                <a:gd name="connsiteX188" fmla="*/ 3201240 w 3403630"/>
                <a:gd name="connsiteY188" fmla="*/ 524022 h 542336"/>
                <a:gd name="connsiteX189" fmla="*/ 3210436 w 3403630"/>
                <a:gd name="connsiteY189" fmla="*/ 524022 h 542336"/>
                <a:gd name="connsiteX190" fmla="*/ 3210436 w 3403630"/>
                <a:gd name="connsiteY190" fmla="*/ 542337 h 542336"/>
                <a:gd name="connsiteX191" fmla="*/ 3403631 w 3403630"/>
                <a:gd name="connsiteY191" fmla="*/ 542337 h 54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03630" h="542336">
                  <a:moveTo>
                    <a:pt x="0" y="0"/>
                  </a:moveTo>
                  <a:lnTo>
                    <a:pt x="16151" y="0"/>
                  </a:lnTo>
                  <a:lnTo>
                    <a:pt x="16151" y="7728"/>
                  </a:lnTo>
                  <a:lnTo>
                    <a:pt x="38253" y="7728"/>
                  </a:lnTo>
                  <a:lnTo>
                    <a:pt x="38253" y="11128"/>
                  </a:lnTo>
                  <a:lnTo>
                    <a:pt x="60972" y="11128"/>
                  </a:lnTo>
                  <a:lnTo>
                    <a:pt x="60972" y="16537"/>
                  </a:lnTo>
                  <a:lnTo>
                    <a:pt x="86938" y="16537"/>
                  </a:lnTo>
                  <a:lnTo>
                    <a:pt x="86938" y="23492"/>
                  </a:lnTo>
                  <a:lnTo>
                    <a:pt x="106953" y="23492"/>
                  </a:lnTo>
                  <a:lnTo>
                    <a:pt x="106953" y="28129"/>
                  </a:lnTo>
                  <a:lnTo>
                    <a:pt x="128513" y="28129"/>
                  </a:lnTo>
                  <a:lnTo>
                    <a:pt x="128513" y="32457"/>
                  </a:lnTo>
                  <a:lnTo>
                    <a:pt x="148451" y="32457"/>
                  </a:lnTo>
                  <a:lnTo>
                    <a:pt x="148451" y="38407"/>
                  </a:lnTo>
                  <a:lnTo>
                    <a:pt x="181294" y="38407"/>
                  </a:lnTo>
                  <a:lnTo>
                    <a:pt x="181294" y="42116"/>
                  </a:lnTo>
                  <a:lnTo>
                    <a:pt x="200227" y="42116"/>
                  </a:lnTo>
                  <a:cubicBezTo>
                    <a:pt x="200227" y="42116"/>
                    <a:pt x="198063" y="46444"/>
                    <a:pt x="200227" y="46444"/>
                  </a:cubicBezTo>
                  <a:lnTo>
                    <a:pt x="224415" y="46444"/>
                  </a:lnTo>
                  <a:lnTo>
                    <a:pt x="224415" y="49690"/>
                  </a:lnTo>
                  <a:lnTo>
                    <a:pt x="244430" y="49690"/>
                  </a:lnTo>
                  <a:lnTo>
                    <a:pt x="244430" y="55099"/>
                  </a:lnTo>
                  <a:lnTo>
                    <a:pt x="264368" y="55099"/>
                  </a:lnTo>
                  <a:lnTo>
                    <a:pt x="264368" y="58886"/>
                  </a:lnTo>
                  <a:lnTo>
                    <a:pt x="274569" y="58886"/>
                  </a:lnTo>
                  <a:lnTo>
                    <a:pt x="274569" y="63213"/>
                  </a:lnTo>
                  <a:lnTo>
                    <a:pt x="294506" y="63213"/>
                  </a:lnTo>
                  <a:lnTo>
                    <a:pt x="294506" y="66382"/>
                  </a:lnTo>
                  <a:lnTo>
                    <a:pt x="303316" y="66382"/>
                  </a:lnTo>
                  <a:lnTo>
                    <a:pt x="303316" y="69627"/>
                  </a:lnTo>
                  <a:lnTo>
                    <a:pt x="324877" y="69627"/>
                  </a:lnTo>
                  <a:lnTo>
                    <a:pt x="324877" y="75037"/>
                  </a:lnTo>
                  <a:lnTo>
                    <a:pt x="363515" y="75037"/>
                  </a:lnTo>
                  <a:lnTo>
                    <a:pt x="363515" y="78283"/>
                  </a:lnTo>
                  <a:lnTo>
                    <a:pt x="377580" y="78283"/>
                  </a:lnTo>
                  <a:lnTo>
                    <a:pt x="377580" y="84233"/>
                  </a:lnTo>
                  <a:lnTo>
                    <a:pt x="396977" y="84233"/>
                  </a:lnTo>
                  <a:cubicBezTo>
                    <a:pt x="396977" y="84233"/>
                    <a:pt x="394272" y="87401"/>
                    <a:pt x="396977" y="87401"/>
                  </a:cubicBezTo>
                  <a:lnTo>
                    <a:pt x="426652" y="87401"/>
                  </a:lnTo>
                  <a:lnTo>
                    <a:pt x="426652" y="92270"/>
                  </a:lnTo>
                  <a:lnTo>
                    <a:pt x="450917" y="92270"/>
                  </a:lnTo>
                  <a:lnTo>
                    <a:pt x="450917" y="99302"/>
                  </a:lnTo>
                  <a:lnTo>
                    <a:pt x="481055" y="99302"/>
                  </a:lnTo>
                  <a:lnTo>
                    <a:pt x="481055" y="104712"/>
                  </a:lnTo>
                  <a:lnTo>
                    <a:pt x="498366" y="104712"/>
                  </a:lnTo>
                  <a:lnTo>
                    <a:pt x="498366" y="109039"/>
                  </a:lnTo>
                  <a:lnTo>
                    <a:pt x="513435" y="109039"/>
                  </a:lnTo>
                  <a:lnTo>
                    <a:pt x="513435" y="113135"/>
                  </a:lnTo>
                  <a:lnTo>
                    <a:pt x="530668" y="113135"/>
                  </a:lnTo>
                  <a:lnTo>
                    <a:pt x="530668" y="118003"/>
                  </a:lnTo>
                  <a:lnTo>
                    <a:pt x="567916" y="118003"/>
                  </a:lnTo>
                  <a:lnTo>
                    <a:pt x="567916" y="123413"/>
                  </a:lnTo>
                  <a:lnTo>
                    <a:pt x="581517" y="123413"/>
                  </a:lnTo>
                  <a:lnTo>
                    <a:pt x="581517" y="126118"/>
                  </a:lnTo>
                  <a:lnTo>
                    <a:pt x="591795" y="126118"/>
                  </a:lnTo>
                  <a:lnTo>
                    <a:pt x="591795" y="133150"/>
                  </a:lnTo>
                  <a:lnTo>
                    <a:pt x="616601" y="133150"/>
                  </a:lnTo>
                  <a:lnTo>
                    <a:pt x="616601" y="139564"/>
                  </a:lnTo>
                  <a:lnTo>
                    <a:pt x="649985" y="139564"/>
                  </a:lnTo>
                  <a:lnTo>
                    <a:pt x="649985" y="143351"/>
                  </a:lnTo>
                  <a:lnTo>
                    <a:pt x="671004" y="143351"/>
                  </a:lnTo>
                  <a:lnTo>
                    <a:pt x="671004" y="148760"/>
                  </a:lnTo>
                  <a:lnTo>
                    <a:pt x="687697" y="148760"/>
                  </a:lnTo>
                  <a:lnTo>
                    <a:pt x="687697" y="154711"/>
                  </a:lnTo>
                  <a:lnTo>
                    <a:pt x="715748" y="154711"/>
                  </a:lnTo>
                  <a:lnTo>
                    <a:pt x="715748" y="160584"/>
                  </a:lnTo>
                  <a:lnTo>
                    <a:pt x="739473" y="160584"/>
                  </a:lnTo>
                  <a:lnTo>
                    <a:pt x="739473" y="168311"/>
                  </a:lnTo>
                  <a:lnTo>
                    <a:pt x="772934" y="168311"/>
                  </a:lnTo>
                  <a:lnTo>
                    <a:pt x="772934" y="172639"/>
                  </a:lnTo>
                  <a:lnTo>
                    <a:pt x="792872" y="172639"/>
                  </a:lnTo>
                  <a:lnTo>
                    <a:pt x="792872" y="176426"/>
                  </a:lnTo>
                  <a:lnTo>
                    <a:pt x="816055" y="176426"/>
                  </a:lnTo>
                  <a:lnTo>
                    <a:pt x="816055" y="182685"/>
                  </a:lnTo>
                  <a:lnTo>
                    <a:pt x="838698" y="182685"/>
                  </a:lnTo>
                  <a:lnTo>
                    <a:pt x="838698" y="188636"/>
                  </a:lnTo>
                  <a:lnTo>
                    <a:pt x="854849" y="188636"/>
                  </a:lnTo>
                  <a:lnTo>
                    <a:pt x="854849" y="191340"/>
                  </a:lnTo>
                  <a:lnTo>
                    <a:pt x="876409" y="191340"/>
                  </a:lnTo>
                  <a:lnTo>
                    <a:pt x="876409" y="195127"/>
                  </a:lnTo>
                  <a:lnTo>
                    <a:pt x="896888" y="195127"/>
                  </a:lnTo>
                  <a:lnTo>
                    <a:pt x="896888" y="200536"/>
                  </a:lnTo>
                  <a:lnTo>
                    <a:pt x="921153" y="200536"/>
                  </a:lnTo>
                  <a:lnTo>
                    <a:pt x="921153" y="206950"/>
                  </a:lnTo>
                  <a:lnTo>
                    <a:pt x="956237" y="206950"/>
                  </a:lnTo>
                  <a:lnTo>
                    <a:pt x="956237" y="210737"/>
                  </a:lnTo>
                  <a:lnTo>
                    <a:pt x="991785" y="210737"/>
                  </a:lnTo>
                  <a:lnTo>
                    <a:pt x="991785" y="220474"/>
                  </a:lnTo>
                  <a:lnTo>
                    <a:pt x="1017674" y="220474"/>
                  </a:lnTo>
                  <a:lnTo>
                    <a:pt x="1017674" y="228202"/>
                  </a:lnTo>
                  <a:lnTo>
                    <a:pt x="1051135" y="228202"/>
                  </a:lnTo>
                  <a:lnTo>
                    <a:pt x="1051135" y="236780"/>
                  </a:lnTo>
                  <a:lnTo>
                    <a:pt x="1082896" y="236780"/>
                  </a:lnTo>
                  <a:lnTo>
                    <a:pt x="1082896" y="242730"/>
                  </a:lnTo>
                  <a:lnTo>
                    <a:pt x="1109325" y="242730"/>
                  </a:lnTo>
                  <a:lnTo>
                    <a:pt x="1109325" y="248140"/>
                  </a:lnTo>
                  <a:lnTo>
                    <a:pt x="1133590" y="248140"/>
                  </a:lnTo>
                  <a:lnTo>
                    <a:pt x="1133590" y="251849"/>
                  </a:lnTo>
                  <a:lnTo>
                    <a:pt x="1161101" y="251849"/>
                  </a:lnTo>
                  <a:lnTo>
                    <a:pt x="1161101" y="257258"/>
                  </a:lnTo>
                  <a:lnTo>
                    <a:pt x="1178875" y="257258"/>
                  </a:lnTo>
                  <a:lnTo>
                    <a:pt x="1178875" y="262668"/>
                  </a:lnTo>
                  <a:lnTo>
                    <a:pt x="1212878" y="262668"/>
                  </a:lnTo>
                  <a:lnTo>
                    <a:pt x="1212878" y="268618"/>
                  </a:lnTo>
                  <a:lnTo>
                    <a:pt x="1246803" y="268618"/>
                  </a:lnTo>
                  <a:lnTo>
                    <a:pt x="1246803" y="276346"/>
                  </a:lnTo>
                  <a:lnTo>
                    <a:pt x="1285442" y="276346"/>
                  </a:lnTo>
                  <a:lnTo>
                    <a:pt x="1285442" y="285001"/>
                  </a:lnTo>
                  <a:lnTo>
                    <a:pt x="1325317" y="285001"/>
                  </a:lnTo>
                  <a:lnTo>
                    <a:pt x="1325317" y="289870"/>
                  </a:lnTo>
                  <a:lnTo>
                    <a:pt x="1354992" y="289870"/>
                  </a:lnTo>
                  <a:lnTo>
                    <a:pt x="1354992" y="293656"/>
                  </a:lnTo>
                  <a:lnTo>
                    <a:pt x="1374389" y="293656"/>
                  </a:lnTo>
                  <a:lnTo>
                    <a:pt x="1374389" y="298602"/>
                  </a:lnTo>
                  <a:lnTo>
                    <a:pt x="1395408" y="298602"/>
                  </a:lnTo>
                  <a:lnTo>
                    <a:pt x="1395408" y="302389"/>
                  </a:lnTo>
                  <a:lnTo>
                    <a:pt x="1437447" y="302389"/>
                  </a:lnTo>
                  <a:lnTo>
                    <a:pt x="1437447" y="307798"/>
                  </a:lnTo>
                  <a:lnTo>
                    <a:pt x="1463876" y="307798"/>
                  </a:lnTo>
                  <a:lnTo>
                    <a:pt x="1463876" y="312667"/>
                  </a:lnTo>
                  <a:lnTo>
                    <a:pt x="1495715" y="312667"/>
                  </a:lnTo>
                  <a:lnTo>
                    <a:pt x="1495715" y="319081"/>
                  </a:lnTo>
                  <a:lnTo>
                    <a:pt x="1520521" y="319081"/>
                  </a:lnTo>
                  <a:lnTo>
                    <a:pt x="1520521" y="322867"/>
                  </a:lnTo>
                  <a:lnTo>
                    <a:pt x="1556610" y="322867"/>
                  </a:lnTo>
                  <a:lnTo>
                    <a:pt x="1556610" y="332063"/>
                  </a:lnTo>
                  <a:lnTo>
                    <a:pt x="1600813" y="332063"/>
                  </a:lnTo>
                  <a:lnTo>
                    <a:pt x="1600813" y="339791"/>
                  </a:lnTo>
                  <a:lnTo>
                    <a:pt x="1646639" y="339791"/>
                  </a:lnTo>
                  <a:lnTo>
                    <a:pt x="1646639" y="347519"/>
                  </a:lnTo>
                  <a:lnTo>
                    <a:pt x="1673609" y="347519"/>
                  </a:lnTo>
                  <a:lnTo>
                    <a:pt x="1673609" y="352928"/>
                  </a:lnTo>
                  <a:lnTo>
                    <a:pt x="1705447" y="352928"/>
                  </a:lnTo>
                  <a:lnTo>
                    <a:pt x="1705447" y="363747"/>
                  </a:lnTo>
                  <a:lnTo>
                    <a:pt x="1752819" y="363747"/>
                  </a:lnTo>
                  <a:lnTo>
                    <a:pt x="1752819" y="369080"/>
                  </a:lnTo>
                  <a:lnTo>
                    <a:pt x="1787903" y="369080"/>
                  </a:lnTo>
                  <a:lnTo>
                    <a:pt x="1787903" y="376807"/>
                  </a:lnTo>
                  <a:lnTo>
                    <a:pt x="1841997" y="376807"/>
                  </a:lnTo>
                  <a:lnTo>
                    <a:pt x="1841997" y="382217"/>
                  </a:lnTo>
                  <a:lnTo>
                    <a:pt x="1869972" y="382217"/>
                  </a:lnTo>
                  <a:cubicBezTo>
                    <a:pt x="1869972" y="382217"/>
                    <a:pt x="1866804" y="387085"/>
                    <a:pt x="1869972" y="387085"/>
                  </a:cubicBezTo>
                  <a:lnTo>
                    <a:pt x="1938440" y="387085"/>
                  </a:lnTo>
                  <a:lnTo>
                    <a:pt x="1938440" y="392417"/>
                  </a:lnTo>
                  <a:lnTo>
                    <a:pt x="1982721" y="392417"/>
                  </a:lnTo>
                  <a:lnTo>
                    <a:pt x="1982721" y="398368"/>
                  </a:lnTo>
                  <a:lnTo>
                    <a:pt x="2009613" y="398368"/>
                  </a:lnTo>
                  <a:lnTo>
                    <a:pt x="2009613" y="404859"/>
                  </a:lnTo>
                  <a:lnTo>
                    <a:pt x="2043616" y="404859"/>
                  </a:lnTo>
                  <a:lnTo>
                    <a:pt x="2043616" y="409187"/>
                  </a:lnTo>
                  <a:lnTo>
                    <a:pt x="2076536" y="409187"/>
                  </a:lnTo>
                  <a:lnTo>
                    <a:pt x="2076536" y="415060"/>
                  </a:lnTo>
                  <a:lnTo>
                    <a:pt x="2122362" y="415060"/>
                  </a:lnTo>
                  <a:lnTo>
                    <a:pt x="2122362" y="422788"/>
                  </a:lnTo>
                  <a:lnTo>
                    <a:pt x="2155746" y="422788"/>
                  </a:lnTo>
                  <a:lnTo>
                    <a:pt x="2155746" y="427656"/>
                  </a:lnTo>
                  <a:lnTo>
                    <a:pt x="2174602" y="427656"/>
                  </a:lnTo>
                  <a:lnTo>
                    <a:pt x="2174602" y="433607"/>
                  </a:lnTo>
                  <a:lnTo>
                    <a:pt x="2212391" y="433607"/>
                  </a:lnTo>
                  <a:lnTo>
                    <a:pt x="2212391" y="438398"/>
                  </a:lnTo>
                  <a:lnTo>
                    <a:pt x="2293765" y="438398"/>
                  </a:lnTo>
                  <a:lnTo>
                    <a:pt x="2293765" y="446126"/>
                  </a:lnTo>
                  <a:lnTo>
                    <a:pt x="2351491" y="446126"/>
                  </a:lnTo>
                  <a:lnTo>
                    <a:pt x="2351491" y="450453"/>
                  </a:lnTo>
                  <a:lnTo>
                    <a:pt x="2390826" y="450453"/>
                  </a:lnTo>
                  <a:lnTo>
                    <a:pt x="2390826" y="454781"/>
                  </a:lnTo>
                  <a:lnTo>
                    <a:pt x="2432324" y="454781"/>
                  </a:lnTo>
                  <a:lnTo>
                    <a:pt x="2432324" y="460886"/>
                  </a:lnTo>
                  <a:lnTo>
                    <a:pt x="2558287" y="460886"/>
                  </a:lnTo>
                  <a:lnTo>
                    <a:pt x="2558287" y="467377"/>
                  </a:lnTo>
                  <a:lnTo>
                    <a:pt x="2589198" y="467377"/>
                  </a:lnTo>
                  <a:lnTo>
                    <a:pt x="2589198" y="474409"/>
                  </a:lnTo>
                  <a:lnTo>
                    <a:pt x="2638810" y="474409"/>
                  </a:lnTo>
                  <a:lnTo>
                    <a:pt x="2638810" y="479278"/>
                  </a:lnTo>
                  <a:lnTo>
                    <a:pt x="2722966" y="479278"/>
                  </a:lnTo>
                  <a:lnTo>
                    <a:pt x="2722966" y="484610"/>
                  </a:lnTo>
                  <a:lnTo>
                    <a:pt x="2830305" y="484610"/>
                  </a:lnTo>
                  <a:lnTo>
                    <a:pt x="2830305" y="492338"/>
                  </a:lnTo>
                  <a:lnTo>
                    <a:pt x="2900397" y="492338"/>
                  </a:lnTo>
                  <a:lnTo>
                    <a:pt x="2900397" y="497206"/>
                  </a:lnTo>
                  <a:lnTo>
                    <a:pt x="3040579" y="497206"/>
                  </a:lnTo>
                  <a:lnTo>
                    <a:pt x="3040579" y="504934"/>
                  </a:lnTo>
                  <a:lnTo>
                    <a:pt x="3047070" y="504934"/>
                  </a:lnTo>
                  <a:lnTo>
                    <a:pt x="3047070" y="508180"/>
                  </a:lnTo>
                  <a:lnTo>
                    <a:pt x="3102015" y="508180"/>
                  </a:lnTo>
                  <a:lnTo>
                    <a:pt x="3102015" y="515908"/>
                  </a:lnTo>
                  <a:lnTo>
                    <a:pt x="3201240" y="515908"/>
                  </a:lnTo>
                  <a:lnTo>
                    <a:pt x="3201240" y="524022"/>
                  </a:lnTo>
                  <a:lnTo>
                    <a:pt x="3210436" y="524022"/>
                  </a:lnTo>
                  <a:lnTo>
                    <a:pt x="3210436" y="542337"/>
                  </a:lnTo>
                  <a:lnTo>
                    <a:pt x="3403631" y="542337"/>
                  </a:lnTo>
                </a:path>
              </a:pathLst>
            </a:custGeom>
            <a:noFill/>
            <a:ln w="28575" cap="flat">
              <a:solidFill>
                <a:schemeClr val="accent4"/>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100" name="Freeform 123">
              <a:extLst>
                <a:ext uri="{FF2B5EF4-FFF2-40B4-BE49-F238E27FC236}">
                  <a16:creationId xmlns:a16="http://schemas.microsoft.com/office/drawing/2014/main" id="{572AEC64-191B-4A85-8CC1-B150E61FAB97}"/>
                </a:ext>
              </a:extLst>
            </p:cNvPr>
            <p:cNvSpPr/>
            <p:nvPr/>
          </p:nvSpPr>
          <p:spPr>
            <a:xfrm>
              <a:off x="7136084" y="2825552"/>
              <a:ext cx="3959339" cy="1388691"/>
            </a:xfrm>
            <a:custGeom>
              <a:avLst/>
              <a:gdLst>
                <a:gd name="connsiteX0" fmla="*/ 0 w 3406489"/>
                <a:gd name="connsiteY0" fmla="*/ 0 h 1183280"/>
                <a:gd name="connsiteX1" fmla="*/ 0 w 3406489"/>
                <a:gd name="connsiteY1" fmla="*/ 16692 h 1183280"/>
                <a:gd name="connsiteX2" fmla="*/ 13987 w 3406489"/>
                <a:gd name="connsiteY2" fmla="*/ 16692 h 1183280"/>
                <a:gd name="connsiteX3" fmla="*/ 13987 w 3406489"/>
                <a:gd name="connsiteY3" fmla="*/ 35548 h 1183280"/>
                <a:gd name="connsiteX4" fmla="*/ 31066 w 3406489"/>
                <a:gd name="connsiteY4" fmla="*/ 35548 h 1183280"/>
                <a:gd name="connsiteX5" fmla="*/ 31066 w 3406489"/>
                <a:gd name="connsiteY5" fmla="*/ 49922 h 1183280"/>
                <a:gd name="connsiteX6" fmla="*/ 41498 w 3406489"/>
                <a:gd name="connsiteY6" fmla="*/ 49922 h 1183280"/>
                <a:gd name="connsiteX7" fmla="*/ 41498 w 3406489"/>
                <a:gd name="connsiteY7" fmla="*/ 63445 h 1183280"/>
                <a:gd name="connsiteX8" fmla="*/ 53863 w 3406489"/>
                <a:gd name="connsiteY8" fmla="*/ 63445 h 1183280"/>
                <a:gd name="connsiteX9" fmla="*/ 53863 w 3406489"/>
                <a:gd name="connsiteY9" fmla="*/ 77664 h 1183280"/>
                <a:gd name="connsiteX10" fmla="*/ 69859 w 3406489"/>
                <a:gd name="connsiteY10" fmla="*/ 77664 h 1183280"/>
                <a:gd name="connsiteX11" fmla="*/ 69859 w 3406489"/>
                <a:gd name="connsiteY11" fmla="*/ 85392 h 1183280"/>
                <a:gd name="connsiteX12" fmla="*/ 82146 w 3406489"/>
                <a:gd name="connsiteY12" fmla="*/ 85392 h 1183280"/>
                <a:gd name="connsiteX13" fmla="*/ 82146 w 3406489"/>
                <a:gd name="connsiteY13" fmla="*/ 96675 h 1183280"/>
                <a:gd name="connsiteX14" fmla="*/ 98298 w 3406489"/>
                <a:gd name="connsiteY14" fmla="*/ 96675 h 1183280"/>
                <a:gd name="connsiteX15" fmla="*/ 98298 w 3406489"/>
                <a:gd name="connsiteY15" fmla="*/ 110662 h 1183280"/>
                <a:gd name="connsiteX16" fmla="*/ 111744 w 3406489"/>
                <a:gd name="connsiteY16" fmla="*/ 110662 h 1183280"/>
                <a:gd name="connsiteX17" fmla="*/ 111744 w 3406489"/>
                <a:gd name="connsiteY17" fmla="*/ 120013 h 1183280"/>
                <a:gd name="connsiteX18" fmla="*/ 125036 w 3406489"/>
                <a:gd name="connsiteY18" fmla="*/ 120013 h 1183280"/>
                <a:gd name="connsiteX19" fmla="*/ 125036 w 3406489"/>
                <a:gd name="connsiteY19" fmla="*/ 132609 h 1183280"/>
                <a:gd name="connsiteX20" fmla="*/ 140723 w 3406489"/>
                <a:gd name="connsiteY20" fmla="*/ 132609 h 1183280"/>
                <a:gd name="connsiteX21" fmla="*/ 140723 w 3406489"/>
                <a:gd name="connsiteY21" fmla="*/ 145901 h 1183280"/>
                <a:gd name="connsiteX22" fmla="*/ 157261 w 3406489"/>
                <a:gd name="connsiteY22" fmla="*/ 145901 h 1183280"/>
                <a:gd name="connsiteX23" fmla="*/ 157261 w 3406489"/>
                <a:gd name="connsiteY23" fmla="*/ 158652 h 1183280"/>
                <a:gd name="connsiteX24" fmla="*/ 172175 w 3406489"/>
                <a:gd name="connsiteY24" fmla="*/ 158652 h 1183280"/>
                <a:gd name="connsiteX25" fmla="*/ 172175 w 3406489"/>
                <a:gd name="connsiteY25" fmla="*/ 167307 h 1183280"/>
                <a:gd name="connsiteX26" fmla="*/ 187940 w 3406489"/>
                <a:gd name="connsiteY26" fmla="*/ 167307 h 1183280"/>
                <a:gd name="connsiteX27" fmla="*/ 187940 w 3406489"/>
                <a:gd name="connsiteY27" fmla="*/ 179517 h 1183280"/>
                <a:gd name="connsiteX28" fmla="*/ 200150 w 3406489"/>
                <a:gd name="connsiteY28" fmla="*/ 179517 h 1183280"/>
                <a:gd name="connsiteX29" fmla="*/ 200150 w 3406489"/>
                <a:gd name="connsiteY29" fmla="*/ 186549 h 1183280"/>
                <a:gd name="connsiteX30" fmla="*/ 215451 w 3406489"/>
                <a:gd name="connsiteY30" fmla="*/ 186549 h 1183280"/>
                <a:gd name="connsiteX31" fmla="*/ 215451 w 3406489"/>
                <a:gd name="connsiteY31" fmla="*/ 198063 h 1183280"/>
                <a:gd name="connsiteX32" fmla="*/ 233766 w 3406489"/>
                <a:gd name="connsiteY32" fmla="*/ 198063 h 1183280"/>
                <a:gd name="connsiteX33" fmla="*/ 233766 w 3406489"/>
                <a:gd name="connsiteY33" fmla="*/ 210582 h 1183280"/>
                <a:gd name="connsiteX34" fmla="*/ 254090 w 3406489"/>
                <a:gd name="connsiteY34" fmla="*/ 210582 h 1183280"/>
                <a:gd name="connsiteX35" fmla="*/ 254090 w 3406489"/>
                <a:gd name="connsiteY35" fmla="*/ 221788 h 1183280"/>
                <a:gd name="connsiteX36" fmla="*/ 275110 w 3406489"/>
                <a:gd name="connsiteY36" fmla="*/ 221788 h 1183280"/>
                <a:gd name="connsiteX37" fmla="*/ 275110 w 3406489"/>
                <a:gd name="connsiteY37" fmla="*/ 231988 h 1183280"/>
                <a:gd name="connsiteX38" fmla="*/ 295047 w 3406489"/>
                <a:gd name="connsiteY38" fmla="*/ 231988 h 1183280"/>
                <a:gd name="connsiteX39" fmla="*/ 295047 w 3406489"/>
                <a:gd name="connsiteY39" fmla="*/ 244971 h 1183280"/>
                <a:gd name="connsiteX40" fmla="*/ 316067 w 3406489"/>
                <a:gd name="connsiteY40" fmla="*/ 244971 h 1183280"/>
                <a:gd name="connsiteX41" fmla="*/ 316067 w 3406489"/>
                <a:gd name="connsiteY41" fmla="*/ 257567 h 1183280"/>
                <a:gd name="connsiteX42" fmla="*/ 336082 w 3406489"/>
                <a:gd name="connsiteY42" fmla="*/ 257567 h 1183280"/>
                <a:gd name="connsiteX43" fmla="*/ 336082 w 3406489"/>
                <a:gd name="connsiteY43" fmla="*/ 266841 h 1183280"/>
                <a:gd name="connsiteX44" fmla="*/ 354938 w 3406489"/>
                <a:gd name="connsiteY44" fmla="*/ 266841 h 1183280"/>
                <a:gd name="connsiteX45" fmla="*/ 354938 w 3406489"/>
                <a:gd name="connsiteY45" fmla="*/ 283765 h 1183280"/>
                <a:gd name="connsiteX46" fmla="*/ 368384 w 3406489"/>
                <a:gd name="connsiteY46" fmla="*/ 283765 h 1183280"/>
                <a:gd name="connsiteX47" fmla="*/ 368384 w 3406489"/>
                <a:gd name="connsiteY47" fmla="*/ 289870 h 1183280"/>
                <a:gd name="connsiteX48" fmla="*/ 379898 w 3406489"/>
                <a:gd name="connsiteY48" fmla="*/ 289870 h 1183280"/>
                <a:gd name="connsiteX49" fmla="*/ 379898 w 3406489"/>
                <a:gd name="connsiteY49" fmla="*/ 295665 h 1183280"/>
                <a:gd name="connsiteX50" fmla="*/ 399450 w 3406489"/>
                <a:gd name="connsiteY50" fmla="*/ 295665 h 1183280"/>
                <a:gd name="connsiteX51" fmla="*/ 399450 w 3406489"/>
                <a:gd name="connsiteY51" fmla="*/ 303548 h 1183280"/>
                <a:gd name="connsiteX52" fmla="*/ 418383 w 3406489"/>
                <a:gd name="connsiteY52" fmla="*/ 303548 h 1183280"/>
                <a:gd name="connsiteX53" fmla="*/ 418383 w 3406489"/>
                <a:gd name="connsiteY53" fmla="*/ 317535 h 1183280"/>
                <a:gd name="connsiteX54" fmla="*/ 437625 w 3406489"/>
                <a:gd name="connsiteY54" fmla="*/ 317535 h 1183280"/>
                <a:gd name="connsiteX55" fmla="*/ 437625 w 3406489"/>
                <a:gd name="connsiteY55" fmla="*/ 323872 h 1183280"/>
                <a:gd name="connsiteX56" fmla="*/ 449990 w 3406489"/>
                <a:gd name="connsiteY56" fmla="*/ 323872 h 1183280"/>
                <a:gd name="connsiteX57" fmla="*/ 449990 w 3406489"/>
                <a:gd name="connsiteY57" fmla="*/ 332836 h 1183280"/>
                <a:gd name="connsiteX58" fmla="*/ 470082 w 3406489"/>
                <a:gd name="connsiteY58" fmla="*/ 332836 h 1183280"/>
                <a:gd name="connsiteX59" fmla="*/ 470082 w 3406489"/>
                <a:gd name="connsiteY59" fmla="*/ 341259 h 1183280"/>
                <a:gd name="connsiteX60" fmla="*/ 482369 w 3406489"/>
                <a:gd name="connsiteY60" fmla="*/ 341259 h 1183280"/>
                <a:gd name="connsiteX61" fmla="*/ 482369 w 3406489"/>
                <a:gd name="connsiteY61" fmla="*/ 345432 h 1183280"/>
                <a:gd name="connsiteX62" fmla="*/ 492956 w 3406489"/>
                <a:gd name="connsiteY62" fmla="*/ 345432 h 1183280"/>
                <a:gd name="connsiteX63" fmla="*/ 492956 w 3406489"/>
                <a:gd name="connsiteY63" fmla="*/ 352928 h 1183280"/>
                <a:gd name="connsiteX64" fmla="*/ 503157 w 3406489"/>
                <a:gd name="connsiteY64" fmla="*/ 352928 h 1183280"/>
                <a:gd name="connsiteX65" fmla="*/ 503157 w 3406489"/>
                <a:gd name="connsiteY65" fmla="*/ 358879 h 1183280"/>
                <a:gd name="connsiteX66" fmla="*/ 514517 w 3406489"/>
                <a:gd name="connsiteY66" fmla="*/ 358879 h 1183280"/>
                <a:gd name="connsiteX67" fmla="*/ 514517 w 3406489"/>
                <a:gd name="connsiteY67" fmla="*/ 364675 h 1183280"/>
                <a:gd name="connsiteX68" fmla="*/ 534454 w 3406489"/>
                <a:gd name="connsiteY68" fmla="*/ 364675 h 1183280"/>
                <a:gd name="connsiteX69" fmla="*/ 534454 w 3406489"/>
                <a:gd name="connsiteY69" fmla="*/ 372171 h 1183280"/>
                <a:gd name="connsiteX70" fmla="*/ 554624 w 3406489"/>
                <a:gd name="connsiteY70" fmla="*/ 372171 h 1183280"/>
                <a:gd name="connsiteX71" fmla="*/ 554624 w 3406489"/>
                <a:gd name="connsiteY71" fmla="*/ 379589 h 1183280"/>
                <a:gd name="connsiteX72" fmla="*/ 567143 w 3406489"/>
                <a:gd name="connsiteY72" fmla="*/ 379589 h 1183280"/>
                <a:gd name="connsiteX73" fmla="*/ 567143 w 3406489"/>
                <a:gd name="connsiteY73" fmla="*/ 385462 h 1183280"/>
                <a:gd name="connsiteX74" fmla="*/ 582985 w 3406489"/>
                <a:gd name="connsiteY74" fmla="*/ 385462 h 1183280"/>
                <a:gd name="connsiteX75" fmla="*/ 582985 w 3406489"/>
                <a:gd name="connsiteY75" fmla="*/ 393963 h 1183280"/>
                <a:gd name="connsiteX76" fmla="*/ 597513 w 3406489"/>
                <a:gd name="connsiteY76" fmla="*/ 393963 h 1183280"/>
                <a:gd name="connsiteX77" fmla="*/ 597513 w 3406489"/>
                <a:gd name="connsiteY77" fmla="*/ 400609 h 1183280"/>
                <a:gd name="connsiteX78" fmla="*/ 615519 w 3406489"/>
                <a:gd name="connsiteY78" fmla="*/ 400609 h 1183280"/>
                <a:gd name="connsiteX79" fmla="*/ 615519 w 3406489"/>
                <a:gd name="connsiteY79" fmla="*/ 408491 h 1183280"/>
                <a:gd name="connsiteX80" fmla="*/ 630820 w 3406489"/>
                <a:gd name="connsiteY80" fmla="*/ 408491 h 1183280"/>
                <a:gd name="connsiteX81" fmla="*/ 630820 w 3406489"/>
                <a:gd name="connsiteY81" fmla="*/ 412432 h 1183280"/>
                <a:gd name="connsiteX82" fmla="*/ 648362 w 3406489"/>
                <a:gd name="connsiteY82" fmla="*/ 412432 h 1183280"/>
                <a:gd name="connsiteX83" fmla="*/ 648362 w 3406489"/>
                <a:gd name="connsiteY83" fmla="*/ 419465 h 1183280"/>
                <a:gd name="connsiteX84" fmla="*/ 661190 w 3406489"/>
                <a:gd name="connsiteY84" fmla="*/ 419465 h 1183280"/>
                <a:gd name="connsiteX85" fmla="*/ 661190 w 3406489"/>
                <a:gd name="connsiteY85" fmla="*/ 422170 h 1183280"/>
                <a:gd name="connsiteX86" fmla="*/ 681128 w 3406489"/>
                <a:gd name="connsiteY86" fmla="*/ 422170 h 1183280"/>
                <a:gd name="connsiteX87" fmla="*/ 681128 w 3406489"/>
                <a:gd name="connsiteY87" fmla="*/ 431829 h 1183280"/>
                <a:gd name="connsiteX88" fmla="*/ 691561 w 3406489"/>
                <a:gd name="connsiteY88" fmla="*/ 431829 h 1183280"/>
                <a:gd name="connsiteX89" fmla="*/ 691561 w 3406489"/>
                <a:gd name="connsiteY89" fmla="*/ 436698 h 1183280"/>
                <a:gd name="connsiteX90" fmla="*/ 711807 w 3406489"/>
                <a:gd name="connsiteY90" fmla="*/ 436698 h 1183280"/>
                <a:gd name="connsiteX91" fmla="*/ 711807 w 3406489"/>
                <a:gd name="connsiteY91" fmla="*/ 448908 h 1183280"/>
                <a:gd name="connsiteX92" fmla="*/ 731050 w 3406489"/>
                <a:gd name="connsiteY92" fmla="*/ 448908 h 1183280"/>
                <a:gd name="connsiteX93" fmla="*/ 731050 w 3406489"/>
                <a:gd name="connsiteY93" fmla="*/ 454163 h 1183280"/>
                <a:gd name="connsiteX94" fmla="*/ 741868 w 3406489"/>
                <a:gd name="connsiteY94" fmla="*/ 454163 h 1183280"/>
                <a:gd name="connsiteX95" fmla="*/ 741868 w 3406489"/>
                <a:gd name="connsiteY95" fmla="*/ 460422 h 1183280"/>
                <a:gd name="connsiteX96" fmla="*/ 762656 w 3406489"/>
                <a:gd name="connsiteY96" fmla="*/ 460422 h 1183280"/>
                <a:gd name="connsiteX97" fmla="*/ 762656 w 3406489"/>
                <a:gd name="connsiteY97" fmla="*/ 471782 h 1183280"/>
                <a:gd name="connsiteX98" fmla="*/ 783521 w 3406489"/>
                <a:gd name="connsiteY98" fmla="*/ 471782 h 1183280"/>
                <a:gd name="connsiteX99" fmla="*/ 783521 w 3406489"/>
                <a:gd name="connsiteY99" fmla="*/ 482524 h 1183280"/>
                <a:gd name="connsiteX100" fmla="*/ 802223 w 3406489"/>
                <a:gd name="connsiteY100" fmla="*/ 482524 h 1183280"/>
                <a:gd name="connsiteX101" fmla="*/ 802223 w 3406489"/>
                <a:gd name="connsiteY101" fmla="*/ 490792 h 1183280"/>
                <a:gd name="connsiteX102" fmla="*/ 813041 w 3406489"/>
                <a:gd name="connsiteY102" fmla="*/ 490792 h 1183280"/>
                <a:gd name="connsiteX103" fmla="*/ 813041 w 3406489"/>
                <a:gd name="connsiteY103" fmla="*/ 494424 h 1183280"/>
                <a:gd name="connsiteX104" fmla="*/ 835297 w 3406489"/>
                <a:gd name="connsiteY104" fmla="*/ 494424 h 1183280"/>
                <a:gd name="connsiteX105" fmla="*/ 835297 w 3406489"/>
                <a:gd name="connsiteY105" fmla="*/ 505166 h 1183280"/>
                <a:gd name="connsiteX106" fmla="*/ 855081 w 3406489"/>
                <a:gd name="connsiteY106" fmla="*/ 505166 h 1183280"/>
                <a:gd name="connsiteX107" fmla="*/ 855081 w 3406489"/>
                <a:gd name="connsiteY107" fmla="*/ 513048 h 1183280"/>
                <a:gd name="connsiteX108" fmla="*/ 875946 w 3406489"/>
                <a:gd name="connsiteY108" fmla="*/ 513048 h 1183280"/>
                <a:gd name="connsiteX109" fmla="*/ 875946 w 3406489"/>
                <a:gd name="connsiteY109" fmla="*/ 518149 h 1183280"/>
                <a:gd name="connsiteX110" fmla="*/ 888310 w 3406489"/>
                <a:gd name="connsiteY110" fmla="*/ 518149 h 1183280"/>
                <a:gd name="connsiteX111" fmla="*/ 888310 w 3406489"/>
                <a:gd name="connsiteY111" fmla="*/ 523867 h 1183280"/>
                <a:gd name="connsiteX112" fmla="*/ 906084 w 3406489"/>
                <a:gd name="connsiteY112" fmla="*/ 523867 h 1183280"/>
                <a:gd name="connsiteX113" fmla="*/ 906084 w 3406489"/>
                <a:gd name="connsiteY113" fmla="*/ 532522 h 1183280"/>
                <a:gd name="connsiteX114" fmla="*/ 927336 w 3406489"/>
                <a:gd name="connsiteY114" fmla="*/ 532522 h 1183280"/>
                <a:gd name="connsiteX115" fmla="*/ 927336 w 3406489"/>
                <a:gd name="connsiteY115" fmla="*/ 544191 h 1183280"/>
                <a:gd name="connsiteX116" fmla="*/ 959097 w 3406489"/>
                <a:gd name="connsiteY116" fmla="*/ 544191 h 1183280"/>
                <a:gd name="connsiteX117" fmla="*/ 959097 w 3406489"/>
                <a:gd name="connsiteY117" fmla="*/ 552074 h 1183280"/>
                <a:gd name="connsiteX118" fmla="*/ 982126 w 3406489"/>
                <a:gd name="connsiteY118" fmla="*/ 552074 h 1183280"/>
                <a:gd name="connsiteX119" fmla="*/ 982126 w 3406489"/>
                <a:gd name="connsiteY119" fmla="*/ 563047 h 1183280"/>
                <a:gd name="connsiteX120" fmla="*/ 1002450 w 3406489"/>
                <a:gd name="connsiteY120" fmla="*/ 563047 h 1183280"/>
                <a:gd name="connsiteX121" fmla="*/ 1002450 w 3406489"/>
                <a:gd name="connsiteY121" fmla="*/ 571161 h 1183280"/>
                <a:gd name="connsiteX122" fmla="*/ 1023624 w 3406489"/>
                <a:gd name="connsiteY122" fmla="*/ 571161 h 1183280"/>
                <a:gd name="connsiteX123" fmla="*/ 1023624 w 3406489"/>
                <a:gd name="connsiteY123" fmla="*/ 578657 h 1183280"/>
                <a:gd name="connsiteX124" fmla="*/ 1043562 w 3406489"/>
                <a:gd name="connsiteY124" fmla="*/ 578657 h 1183280"/>
                <a:gd name="connsiteX125" fmla="*/ 1043562 w 3406489"/>
                <a:gd name="connsiteY125" fmla="*/ 584221 h 1183280"/>
                <a:gd name="connsiteX126" fmla="*/ 1063577 w 3406489"/>
                <a:gd name="connsiteY126" fmla="*/ 584221 h 1183280"/>
                <a:gd name="connsiteX127" fmla="*/ 1063577 w 3406489"/>
                <a:gd name="connsiteY127" fmla="*/ 594886 h 1183280"/>
                <a:gd name="connsiteX128" fmla="*/ 1082973 w 3406489"/>
                <a:gd name="connsiteY128" fmla="*/ 594886 h 1183280"/>
                <a:gd name="connsiteX129" fmla="*/ 1082973 w 3406489"/>
                <a:gd name="connsiteY129" fmla="*/ 605318 h 1183280"/>
                <a:gd name="connsiteX130" fmla="*/ 1116048 w 3406489"/>
                <a:gd name="connsiteY130" fmla="*/ 605318 h 1183280"/>
                <a:gd name="connsiteX131" fmla="*/ 1116048 w 3406489"/>
                <a:gd name="connsiteY131" fmla="*/ 613896 h 1183280"/>
                <a:gd name="connsiteX132" fmla="*/ 1139386 w 3406489"/>
                <a:gd name="connsiteY132" fmla="*/ 613896 h 1183280"/>
                <a:gd name="connsiteX133" fmla="*/ 1139386 w 3406489"/>
                <a:gd name="connsiteY133" fmla="*/ 621624 h 1183280"/>
                <a:gd name="connsiteX134" fmla="*/ 1156774 w 3406489"/>
                <a:gd name="connsiteY134" fmla="*/ 621624 h 1183280"/>
                <a:gd name="connsiteX135" fmla="*/ 1156774 w 3406489"/>
                <a:gd name="connsiteY135" fmla="*/ 632752 h 1183280"/>
                <a:gd name="connsiteX136" fmla="*/ 1178412 w 3406489"/>
                <a:gd name="connsiteY136" fmla="*/ 632752 h 1183280"/>
                <a:gd name="connsiteX137" fmla="*/ 1178412 w 3406489"/>
                <a:gd name="connsiteY137" fmla="*/ 639939 h 1183280"/>
                <a:gd name="connsiteX138" fmla="*/ 1196572 w 3406489"/>
                <a:gd name="connsiteY138" fmla="*/ 639939 h 1183280"/>
                <a:gd name="connsiteX139" fmla="*/ 1196572 w 3406489"/>
                <a:gd name="connsiteY139" fmla="*/ 647667 h 1183280"/>
                <a:gd name="connsiteX140" fmla="*/ 1209864 w 3406489"/>
                <a:gd name="connsiteY140" fmla="*/ 647667 h 1183280"/>
                <a:gd name="connsiteX141" fmla="*/ 1209864 w 3406489"/>
                <a:gd name="connsiteY141" fmla="*/ 651840 h 1183280"/>
                <a:gd name="connsiteX142" fmla="*/ 1229029 w 3406489"/>
                <a:gd name="connsiteY142" fmla="*/ 651840 h 1183280"/>
                <a:gd name="connsiteX143" fmla="*/ 1229029 w 3406489"/>
                <a:gd name="connsiteY143" fmla="*/ 662040 h 1183280"/>
                <a:gd name="connsiteX144" fmla="*/ 1242552 w 3406489"/>
                <a:gd name="connsiteY144" fmla="*/ 662040 h 1183280"/>
                <a:gd name="connsiteX145" fmla="*/ 1242552 w 3406489"/>
                <a:gd name="connsiteY145" fmla="*/ 667450 h 1183280"/>
                <a:gd name="connsiteX146" fmla="*/ 1264267 w 3406489"/>
                <a:gd name="connsiteY146" fmla="*/ 667450 h 1183280"/>
                <a:gd name="connsiteX147" fmla="*/ 1264267 w 3406489"/>
                <a:gd name="connsiteY147" fmla="*/ 674482 h 1183280"/>
                <a:gd name="connsiteX148" fmla="*/ 1281578 w 3406489"/>
                <a:gd name="connsiteY148" fmla="*/ 674482 h 1183280"/>
                <a:gd name="connsiteX149" fmla="*/ 1281578 w 3406489"/>
                <a:gd name="connsiteY149" fmla="*/ 683601 h 1183280"/>
                <a:gd name="connsiteX150" fmla="*/ 1302752 w 3406489"/>
                <a:gd name="connsiteY150" fmla="*/ 683601 h 1183280"/>
                <a:gd name="connsiteX151" fmla="*/ 1302752 w 3406489"/>
                <a:gd name="connsiteY151" fmla="*/ 689938 h 1183280"/>
                <a:gd name="connsiteX152" fmla="*/ 1323926 w 3406489"/>
                <a:gd name="connsiteY152" fmla="*/ 689938 h 1183280"/>
                <a:gd name="connsiteX153" fmla="*/ 1323926 w 3406489"/>
                <a:gd name="connsiteY153" fmla="*/ 701761 h 1183280"/>
                <a:gd name="connsiteX154" fmla="*/ 1345873 w 3406489"/>
                <a:gd name="connsiteY154" fmla="*/ 701761 h 1183280"/>
                <a:gd name="connsiteX155" fmla="*/ 1345873 w 3406489"/>
                <a:gd name="connsiteY155" fmla="*/ 704311 h 1183280"/>
                <a:gd name="connsiteX156" fmla="*/ 1365115 w 3406489"/>
                <a:gd name="connsiteY156" fmla="*/ 704311 h 1183280"/>
                <a:gd name="connsiteX157" fmla="*/ 1365115 w 3406489"/>
                <a:gd name="connsiteY157" fmla="*/ 711885 h 1183280"/>
                <a:gd name="connsiteX158" fmla="*/ 1385980 w 3406489"/>
                <a:gd name="connsiteY158" fmla="*/ 711885 h 1183280"/>
                <a:gd name="connsiteX159" fmla="*/ 1385980 w 3406489"/>
                <a:gd name="connsiteY159" fmla="*/ 718685 h 1183280"/>
                <a:gd name="connsiteX160" fmla="*/ 1406768 w 3406489"/>
                <a:gd name="connsiteY160" fmla="*/ 718685 h 1183280"/>
                <a:gd name="connsiteX161" fmla="*/ 1406768 w 3406489"/>
                <a:gd name="connsiteY161" fmla="*/ 724790 h 1183280"/>
                <a:gd name="connsiteX162" fmla="*/ 1427247 w 3406489"/>
                <a:gd name="connsiteY162" fmla="*/ 724790 h 1183280"/>
                <a:gd name="connsiteX163" fmla="*/ 1427247 w 3406489"/>
                <a:gd name="connsiteY163" fmla="*/ 731822 h 1183280"/>
                <a:gd name="connsiteX164" fmla="*/ 1447957 w 3406489"/>
                <a:gd name="connsiteY164" fmla="*/ 731822 h 1183280"/>
                <a:gd name="connsiteX165" fmla="*/ 1447957 w 3406489"/>
                <a:gd name="connsiteY165" fmla="*/ 735068 h 1183280"/>
                <a:gd name="connsiteX166" fmla="*/ 1467199 w 3406489"/>
                <a:gd name="connsiteY166" fmla="*/ 735068 h 1183280"/>
                <a:gd name="connsiteX167" fmla="*/ 1467199 w 3406489"/>
                <a:gd name="connsiteY167" fmla="*/ 742255 h 1183280"/>
                <a:gd name="connsiteX168" fmla="*/ 1489610 w 3406489"/>
                <a:gd name="connsiteY168" fmla="*/ 742255 h 1183280"/>
                <a:gd name="connsiteX169" fmla="*/ 1489610 w 3406489"/>
                <a:gd name="connsiteY169" fmla="*/ 749983 h 1183280"/>
                <a:gd name="connsiteX170" fmla="*/ 1509239 w 3406489"/>
                <a:gd name="connsiteY170" fmla="*/ 749983 h 1183280"/>
                <a:gd name="connsiteX171" fmla="*/ 1509239 w 3406489"/>
                <a:gd name="connsiteY171" fmla="*/ 755160 h 1183280"/>
                <a:gd name="connsiteX172" fmla="*/ 1529331 w 3406489"/>
                <a:gd name="connsiteY172" fmla="*/ 755160 h 1183280"/>
                <a:gd name="connsiteX173" fmla="*/ 1529331 w 3406489"/>
                <a:gd name="connsiteY173" fmla="*/ 760724 h 1183280"/>
                <a:gd name="connsiteX174" fmla="*/ 1541232 w 3406489"/>
                <a:gd name="connsiteY174" fmla="*/ 760724 h 1183280"/>
                <a:gd name="connsiteX175" fmla="*/ 1541232 w 3406489"/>
                <a:gd name="connsiteY175" fmla="*/ 767216 h 1183280"/>
                <a:gd name="connsiteX176" fmla="*/ 1550428 w 3406489"/>
                <a:gd name="connsiteY176" fmla="*/ 767216 h 1183280"/>
                <a:gd name="connsiteX177" fmla="*/ 1550428 w 3406489"/>
                <a:gd name="connsiteY177" fmla="*/ 770770 h 1183280"/>
                <a:gd name="connsiteX178" fmla="*/ 1562947 w 3406489"/>
                <a:gd name="connsiteY178" fmla="*/ 770770 h 1183280"/>
                <a:gd name="connsiteX179" fmla="*/ 1562947 w 3406489"/>
                <a:gd name="connsiteY179" fmla="*/ 773707 h 1183280"/>
                <a:gd name="connsiteX180" fmla="*/ 1574075 w 3406489"/>
                <a:gd name="connsiteY180" fmla="*/ 773707 h 1183280"/>
                <a:gd name="connsiteX181" fmla="*/ 1574075 w 3406489"/>
                <a:gd name="connsiteY181" fmla="*/ 780353 h 1183280"/>
                <a:gd name="connsiteX182" fmla="*/ 1592467 w 3406489"/>
                <a:gd name="connsiteY182" fmla="*/ 780353 h 1183280"/>
                <a:gd name="connsiteX183" fmla="*/ 1592467 w 3406489"/>
                <a:gd name="connsiteY183" fmla="*/ 786458 h 1183280"/>
                <a:gd name="connsiteX184" fmla="*/ 1610936 w 3406489"/>
                <a:gd name="connsiteY184" fmla="*/ 786458 h 1183280"/>
                <a:gd name="connsiteX185" fmla="*/ 1610936 w 3406489"/>
                <a:gd name="connsiteY185" fmla="*/ 795268 h 1183280"/>
                <a:gd name="connsiteX186" fmla="*/ 1626237 w 3406489"/>
                <a:gd name="connsiteY186" fmla="*/ 795268 h 1183280"/>
                <a:gd name="connsiteX187" fmla="*/ 1626237 w 3406489"/>
                <a:gd name="connsiteY187" fmla="*/ 801527 h 1183280"/>
                <a:gd name="connsiteX188" fmla="*/ 1654598 w 3406489"/>
                <a:gd name="connsiteY188" fmla="*/ 801527 h 1183280"/>
                <a:gd name="connsiteX189" fmla="*/ 1654598 w 3406489"/>
                <a:gd name="connsiteY189" fmla="*/ 810878 h 1183280"/>
                <a:gd name="connsiteX190" fmla="*/ 1685355 w 3406489"/>
                <a:gd name="connsiteY190" fmla="*/ 810878 h 1183280"/>
                <a:gd name="connsiteX191" fmla="*/ 1685355 w 3406489"/>
                <a:gd name="connsiteY191" fmla="*/ 819842 h 1183280"/>
                <a:gd name="connsiteX192" fmla="*/ 1704752 w 3406489"/>
                <a:gd name="connsiteY192" fmla="*/ 819842 h 1183280"/>
                <a:gd name="connsiteX193" fmla="*/ 1704752 w 3406489"/>
                <a:gd name="connsiteY193" fmla="*/ 828497 h 1183280"/>
                <a:gd name="connsiteX194" fmla="*/ 1737286 w 3406489"/>
                <a:gd name="connsiteY194" fmla="*/ 828497 h 1183280"/>
                <a:gd name="connsiteX195" fmla="*/ 1737286 w 3406489"/>
                <a:gd name="connsiteY195" fmla="*/ 833907 h 1183280"/>
                <a:gd name="connsiteX196" fmla="*/ 1750269 w 3406489"/>
                <a:gd name="connsiteY196" fmla="*/ 833907 h 1183280"/>
                <a:gd name="connsiteX197" fmla="*/ 1750269 w 3406489"/>
                <a:gd name="connsiteY197" fmla="*/ 837848 h 1183280"/>
                <a:gd name="connsiteX198" fmla="*/ 1770206 w 3406489"/>
                <a:gd name="connsiteY198" fmla="*/ 837848 h 1183280"/>
                <a:gd name="connsiteX199" fmla="*/ 1770206 w 3406489"/>
                <a:gd name="connsiteY199" fmla="*/ 843953 h 1183280"/>
                <a:gd name="connsiteX200" fmla="*/ 1793931 w 3406489"/>
                <a:gd name="connsiteY200" fmla="*/ 843953 h 1183280"/>
                <a:gd name="connsiteX201" fmla="*/ 1793931 w 3406489"/>
                <a:gd name="connsiteY201" fmla="*/ 850599 h 1183280"/>
                <a:gd name="connsiteX202" fmla="*/ 1818505 w 3406489"/>
                <a:gd name="connsiteY202" fmla="*/ 850599 h 1183280"/>
                <a:gd name="connsiteX203" fmla="*/ 1818505 w 3406489"/>
                <a:gd name="connsiteY203" fmla="*/ 855235 h 1183280"/>
                <a:gd name="connsiteX204" fmla="*/ 1840607 w 3406489"/>
                <a:gd name="connsiteY204" fmla="*/ 855235 h 1183280"/>
                <a:gd name="connsiteX205" fmla="*/ 1840607 w 3406489"/>
                <a:gd name="connsiteY205" fmla="*/ 863349 h 1183280"/>
                <a:gd name="connsiteX206" fmla="*/ 1853744 w 3406489"/>
                <a:gd name="connsiteY206" fmla="*/ 863349 h 1183280"/>
                <a:gd name="connsiteX207" fmla="*/ 1853744 w 3406489"/>
                <a:gd name="connsiteY207" fmla="*/ 867291 h 1183280"/>
                <a:gd name="connsiteX208" fmla="*/ 1871904 w 3406489"/>
                <a:gd name="connsiteY208" fmla="*/ 867291 h 1183280"/>
                <a:gd name="connsiteX209" fmla="*/ 1871904 w 3406489"/>
                <a:gd name="connsiteY209" fmla="*/ 873395 h 1183280"/>
                <a:gd name="connsiteX210" fmla="*/ 1884269 w 3406489"/>
                <a:gd name="connsiteY210" fmla="*/ 873395 h 1183280"/>
                <a:gd name="connsiteX211" fmla="*/ 1884269 w 3406489"/>
                <a:gd name="connsiteY211" fmla="*/ 878264 h 1183280"/>
                <a:gd name="connsiteX212" fmla="*/ 1903356 w 3406489"/>
                <a:gd name="connsiteY212" fmla="*/ 878264 h 1183280"/>
                <a:gd name="connsiteX213" fmla="*/ 1903356 w 3406489"/>
                <a:gd name="connsiteY213" fmla="*/ 884214 h 1183280"/>
                <a:gd name="connsiteX214" fmla="*/ 1934963 w 3406489"/>
                <a:gd name="connsiteY214" fmla="*/ 884214 h 1183280"/>
                <a:gd name="connsiteX215" fmla="*/ 1934963 w 3406489"/>
                <a:gd name="connsiteY215" fmla="*/ 894261 h 1183280"/>
                <a:gd name="connsiteX216" fmla="*/ 1957451 w 3406489"/>
                <a:gd name="connsiteY216" fmla="*/ 894261 h 1183280"/>
                <a:gd name="connsiteX217" fmla="*/ 1957451 w 3406489"/>
                <a:gd name="connsiteY217" fmla="*/ 899284 h 1183280"/>
                <a:gd name="connsiteX218" fmla="*/ 1977775 w 3406489"/>
                <a:gd name="connsiteY218" fmla="*/ 899284 h 1183280"/>
                <a:gd name="connsiteX219" fmla="*/ 1977775 w 3406489"/>
                <a:gd name="connsiteY219" fmla="*/ 904848 h 1183280"/>
                <a:gd name="connsiteX220" fmla="*/ 2002040 w 3406489"/>
                <a:gd name="connsiteY220" fmla="*/ 904848 h 1183280"/>
                <a:gd name="connsiteX221" fmla="*/ 2002040 w 3406489"/>
                <a:gd name="connsiteY221" fmla="*/ 911339 h 1183280"/>
                <a:gd name="connsiteX222" fmla="*/ 2029010 w 3406489"/>
                <a:gd name="connsiteY222" fmla="*/ 911339 h 1183280"/>
                <a:gd name="connsiteX223" fmla="*/ 2029010 w 3406489"/>
                <a:gd name="connsiteY223" fmla="*/ 921926 h 1183280"/>
                <a:gd name="connsiteX224" fmla="*/ 2059535 w 3406489"/>
                <a:gd name="connsiteY224" fmla="*/ 921926 h 1183280"/>
                <a:gd name="connsiteX225" fmla="*/ 2059535 w 3406489"/>
                <a:gd name="connsiteY225" fmla="*/ 928186 h 1183280"/>
                <a:gd name="connsiteX226" fmla="*/ 2079627 w 3406489"/>
                <a:gd name="connsiteY226" fmla="*/ 928186 h 1183280"/>
                <a:gd name="connsiteX227" fmla="*/ 2079627 w 3406489"/>
                <a:gd name="connsiteY227" fmla="*/ 935450 h 1183280"/>
                <a:gd name="connsiteX228" fmla="*/ 2111466 w 3406489"/>
                <a:gd name="connsiteY228" fmla="*/ 935450 h 1183280"/>
                <a:gd name="connsiteX229" fmla="*/ 2111466 w 3406489"/>
                <a:gd name="connsiteY229" fmla="*/ 945805 h 1183280"/>
                <a:gd name="connsiteX230" fmla="*/ 2142377 w 3406489"/>
                <a:gd name="connsiteY230" fmla="*/ 945805 h 1183280"/>
                <a:gd name="connsiteX231" fmla="*/ 2164633 w 3406489"/>
                <a:gd name="connsiteY231" fmla="*/ 945805 h 1183280"/>
                <a:gd name="connsiteX232" fmla="*/ 2164633 w 3406489"/>
                <a:gd name="connsiteY232" fmla="*/ 956624 h 1183280"/>
                <a:gd name="connsiteX233" fmla="*/ 2183566 w 3406489"/>
                <a:gd name="connsiteY233" fmla="*/ 956624 h 1183280"/>
                <a:gd name="connsiteX234" fmla="*/ 2183566 w 3406489"/>
                <a:gd name="connsiteY234" fmla="*/ 962033 h 1183280"/>
                <a:gd name="connsiteX235" fmla="*/ 2216796 w 3406489"/>
                <a:gd name="connsiteY235" fmla="*/ 962033 h 1183280"/>
                <a:gd name="connsiteX236" fmla="*/ 2216796 w 3406489"/>
                <a:gd name="connsiteY236" fmla="*/ 967056 h 1183280"/>
                <a:gd name="connsiteX237" fmla="*/ 2236888 w 3406489"/>
                <a:gd name="connsiteY237" fmla="*/ 967056 h 1183280"/>
                <a:gd name="connsiteX238" fmla="*/ 2236888 w 3406489"/>
                <a:gd name="connsiteY238" fmla="*/ 974243 h 1183280"/>
                <a:gd name="connsiteX239" fmla="*/ 2257212 w 3406489"/>
                <a:gd name="connsiteY239" fmla="*/ 974243 h 1183280"/>
                <a:gd name="connsiteX240" fmla="*/ 2257212 w 3406489"/>
                <a:gd name="connsiteY240" fmla="*/ 978725 h 1183280"/>
                <a:gd name="connsiteX241" fmla="*/ 2279700 w 3406489"/>
                <a:gd name="connsiteY241" fmla="*/ 978725 h 1183280"/>
                <a:gd name="connsiteX242" fmla="*/ 2279700 w 3406489"/>
                <a:gd name="connsiteY242" fmla="*/ 985758 h 1183280"/>
                <a:gd name="connsiteX243" fmla="*/ 2317953 w 3406489"/>
                <a:gd name="connsiteY243" fmla="*/ 985758 h 1183280"/>
                <a:gd name="connsiteX244" fmla="*/ 2317953 w 3406489"/>
                <a:gd name="connsiteY244" fmla="*/ 991090 h 1183280"/>
                <a:gd name="connsiteX245" fmla="*/ 2339900 w 3406489"/>
                <a:gd name="connsiteY245" fmla="*/ 991090 h 1183280"/>
                <a:gd name="connsiteX246" fmla="*/ 2339900 w 3406489"/>
                <a:gd name="connsiteY246" fmla="*/ 1000131 h 1183280"/>
                <a:gd name="connsiteX247" fmla="*/ 2369342 w 3406489"/>
                <a:gd name="connsiteY247" fmla="*/ 1000131 h 1183280"/>
                <a:gd name="connsiteX248" fmla="*/ 2369342 w 3406489"/>
                <a:gd name="connsiteY248" fmla="*/ 1006236 h 1183280"/>
                <a:gd name="connsiteX249" fmla="*/ 2395617 w 3406489"/>
                <a:gd name="connsiteY249" fmla="*/ 1006236 h 1183280"/>
                <a:gd name="connsiteX250" fmla="*/ 2395617 w 3406489"/>
                <a:gd name="connsiteY250" fmla="*/ 1011800 h 1183280"/>
                <a:gd name="connsiteX251" fmla="*/ 2412850 w 3406489"/>
                <a:gd name="connsiteY251" fmla="*/ 1011800 h 1183280"/>
                <a:gd name="connsiteX252" fmla="*/ 2412850 w 3406489"/>
                <a:gd name="connsiteY252" fmla="*/ 1019914 h 1183280"/>
                <a:gd name="connsiteX253" fmla="*/ 2464085 w 3406489"/>
                <a:gd name="connsiteY253" fmla="*/ 1019914 h 1183280"/>
                <a:gd name="connsiteX254" fmla="*/ 2464085 w 3406489"/>
                <a:gd name="connsiteY254" fmla="*/ 1029420 h 1183280"/>
                <a:gd name="connsiteX255" fmla="*/ 2487269 w 3406489"/>
                <a:gd name="connsiteY255" fmla="*/ 1029420 h 1183280"/>
                <a:gd name="connsiteX256" fmla="*/ 2487269 w 3406489"/>
                <a:gd name="connsiteY256" fmla="*/ 1032124 h 1183280"/>
                <a:gd name="connsiteX257" fmla="*/ 2496619 w 3406489"/>
                <a:gd name="connsiteY257" fmla="*/ 1032124 h 1183280"/>
                <a:gd name="connsiteX258" fmla="*/ 2496619 w 3406489"/>
                <a:gd name="connsiteY258" fmla="*/ 1037148 h 1183280"/>
                <a:gd name="connsiteX259" fmla="*/ 2517948 w 3406489"/>
                <a:gd name="connsiteY259" fmla="*/ 1037148 h 1183280"/>
                <a:gd name="connsiteX260" fmla="*/ 2517948 w 3406489"/>
                <a:gd name="connsiteY260" fmla="*/ 1042171 h 1183280"/>
                <a:gd name="connsiteX261" fmla="*/ 2548163 w 3406489"/>
                <a:gd name="connsiteY261" fmla="*/ 1042171 h 1183280"/>
                <a:gd name="connsiteX262" fmla="*/ 2548163 w 3406489"/>
                <a:gd name="connsiteY262" fmla="*/ 1047194 h 1183280"/>
                <a:gd name="connsiteX263" fmla="*/ 2567019 w 3406489"/>
                <a:gd name="connsiteY263" fmla="*/ 1047194 h 1183280"/>
                <a:gd name="connsiteX264" fmla="*/ 2567019 w 3406489"/>
                <a:gd name="connsiteY264" fmla="*/ 1052217 h 1183280"/>
                <a:gd name="connsiteX265" fmla="*/ 2578225 w 3406489"/>
                <a:gd name="connsiteY265" fmla="*/ 1052217 h 1183280"/>
                <a:gd name="connsiteX266" fmla="*/ 2578225 w 3406489"/>
                <a:gd name="connsiteY266" fmla="*/ 1056931 h 1183280"/>
                <a:gd name="connsiteX267" fmla="*/ 2609445 w 3406489"/>
                <a:gd name="connsiteY267" fmla="*/ 1056931 h 1183280"/>
                <a:gd name="connsiteX268" fmla="*/ 2609445 w 3406489"/>
                <a:gd name="connsiteY268" fmla="*/ 1062804 h 1183280"/>
                <a:gd name="connsiteX269" fmla="*/ 2634406 w 3406489"/>
                <a:gd name="connsiteY269" fmla="*/ 1062804 h 1183280"/>
                <a:gd name="connsiteX270" fmla="*/ 2634406 w 3406489"/>
                <a:gd name="connsiteY270" fmla="*/ 1073236 h 1183280"/>
                <a:gd name="connsiteX271" fmla="*/ 2651175 w 3406489"/>
                <a:gd name="connsiteY271" fmla="*/ 1073236 h 1183280"/>
                <a:gd name="connsiteX272" fmla="*/ 2651175 w 3406489"/>
                <a:gd name="connsiteY272" fmla="*/ 1079032 h 1183280"/>
                <a:gd name="connsiteX273" fmla="*/ 2662148 w 3406489"/>
                <a:gd name="connsiteY273" fmla="*/ 1079032 h 1183280"/>
                <a:gd name="connsiteX274" fmla="*/ 2662148 w 3406489"/>
                <a:gd name="connsiteY274" fmla="*/ 1084210 h 1183280"/>
                <a:gd name="connsiteX275" fmla="*/ 2705579 w 3406489"/>
                <a:gd name="connsiteY275" fmla="*/ 1084210 h 1183280"/>
                <a:gd name="connsiteX276" fmla="*/ 2705579 w 3406489"/>
                <a:gd name="connsiteY276" fmla="*/ 1091088 h 1183280"/>
                <a:gd name="connsiteX277" fmla="*/ 2736490 w 3406489"/>
                <a:gd name="connsiteY277" fmla="*/ 1091088 h 1183280"/>
                <a:gd name="connsiteX278" fmla="*/ 2736490 w 3406489"/>
                <a:gd name="connsiteY278" fmla="*/ 1096420 h 1183280"/>
                <a:gd name="connsiteX279" fmla="*/ 2754109 w 3406489"/>
                <a:gd name="connsiteY279" fmla="*/ 1096420 h 1183280"/>
                <a:gd name="connsiteX280" fmla="*/ 2754109 w 3406489"/>
                <a:gd name="connsiteY280" fmla="*/ 1101443 h 1183280"/>
                <a:gd name="connsiteX281" fmla="*/ 2799240 w 3406489"/>
                <a:gd name="connsiteY281" fmla="*/ 1101443 h 1183280"/>
                <a:gd name="connsiteX282" fmla="*/ 2799240 w 3406489"/>
                <a:gd name="connsiteY282" fmla="*/ 1105075 h 1183280"/>
                <a:gd name="connsiteX283" fmla="*/ 2817014 w 3406489"/>
                <a:gd name="connsiteY283" fmla="*/ 1105075 h 1183280"/>
                <a:gd name="connsiteX284" fmla="*/ 2817014 w 3406489"/>
                <a:gd name="connsiteY284" fmla="*/ 1109402 h 1183280"/>
                <a:gd name="connsiteX285" fmla="*/ 2840429 w 3406489"/>
                <a:gd name="connsiteY285" fmla="*/ 1109402 h 1183280"/>
                <a:gd name="connsiteX286" fmla="*/ 2840429 w 3406489"/>
                <a:gd name="connsiteY286" fmla="*/ 1117130 h 1183280"/>
                <a:gd name="connsiteX287" fmla="*/ 2857971 w 3406489"/>
                <a:gd name="connsiteY287" fmla="*/ 1117130 h 1183280"/>
                <a:gd name="connsiteX288" fmla="*/ 2857971 w 3406489"/>
                <a:gd name="connsiteY288" fmla="*/ 1124085 h 1183280"/>
                <a:gd name="connsiteX289" fmla="*/ 2881000 w 3406489"/>
                <a:gd name="connsiteY289" fmla="*/ 1124085 h 1183280"/>
                <a:gd name="connsiteX290" fmla="*/ 2881000 w 3406489"/>
                <a:gd name="connsiteY290" fmla="*/ 1128104 h 1183280"/>
                <a:gd name="connsiteX291" fmla="*/ 2910674 w 3406489"/>
                <a:gd name="connsiteY291" fmla="*/ 1128104 h 1183280"/>
                <a:gd name="connsiteX292" fmla="*/ 2910674 w 3406489"/>
                <a:gd name="connsiteY292" fmla="*/ 1135600 h 1183280"/>
                <a:gd name="connsiteX293" fmla="*/ 2941586 w 3406489"/>
                <a:gd name="connsiteY293" fmla="*/ 1135600 h 1183280"/>
                <a:gd name="connsiteX294" fmla="*/ 2941586 w 3406489"/>
                <a:gd name="connsiteY294" fmla="*/ 1141705 h 1183280"/>
                <a:gd name="connsiteX295" fmla="*/ 3006422 w 3406489"/>
                <a:gd name="connsiteY295" fmla="*/ 1141705 h 1183280"/>
                <a:gd name="connsiteX296" fmla="*/ 3006422 w 3406489"/>
                <a:gd name="connsiteY296" fmla="*/ 1146187 h 1183280"/>
                <a:gd name="connsiteX297" fmla="*/ 3034165 w 3406489"/>
                <a:gd name="connsiteY297" fmla="*/ 1146187 h 1183280"/>
                <a:gd name="connsiteX298" fmla="*/ 3034165 w 3406489"/>
                <a:gd name="connsiteY298" fmla="*/ 1151828 h 1183280"/>
                <a:gd name="connsiteX299" fmla="*/ 3056575 w 3406489"/>
                <a:gd name="connsiteY299" fmla="*/ 1151828 h 1183280"/>
                <a:gd name="connsiteX300" fmla="*/ 3056575 w 3406489"/>
                <a:gd name="connsiteY300" fmla="*/ 1162029 h 1183280"/>
                <a:gd name="connsiteX301" fmla="*/ 3095987 w 3406489"/>
                <a:gd name="connsiteY301" fmla="*/ 1162029 h 1183280"/>
                <a:gd name="connsiteX302" fmla="*/ 3095987 w 3406489"/>
                <a:gd name="connsiteY302" fmla="*/ 1170297 h 1183280"/>
                <a:gd name="connsiteX303" fmla="*/ 3188721 w 3406489"/>
                <a:gd name="connsiteY303" fmla="*/ 1170297 h 1183280"/>
                <a:gd name="connsiteX304" fmla="*/ 3188721 w 3406489"/>
                <a:gd name="connsiteY304" fmla="*/ 1176789 h 1183280"/>
                <a:gd name="connsiteX305" fmla="*/ 3195676 w 3406489"/>
                <a:gd name="connsiteY305" fmla="*/ 1176789 h 1183280"/>
                <a:gd name="connsiteX306" fmla="*/ 3195676 w 3406489"/>
                <a:gd name="connsiteY306" fmla="*/ 1183280 h 1183280"/>
                <a:gd name="connsiteX307" fmla="*/ 3406490 w 3406489"/>
                <a:gd name="connsiteY307" fmla="*/ 1183280 h 11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3406489" h="1183280">
                  <a:moveTo>
                    <a:pt x="0" y="0"/>
                  </a:moveTo>
                  <a:lnTo>
                    <a:pt x="0" y="16692"/>
                  </a:lnTo>
                  <a:lnTo>
                    <a:pt x="13987" y="16692"/>
                  </a:lnTo>
                  <a:lnTo>
                    <a:pt x="13987" y="35548"/>
                  </a:lnTo>
                  <a:lnTo>
                    <a:pt x="31066" y="35548"/>
                  </a:lnTo>
                  <a:lnTo>
                    <a:pt x="31066" y="49922"/>
                  </a:lnTo>
                  <a:lnTo>
                    <a:pt x="41498" y="49922"/>
                  </a:lnTo>
                  <a:lnTo>
                    <a:pt x="41498" y="63445"/>
                  </a:lnTo>
                  <a:lnTo>
                    <a:pt x="53863" y="63445"/>
                  </a:lnTo>
                  <a:lnTo>
                    <a:pt x="53863" y="77664"/>
                  </a:lnTo>
                  <a:lnTo>
                    <a:pt x="69859" y="77664"/>
                  </a:lnTo>
                  <a:lnTo>
                    <a:pt x="69859" y="85392"/>
                  </a:lnTo>
                  <a:lnTo>
                    <a:pt x="82146" y="85392"/>
                  </a:lnTo>
                  <a:lnTo>
                    <a:pt x="82146" y="96675"/>
                  </a:lnTo>
                  <a:lnTo>
                    <a:pt x="98298" y="96675"/>
                  </a:lnTo>
                  <a:lnTo>
                    <a:pt x="98298" y="110662"/>
                  </a:lnTo>
                  <a:lnTo>
                    <a:pt x="111744" y="110662"/>
                  </a:lnTo>
                  <a:lnTo>
                    <a:pt x="111744" y="120013"/>
                  </a:lnTo>
                  <a:lnTo>
                    <a:pt x="125036" y="120013"/>
                  </a:lnTo>
                  <a:lnTo>
                    <a:pt x="125036" y="132609"/>
                  </a:lnTo>
                  <a:lnTo>
                    <a:pt x="140723" y="132609"/>
                  </a:lnTo>
                  <a:lnTo>
                    <a:pt x="140723" y="145901"/>
                  </a:lnTo>
                  <a:lnTo>
                    <a:pt x="157261" y="145901"/>
                  </a:lnTo>
                  <a:lnTo>
                    <a:pt x="157261" y="158652"/>
                  </a:lnTo>
                  <a:lnTo>
                    <a:pt x="172175" y="158652"/>
                  </a:lnTo>
                  <a:lnTo>
                    <a:pt x="172175" y="167307"/>
                  </a:lnTo>
                  <a:lnTo>
                    <a:pt x="187940" y="167307"/>
                  </a:lnTo>
                  <a:lnTo>
                    <a:pt x="187940" y="179517"/>
                  </a:lnTo>
                  <a:lnTo>
                    <a:pt x="200150" y="179517"/>
                  </a:lnTo>
                  <a:lnTo>
                    <a:pt x="200150" y="186549"/>
                  </a:lnTo>
                  <a:lnTo>
                    <a:pt x="215451" y="186549"/>
                  </a:lnTo>
                  <a:lnTo>
                    <a:pt x="215451" y="198063"/>
                  </a:lnTo>
                  <a:lnTo>
                    <a:pt x="233766" y="198063"/>
                  </a:lnTo>
                  <a:lnTo>
                    <a:pt x="233766" y="210582"/>
                  </a:lnTo>
                  <a:lnTo>
                    <a:pt x="254090" y="210582"/>
                  </a:lnTo>
                  <a:lnTo>
                    <a:pt x="254090" y="221788"/>
                  </a:lnTo>
                  <a:lnTo>
                    <a:pt x="275110" y="221788"/>
                  </a:lnTo>
                  <a:lnTo>
                    <a:pt x="275110" y="231988"/>
                  </a:lnTo>
                  <a:lnTo>
                    <a:pt x="295047" y="231988"/>
                  </a:lnTo>
                  <a:lnTo>
                    <a:pt x="295047" y="244971"/>
                  </a:lnTo>
                  <a:lnTo>
                    <a:pt x="316067" y="244971"/>
                  </a:lnTo>
                  <a:lnTo>
                    <a:pt x="316067" y="257567"/>
                  </a:lnTo>
                  <a:lnTo>
                    <a:pt x="336082" y="257567"/>
                  </a:lnTo>
                  <a:lnTo>
                    <a:pt x="336082" y="266841"/>
                  </a:lnTo>
                  <a:lnTo>
                    <a:pt x="354938" y="266841"/>
                  </a:lnTo>
                  <a:lnTo>
                    <a:pt x="354938" y="283765"/>
                  </a:lnTo>
                  <a:lnTo>
                    <a:pt x="368384" y="283765"/>
                  </a:lnTo>
                  <a:lnTo>
                    <a:pt x="368384" y="289870"/>
                  </a:lnTo>
                  <a:lnTo>
                    <a:pt x="379898" y="289870"/>
                  </a:lnTo>
                  <a:lnTo>
                    <a:pt x="379898" y="295665"/>
                  </a:lnTo>
                  <a:lnTo>
                    <a:pt x="399450" y="295665"/>
                  </a:lnTo>
                  <a:lnTo>
                    <a:pt x="399450" y="303548"/>
                  </a:lnTo>
                  <a:lnTo>
                    <a:pt x="418383" y="303548"/>
                  </a:lnTo>
                  <a:lnTo>
                    <a:pt x="418383" y="317535"/>
                  </a:lnTo>
                  <a:lnTo>
                    <a:pt x="437625" y="317535"/>
                  </a:lnTo>
                  <a:lnTo>
                    <a:pt x="437625" y="323872"/>
                  </a:lnTo>
                  <a:lnTo>
                    <a:pt x="449990" y="323872"/>
                  </a:lnTo>
                  <a:lnTo>
                    <a:pt x="449990" y="332836"/>
                  </a:lnTo>
                  <a:lnTo>
                    <a:pt x="470082" y="332836"/>
                  </a:lnTo>
                  <a:lnTo>
                    <a:pt x="470082" y="341259"/>
                  </a:lnTo>
                  <a:lnTo>
                    <a:pt x="482369" y="341259"/>
                  </a:lnTo>
                  <a:lnTo>
                    <a:pt x="482369" y="345432"/>
                  </a:lnTo>
                  <a:lnTo>
                    <a:pt x="492956" y="345432"/>
                  </a:lnTo>
                  <a:lnTo>
                    <a:pt x="492956" y="352928"/>
                  </a:lnTo>
                  <a:lnTo>
                    <a:pt x="503157" y="352928"/>
                  </a:lnTo>
                  <a:lnTo>
                    <a:pt x="503157" y="358879"/>
                  </a:lnTo>
                  <a:lnTo>
                    <a:pt x="514517" y="358879"/>
                  </a:lnTo>
                  <a:lnTo>
                    <a:pt x="514517" y="364675"/>
                  </a:lnTo>
                  <a:lnTo>
                    <a:pt x="534454" y="364675"/>
                  </a:lnTo>
                  <a:lnTo>
                    <a:pt x="534454" y="372171"/>
                  </a:lnTo>
                  <a:lnTo>
                    <a:pt x="554624" y="372171"/>
                  </a:lnTo>
                  <a:lnTo>
                    <a:pt x="554624" y="379589"/>
                  </a:lnTo>
                  <a:lnTo>
                    <a:pt x="567143" y="379589"/>
                  </a:lnTo>
                  <a:lnTo>
                    <a:pt x="567143" y="385462"/>
                  </a:lnTo>
                  <a:lnTo>
                    <a:pt x="582985" y="385462"/>
                  </a:lnTo>
                  <a:lnTo>
                    <a:pt x="582985" y="393963"/>
                  </a:lnTo>
                  <a:lnTo>
                    <a:pt x="597513" y="393963"/>
                  </a:lnTo>
                  <a:lnTo>
                    <a:pt x="597513" y="400609"/>
                  </a:lnTo>
                  <a:lnTo>
                    <a:pt x="615519" y="400609"/>
                  </a:lnTo>
                  <a:lnTo>
                    <a:pt x="615519" y="408491"/>
                  </a:lnTo>
                  <a:lnTo>
                    <a:pt x="630820" y="408491"/>
                  </a:lnTo>
                  <a:lnTo>
                    <a:pt x="630820" y="412432"/>
                  </a:lnTo>
                  <a:lnTo>
                    <a:pt x="648362" y="412432"/>
                  </a:lnTo>
                  <a:lnTo>
                    <a:pt x="648362" y="419465"/>
                  </a:lnTo>
                  <a:lnTo>
                    <a:pt x="661190" y="419465"/>
                  </a:lnTo>
                  <a:lnTo>
                    <a:pt x="661190" y="422170"/>
                  </a:lnTo>
                  <a:lnTo>
                    <a:pt x="681128" y="422170"/>
                  </a:lnTo>
                  <a:lnTo>
                    <a:pt x="681128" y="431829"/>
                  </a:lnTo>
                  <a:lnTo>
                    <a:pt x="691561" y="431829"/>
                  </a:lnTo>
                  <a:lnTo>
                    <a:pt x="691561" y="436698"/>
                  </a:lnTo>
                  <a:lnTo>
                    <a:pt x="711807" y="436698"/>
                  </a:lnTo>
                  <a:lnTo>
                    <a:pt x="711807" y="448908"/>
                  </a:lnTo>
                  <a:lnTo>
                    <a:pt x="731050" y="448908"/>
                  </a:lnTo>
                  <a:lnTo>
                    <a:pt x="731050" y="454163"/>
                  </a:lnTo>
                  <a:lnTo>
                    <a:pt x="741868" y="454163"/>
                  </a:lnTo>
                  <a:lnTo>
                    <a:pt x="741868" y="460422"/>
                  </a:lnTo>
                  <a:lnTo>
                    <a:pt x="762656" y="460422"/>
                  </a:lnTo>
                  <a:lnTo>
                    <a:pt x="762656" y="471782"/>
                  </a:lnTo>
                  <a:lnTo>
                    <a:pt x="783521" y="471782"/>
                  </a:lnTo>
                  <a:lnTo>
                    <a:pt x="783521" y="482524"/>
                  </a:lnTo>
                  <a:lnTo>
                    <a:pt x="802223" y="482524"/>
                  </a:lnTo>
                  <a:lnTo>
                    <a:pt x="802223" y="490792"/>
                  </a:lnTo>
                  <a:lnTo>
                    <a:pt x="813041" y="490792"/>
                  </a:lnTo>
                  <a:lnTo>
                    <a:pt x="813041" y="494424"/>
                  </a:lnTo>
                  <a:lnTo>
                    <a:pt x="835297" y="494424"/>
                  </a:lnTo>
                  <a:lnTo>
                    <a:pt x="835297" y="505166"/>
                  </a:lnTo>
                  <a:lnTo>
                    <a:pt x="855081" y="505166"/>
                  </a:lnTo>
                  <a:lnTo>
                    <a:pt x="855081" y="513048"/>
                  </a:lnTo>
                  <a:lnTo>
                    <a:pt x="875946" y="513048"/>
                  </a:lnTo>
                  <a:lnTo>
                    <a:pt x="875946" y="518149"/>
                  </a:lnTo>
                  <a:lnTo>
                    <a:pt x="888310" y="518149"/>
                  </a:lnTo>
                  <a:lnTo>
                    <a:pt x="888310" y="523867"/>
                  </a:lnTo>
                  <a:lnTo>
                    <a:pt x="906084" y="523867"/>
                  </a:lnTo>
                  <a:lnTo>
                    <a:pt x="906084" y="532522"/>
                  </a:lnTo>
                  <a:lnTo>
                    <a:pt x="927336" y="532522"/>
                  </a:lnTo>
                  <a:lnTo>
                    <a:pt x="927336" y="544191"/>
                  </a:lnTo>
                  <a:lnTo>
                    <a:pt x="959097" y="544191"/>
                  </a:lnTo>
                  <a:lnTo>
                    <a:pt x="959097" y="552074"/>
                  </a:lnTo>
                  <a:lnTo>
                    <a:pt x="982126" y="552074"/>
                  </a:lnTo>
                  <a:lnTo>
                    <a:pt x="982126" y="563047"/>
                  </a:lnTo>
                  <a:lnTo>
                    <a:pt x="1002450" y="563047"/>
                  </a:lnTo>
                  <a:lnTo>
                    <a:pt x="1002450" y="571161"/>
                  </a:lnTo>
                  <a:lnTo>
                    <a:pt x="1023624" y="571161"/>
                  </a:lnTo>
                  <a:lnTo>
                    <a:pt x="1023624" y="578657"/>
                  </a:lnTo>
                  <a:lnTo>
                    <a:pt x="1043562" y="578657"/>
                  </a:lnTo>
                  <a:lnTo>
                    <a:pt x="1043562" y="584221"/>
                  </a:lnTo>
                  <a:lnTo>
                    <a:pt x="1063577" y="584221"/>
                  </a:lnTo>
                  <a:lnTo>
                    <a:pt x="1063577" y="594886"/>
                  </a:lnTo>
                  <a:lnTo>
                    <a:pt x="1082973" y="594886"/>
                  </a:lnTo>
                  <a:lnTo>
                    <a:pt x="1082973" y="605318"/>
                  </a:lnTo>
                  <a:lnTo>
                    <a:pt x="1116048" y="605318"/>
                  </a:lnTo>
                  <a:lnTo>
                    <a:pt x="1116048" y="613896"/>
                  </a:lnTo>
                  <a:lnTo>
                    <a:pt x="1139386" y="613896"/>
                  </a:lnTo>
                  <a:lnTo>
                    <a:pt x="1139386" y="621624"/>
                  </a:lnTo>
                  <a:lnTo>
                    <a:pt x="1156774" y="621624"/>
                  </a:lnTo>
                  <a:lnTo>
                    <a:pt x="1156774" y="632752"/>
                  </a:lnTo>
                  <a:lnTo>
                    <a:pt x="1178412" y="632752"/>
                  </a:lnTo>
                  <a:lnTo>
                    <a:pt x="1178412" y="639939"/>
                  </a:lnTo>
                  <a:lnTo>
                    <a:pt x="1196572" y="639939"/>
                  </a:lnTo>
                  <a:lnTo>
                    <a:pt x="1196572" y="647667"/>
                  </a:lnTo>
                  <a:lnTo>
                    <a:pt x="1209864" y="647667"/>
                  </a:lnTo>
                  <a:lnTo>
                    <a:pt x="1209864" y="651840"/>
                  </a:lnTo>
                  <a:lnTo>
                    <a:pt x="1229029" y="651840"/>
                  </a:lnTo>
                  <a:lnTo>
                    <a:pt x="1229029" y="662040"/>
                  </a:lnTo>
                  <a:lnTo>
                    <a:pt x="1242552" y="662040"/>
                  </a:lnTo>
                  <a:lnTo>
                    <a:pt x="1242552" y="667450"/>
                  </a:lnTo>
                  <a:lnTo>
                    <a:pt x="1264267" y="667450"/>
                  </a:lnTo>
                  <a:lnTo>
                    <a:pt x="1264267" y="674482"/>
                  </a:lnTo>
                  <a:lnTo>
                    <a:pt x="1281578" y="674482"/>
                  </a:lnTo>
                  <a:lnTo>
                    <a:pt x="1281578" y="683601"/>
                  </a:lnTo>
                  <a:lnTo>
                    <a:pt x="1302752" y="683601"/>
                  </a:lnTo>
                  <a:lnTo>
                    <a:pt x="1302752" y="689938"/>
                  </a:lnTo>
                  <a:lnTo>
                    <a:pt x="1323926" y="689938"/>
                  </a:lnTo>
                  <a:lnTo>
                    <a:pt x="1323926" y="701761"/>
                  </a:lnTo>
                  <a:lnTo>
                    <a:pt x="1345873" y="701761"/>
                  </a:lnTo>
                  <a:lnTo>
                    <a:pt x="1345873" y="704311"/>
                  </a:lnTo>
                  <a:lnTo>
                    <a:pt x="1365115" y="704311"/>
                  </a:lnTo>
                  <a:lnTo>
                    <a:pt x="1365115" y="711885"/>
                  </a:lnTo>
                  <a:lnTo>
                    <a:pt x="1385980" y="711885"/>
                  </a:lnTo>
                  <a:lnTo>
                    <a:pt x="1385980" y="718685"/>
                  </a:lnTo>
                  <a:lnTo>
                    <a:pt x="1406768" y="718685"/>
                  </a:lnTo>
                  <a:lnTo>
                    <a:pt x="1406768" y="724790"/>
                  </a:lnTo>
                  <a:lnTo>
                    <a:pt x="1427247" y="724790"/>
                  </a:lnTo>
                  <a:lnTo>
                    <a:pt x="1427247" y="731822"/>
                  </a:lnTo>
                  <a:lnTo>
                    <a:pt x="1447957" y="731822"/>
                  </a:lnTo>
                  <a:lnTo>
                    <a:pt x="1447957" y="735068"/>
                  </a:lnTo>
                  <a:lnTo>
                    <a:pt x="1467199" y="735068"/>
                  </a:lnTo>
                  <a:lnTo>
                    <a:pt x="1467199" y="742255"/>
                  </a:lnTo>
                  <a:lnTo>
                    <a:pt x="1489610" y="742255"/>
                  </a:lnTo>
                  <a:lnTo>
                    <a:pt x="1489610" y="749983"/>
                  </a:lnTo>
                  <a:lnTo>
                    <a:pt x="1509239" y="749983"/>
                  </a:lnTo>
                  <a:lnTo>
                    <a:pt x="1509239" y="755160"/>
                  </a:lnTo>
                  <a:lnTo>
                    <a:pt x="1529331" y="755160"/>
                  </a:lnTo>
                  <a:lnTo>
                    <a:pt x="1529331" y="760724"/>
                  </a:lnTo>
                  <a:lnTo>
                    <a:pt x="1541232" y="760724"/>
                  </a:lnTo>
                  <a:lnTo>
                    <a:pt x="1541232" y="767216"/>
                  </a:lnTo>
                  <a:lnTo>
                    <a:pt x="1550428" y="767216"/>
                  </a:lnTo>
                  <a:lnTo>
                    <a:pt x="1550428" y="770770"/>
                  </a:lnTo>
                  <a:lnTo>
                    <a:pt x="1562947" y="770770"/>
                  </a:lnTo>
                  <a:lnTo>
                    <a:pt x="1562947" y="773707"/>
                  </a:lnTo>
                  <a:lnTo>
                    <a:pt x="1574075" y="773707"/>
                  </a:lnTo>
                  <a:lnTo>
                    <a:pt x="1574075" y="780353"/>
                  </a:lnTo>
                  <a:lnTo>
                    <a:pt x="1592467" y="780353"/>
                  </a:lnTo>
                  <a:lnTo>
                    <a:pt x="1592467" y="786458"/>
                  </a:lnTo>
                  <a:lnTo>
                    <a:pt x="1610936" y="786458"/>
                  </a:lnTo>
                  <a:lnTo>
                    <a:pt x="1610936" y="795268"/>
                  </a:lnTo>
                  <a:lnTo>
                    <a:pt x="1626237" y="795268"/>
                  </a:lnTo>
                  <a:lnTo>
                    <a:pt x="1626237" y="801527"/>
                  </a:lnTo>
                  <a:lnTo>
                    <a:pt x="1654598" y="801527"/>
                  </a:lnTo>
                  <a:lnTo>
                    <a:pt x="1654598" y="810878"/>
                  </a:lnTo>
                  <a:lnTo>
                    <a:pt x="1685355" y="810878"/>
                  </a:lnTo>
                  <a:lnTo>
                    <a:pt x="1685355" y="819842"/>
                  </a:lnTo>
                  <a:lnTo>
                    <a:pt x="1704752" y="819842"/>
                  </a:lnTo>
                  <a:lnTo>
                    <a:pt x="1704752" y="828497"/>
                  </a:lnTo>
                  <a:lnTo>
                    <a:pt x="1737286" y="828497"/>
                  </a:lnTo>
                  <a:lnTo>
                    <a:pt x="1737286" y="833907"/>
                  </a:lnTo>
                  <a:lnTo>
                    <a:pt x="1750269" y="833907"/>
                  </a:lnTo>
                  <a:lnTo>
                    <a:pt x="1750269" y="837848"/>
                  </a:lnTo>
                  <a:lnTo>
                    <a:pt x="1770206" y="837848"/>
                  </a:lnTo>
                  <a:lnTo>
                    <a:pt x="1770206" y="843953"/>
                  </a:lnTo>
                  <a:lnTo>
                    <a:pt x="1793931" y="843953"/>
                  </a:lnTo>
                  <a:lnTo>
                    <a:pt x="1793931" y="850599"/>
                  </a:lnTo>
                  <a:lnTo>
                    <a:pt x="1818505" y="850599"/>
                  </a:lnTo>
                  <a:lnTo>
                    <a:pt x="1818505" y="855235"/>
                  </a:lnTo>
                  <a:lnTo>
                    <a:pt x="1840607" y="855235"/>
                  </a:lnTo>
                  <a:lnTo>
                    <a:pt x="1840607" y="863349"/>
                  </a:lnTo>
                  <a:lnTo>
                    <a:pt x="1853744" y="863349"/>
                  </a:lnTo>
                  <a:lnTo>
                    <a:pt x="1853744" y="867291"/>
                  </a:lnTo>
                  <a:lnTo>
                    <a:pt x="1871904" y="867291"/>
                  </a:lnTo>
                  <a:lnTo>
                    <a:pt x="1871904" y="873395"/>
                  </a:lnTo>
                  <a:lnTo>
                    <a:pt x="1884269" y="873395"/>
                  </a:lnTo>
                  <a:lnTo>
                    <a:pt x="1884269" y="878264"/>
                  </a:lnTo>
                  <a:lnTo>
                    <a:pt x="1903356" y="878264"/>
                  </a:lnTo>
                  <a:lnTo>
                    <a:pt x="1903356" y="884214"/>
                  </a:lnTo>
                  <a:lnTo>
                    <a:pt x="1934963" y="884214"/>
                  </a:lnTo>
                  <a:lnTo>
                    <a:pt x="1934963" y="894261"/>
                  </a:lnTo>
                  <a:lnTo>
                    <a:pt x="1957451" y="894261"/>
                  </a:lnTo>
                  <a:lnTo>
                    <a:pt x="1957451" y="899284"/>
                  </a:lnTo>
                  <a:lnTo>
                    <a:pt x="1977775" y="899284"/>
                  </a:lnTo>
                  <a:lnTo>
                    <a:pt x="1977775" y="904848"/>
                  </a:lnTo>
                  <a:lnTo>
                    <a:pt x="2002040" y="904848"/>
                  </a:lnTo>
                  <a:lnTo>
                    <a:pt x="2002040" y="911339"/>
                  </a:lnTo>
                  <a:lnTo>
                    <a:pt x="2029010" y="911339"/>
                  </a:lnTo>
                  <a:lnTo>
                    <a:pt x="2029010" y="921926"/>
                  </a:lnTo>
                  <a:lnTo>
                    <a:pt x="2059535" y="921926"/>
                  </a:lnTo>
                  <a:lnTo>
                    <a:pt x="2059535" y="928186"/>
                  </a:lnTo>
                  <a:lnTo>
                    <a:pt x="2079627" y="928186"/>
                  </a:lnTo>
                  <a:lnTo>
                    <a:pt x="2079627" y="935450"/>
                  </a:lnTo>
                  <a:lnTo>
                    <a:pt x="2111466" y="935450"/>
                  </a:lnTo>
                  <a:lnTo>
                    <a:pt x="2111466" y="945805"/>
                  </a:lnTo>
                  <a:lnTo>
                    <a:pt x="2142377" y="945805"/>
                  </a:lnTo>
                  <a:lnTo>
                    <a:pt x="2164633" y="945805"/>
                  </a:lnTo>
                  <a:lnTo>
                    <a:pt x="2164633" y="956624"/>
                  </a:lnTo>
                  <a:lnTo>
                    <a:pt x="2183566" y="956624"/>
                  </a:lnTo>
                  <a:lnTo>
                    <a:pt x="2183566" y="962033"/>
                  </a:lnTo>
                  <a:lnTo>
                    <a:pt x="2216796" y="962033"/>
                  </a:lnTo>
                  <a:lnTo>
                    <a:pt x="2216796" y="967056"/>
                  </a:lnTo>
                  <a:lnTo>
                    <a:pt x="2236888" y="967056"/>
                  </a:lnTo>
                  <a:lnTo>
                    <a:pt x="2236888" y="974243"/>
                  </a:lnTo>
                  <a:lnTo>
                    <a:pt x="2257212" y="974243"/>
                  </a:lnTo>
                  <a:lnTo>
                    <a:pt x="2257212" y="978725"/>
                  </a:lnTo>
                  <a:lnTo>
                    <a:pt x="2279700" y="978725"/>
                  </a:lnTo>
                  <a:lnTo>
                    <a:pt x="2279700" y="985758"/>
                  </a:lnTo>
                  <a:lnTo>
                    <a:pt x="2317953" y="985758"/>
                  </a:lnTo>
                  <a:lnTo>
                    <a:pt x="2317953" y="991090"/>
                  </a:lnTo>
                  <a:lnTo>
                    <a:pt x="2339900" y="991090"/>
                  </a:lnTo>
                  <a:lnTo>
                    <a:pt x="2339900" y="1000131"/>
                  </a:lnTo>
                  <a:lnTo>
                    <a:pt x="2369342" y="1000131"/>
                  </a:lnTo>
                  <a:lnTo>
                    <a:pt x="2369342" y="1006236"/>
                  </a:lnTo>
                  <a:lnTo>
                    <a:pt x="2395617" y="1006236"/>
                  </a:lnTo>
                  <a:lnTo>
                    <a:pt x="2395617" y="1011800"/>
                  </a:lnTo>
                  <a:lnTo>
                    <a:pt x="2412850" y="1011800"/>
                  </a:lnTo>
                  <a:lnTo>
                    <a:pt x="2412850" y="1019914"/>
                  </a:lnTo>
                  <a:lnTo>
                    <a:pt x="2464085" y="1019914"/>
                  </a:lnTo>
                  <a:lnTo>
                    <a:pt x="2464085" y="1029420"/>
                  </a:lnTo>
                  <a:lnTo>
                    <a:pt x="2487269" y="1029420"/>
                  </a:lnTo>
                  <a:lnTo>
                    <a:pt x="2487269" y="1032124"/>
                  </a:lnTo>
                  <a:lnTo>
                    <a:pt x="2496619" y="1032124"/>
                  </a:lnTo>
                  <a:lnTo>
                    <a:pt x="2496619" y="1037148"/>
                  </a:lnTo>
                  <a:lnTo>
                    <a:pt x="2517948" y="1037148"/>
                  </a:lnTo>
                  <a:lnTo>
                    <a:pt x="2517948" y="1042171"/>
                  </a:lnTo>
                  <a:lnTo>
                    <a:pt x="2548163" y="1042171"/>
                  </a:lnTo>
                  <a:lnTo>
                    <a:pt x="2548163" y="1047194"/>
                  </a:lnTo>
                  <a:lnTo>
                    <a:pt x="2567019" y="1047194"/>
                  </a:lnTo>
                  <a:lnTo>
                    <a:pt x="2567019" y="1052217"/>
                  </a:lnTo>
                  <a:lnTo>
                    <a:pt x="2578225" y="1052217"/>
                  </a:lnTo>
                  <a:lnTo>
                    <a:pt x="2578225" y="1056931"/>
                  </a:lnTo>
                  <a:lnTo>
                    <a:pt x="2609445" y="1056931"/>
                  </a:lnTo>
                  <a:lnTo>
                    <a:pt x="2609445" y="1062804"/>
                  </a:lnTo>
                  <a:lnTo>
                    <a:pt x="2634406" y="1062804"/>
                  </a:lnTo>
                  <a:lnTo>
                    <a:pt x="2634406" y="1073236"/>
                  </a:lnTo>
                  <a:lnTo>
                    <a:pt x="2651175" y="1073236"/>
                  </a:lnTo>
                  <a:lnTo>
                    <a:pt x="2651175" y="1079032"/>
                  </a:lnTo>
                  <a:lnTo>
                    <a:pt x="2662148" y="1079032"/>
                  </a:lnTo>
                  <a:lnTo>
                    <a:pt x="2662148" y="1084210"/>
                  </a:lnTo>
                  <a:lnTo>
                    <a:pt x="2705579" y="1084210"/>
                  </a:lnTo>
                  <a:lnTo>
                    <a:pt x="2705579" y="1091088"/>
                  </a:lnTo>
                  <a:lnTo>
                    <a:pt x="2736490" y="1091088"/>
                  </a:lnTo>
                  <a:lnTo>
                    <a:pt x="2736490" y="1096420"/>
                  </a:lnTo>
                  <a:lnTo>
                    <a:pt x="2754109" y="1096420"/>
                  </a:lnTo>
                  <a:lnTo>
                    <a:pt x="2754109" y="1101443"/>
                  </a:lnTo>
                  <a:lnTo>
                    <a:pt x="2799240" y="1101443"/>
                  </a:lnTo>
                  <a:lnTo>
                    <a:pt x="2799240" y="1105075"/>
                  </a:lnTo>
                  <a:lnTo>
                    <a:pt x="2817014" y="1105075"/>
                  </a:lnTo>
                  <a:lnTo>
                    <a:pt x="2817014" y="1109402"/>
                  </a:lnTo>
                  <a:lnTo>
                    <a:pt x="2840429" y="1109402"/>
                  </a:lnTo>
                  <a:lnTo>
                    <a:pt x="2840429" y="1117130"/>
                  </a:lnTo>
                  <a:lnTo>
                    <a:pt x="2857971" y="1117130"/>
                  </a:lnTo>
                  <a:lnTo>
                    <a:pt x="2857971" y="1124085"/>
                  </a:lnTo>
                  <a:lnTo>
                    <a:pt x="2881000" y="1124085"/>
                  </a:lnTo>
                  <a:lnTo>
                    <a:pt x="2881000" y="1128104"/>
                  </a:lnTo>
                  <a:lnTo>
                    <a:pt x="2910674" y="1128104"/>
                  </a:lnTo>
                  <a:lnTo>
                    <a:pt x="2910674" y="1135600"/>
                  </a:lnTo>
                  <a:lnTo>
                    <a:pt x="2941586" y="1135600"/>
                  </a:lnTo>
                  <a:lnTo>
                    <a:pt x="2941586" y="1141705"/>
                  </a:lnTo>
                  <a:lnTo>
                    <a:pt x="3006422" y="1141705"/>
                  </a:lnTo>
                  <a:lnTo>
                    <a:pt x="3006422" y="1146187"/>
                  </a:lnTo>
                  <a:lnTo>
                    <a:pt x="3034165" y="1146187"/>
                  </a:lnTo>
                  <a:lnTo>
                    <a:pt x="3034165" y="1151828"/>
                  </a:lnTo>
                  <a:lnTo>
                    <a:pt x="3056575" y="1151828"/>
                  </a:lnTo>
                  <a:lnTo>
                    <a:pt x="3056575" y="1162029"/>
                  </a:lnTo>
                  <a:lnTo>
                    <a:pt x="3095987" y="1162029"/>
                  </a:lnTo>
                  <a:lnTo>
                    <a:pt x="3095987" y="1170297"/>
                  </a:lnTo>
                  <a:lnTo>
                    <a:pt x="3188721" y="1170297"/>
                  </a:lnTo>
                  <a:lnTo>
                    <a:pt x="3188721" y="1176789"/>
                  </a:lnTo>
                  <a:lnTo>
                    <a:pt x="3195676" y="1176789"/>
                  </a:lnTo>
                  <a:lnTo>
                    <a:pt x="3195676" y="1183280"/>
                  </a:lnTo>
                  <a:lnTo>
                    <a:pt x="3406490" y="1183280"/>
                  </a:lnTo>
                </a:path>
              </a:pathLst>
            </a:custGeom>
            <a:noFill/>
            <a:ln w="28575" cap="flat">
              <a:solidFill>
                <a:schemeClr val="accent3"/>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101" name="Freeform 124">
              <a:extLst>
                <a:ext uri="{FF2B5EF4-FFF2-40B4-BE49-F238E27FC236}">
                  <a16:creationId xmlns:a16="http://schemas.microsoft.com/office/drawing/2014/main" id="{7A8651B6-7EF2-4A95-853D-E9A175A69763}"/>
                </a:ext>
              </a:extLst>
            </p:cNvPr>
            <p:cNvSpPr/>
            <p:nvPr/>
          </p:nvSpPr>
          <p:spPr>
            <a:xfrm>
              <a:off x="7136084" y="2825552"/>
              <a:ext cx="3959519" cy="1402929"/>
            </a:xfrm>
            <a:custGeom>
              <a:avLst/>
              <a:gdLst>
                <a:gd name="connsiteX0" fmla="*/ 0 w 3406644"/>
                <a:gd name="connsiteY0" fmla="*/ 0 h 1195412"/>
                <a:gd name="connsiteX1" fmla="*/ 0 w 3406644"/>
                <a:gd name="connsiteY1" fmla="*/ 26738 h 1195412"/>
                <a:gd name="connsiteX2" fmla="*/ 10278 w 3406644"/>
                <a:gd name="connsiteY2" fmla="*/ 26738 h 1195412"/>
                <a:gd name="connsiteX3" fmla="*/ 10278 w 3406644"/>
                <a:gd name="connsiteY3" fmla="*/ 47758 h 1195412"/>
                <a:gd name="connsiteX4" fmla="*/ 19938 w 3406644"/>
                <a:gd name="connsiteY4" fmla="*/ 47758 h 1195412"/>
                <a:gd name="connsiteX5" fmla="*/ 19938 w 3406644"/>
                <a:gd name="connsiteY5" fmla="*/ 64450 h 1195412"/>
                <a:gd name="connsiteX6" fmla="*/ 30757 w 3406644"/>
                <a:gd name="connsiteY6" fmla="*/ 64450 h 1195412"/>
                <a:gd name="connsiteX7" fmla="*/ 30757 w 3406644"/>
                <a:gd name="connsiteY7" fmla="*/ 86629 h 1195412"/>
                <a:gd name="connsiteX8" fmla="*/ 40957 w 3406644"/>
                <a:gd name="connsiteY8" fmla="*/ 86629 h 1195412"/>
                <a:gd name="connsiteX9" fmla="*/ 40957 w 3406644"/>
                <a:gd name="connsiteY9" fmla="*/ 107107 h 1195412"/>
                <a:gd name="connsiteX10" fmla="*/ 57186 w 3406644"/>
                <a:gd name="connsiteY10" fmla="*/ 107107 h 1195412"/>
                <a:gd name="connsiteX11" fmla="*/ 57186 w 3406644"/>
                <a:gd name="connsiteY11" fmla="*/ 129209 h 1195412"/>
                <a:gd name="connsiteX12" fmla="*/ 64913 w 3406644"/>
                <a:gd name="connsiteY12" fmla="*/ 129209 h 1195412"/>
                <a:gd name="connsiteX13" fmla="*/ 64913 w 3406644"/>
                <a:gd name="connsiteY13" fmla="*/ 150769 h 1195412"/>
                <a:gd name="connsiteX14" fmla="*/ 84851 w 3406644"/>
                <a:gd name="connsiteY14" fmla="*/ 150769 h 1195412"/>
                <a:gd name="connsiteX15" fmla="*/ 84851 w 3406644"/>
                <a:gd name="connsiteY15" fmla="*/ 163134 h 1195412"/>
                <a:gd name="connsiteX16" fmla="*/ 99457 w 3406644"/>
                <a:gd name="connsiteY16" fmla="*/ 163134 h 1195412"/>
                <a:gd name="connsiteX17" fmla="*/ 99457 w 3406644"/>
                <a:gd name="connsiteY17" fmla="*/ 176657 h 1195412"/>
                <a:gd name="connsiteX18" fmla="*/ 107184 w 3406644"/>
                <a:gd name="connsiteY18" fmla="*/ 176657 h 1195412"/>
                <a:gd name="connsiteX19" fmla="*/ 107184 w 3406644"/>
                <a:gd name="connsiteY19" fmla="*/ 191727 h 1195412"/>
                <a:gd name="connsiteX20" fmla="*/ 114217 w 3406644"/>
                <a:gd name="connsiteY20" fmla="*/ 191727 h 1195412"/>
                <a:gd name="connsiteX21" fmla="*/ 114217 w 3406644"/>
                <a:gd name="connsiteY21" fmla="*/ 207182 h 1195412"/>
                <a:gd name="connsiteX22" fmla="*/ 125577 w 3406644"/>
                <a:gd name="connsiteY22" fmla="*/ 207182 h 1195412"/>
                <a:gd name="connsiteX23" fmla="*/ 125577 w 3406644"/>
                <a:gd name="connsiteY23" fmla="*/ 218001 h 1195412"/>
                <a:gd name="connsiteX24" fmla="*/ 137400 w 3406644"/>
                <a:gd name="connsiteY24" fmla="*/ 218001 h 1195412"/>
                <a:gd name="connsiteX25" fmla="*/ 137400 w 3406644"/>
                <a:gd name="connsiteY25" fmla="*/ 231447 h 1195412"/>
                <a:gd name="connsiteX26" fmla="*/ 152856 w 3406644"/>
                <a:gd name="connsiteY26" fmla="*/ 231447 h 1195412"/>
                <a:gd name="connsiteX27" fmla="*/ 152856 w 3406644"/>
                <a:gd name="connsiteY27" fmla="*/ 240103 h 1195412"/>
                <a:gd name="connsiteX28" fmla="*/ 168311 w 3406644"/>
                <a:gd name="connsiteY28" fmla="*/ 240103 h 1195412"/>
                <a:gd name="connsiteX29" fmla="*/ 168311 w 3406644"/>
                <a:gd name="connsiteY29" fmla="*/ 250303 h 1195412"/>
                <a:gd name="connsiteX30" fmla="*/ 179053 w 3406644"/>
                <a:gd name="connsiteY30" fmla="*/ 250303 h 1195412"/>
                <a:gd name="connsiteX31" fmla="*/ 179053 w 3406644"/>
                <a:gd name="connsiteY31" fmla="*/ 258031 h 1195412"/>
                <a:gd name="connsiteX32" fmla="*/ 192577 w 3406644"/>
                <a:gd name="connsiteY32" fmla="*/ 258031 h 1195412"/>
                <a:gd name="connsiteX33" fmla="*/ 192577 w 3406644"/>
                <a:gd name="connsiteY33" fmla="*/ 277969 h 1195412"/>
                <a:gd name="connsiteX34" fmla="*/ 213055 w 3406644"/>
                <a:gd name="connsiteY34" fmla="*/ 277969 h 1195412"/>
                <a:gd name="connsiteX35" fmla="*/ 213055 w 3406644"/>
                <a:gd name="connsiteY35" fmla="*/ 290874 h 1195412"/>
                <a:gd name="connsiteX36" fmla="*/ 227043 w 3406644"/>
                <a:gd name="connsiteY36" fmla="*/ 290874 h 1195412"/>
                <a:gd name="connsiteX37" fmla="*/ 227043 w 3406644"/>
                <a:gd name="connsiteY37" fmla="*/ 297288 h 1195412"/>
                <a:gd name="connsiteX38" fmla="*/ 240025 w 3406644"/>
                <a:gd name="connsiteY38" fmla="*/ 297288 h 1195412"/>
                <a:gd name="connsiteX39" fmla="*/ 240025 w 3406644"/>
                <a:gd name="connsiteY39" fmla="*/ 310271 h 1195412"/>
                <a:gd name="connsiteX40" fmla="*/ 252931 w 3406644"/>
                <a:gd name="connsiteY40" fmla="*/ 310271 h 1195412"/>
                <a:gd name="connsiteX41" fmla="*/ 252931 w 3406644"/>
                <a:gd name="connsiteY41" fmla="*/ 325727 h 1195412"/>
                <a:gd name="connsiteX42" fmla="*/ 261045 w 3406644"/>
                <a:gd name="connsiteY42" fmla="*/ 325727 h 1195412"/>
                <a:gd name="connsiteX43" fmla="*/ 261045 w 3406644"/>
                <a:gd name="connsiteY43" fmla="*/ 334382 h 1195412"/>
                <a:gd name="connsiteX44" fmla="*/ 277196 w 3406644"/>
                <a:gd name="connsiteY44" fmla="*/ 334382 h 1195412"/>
                <a:gd name="connsiteX45" fmla="*/ 277196 w 3406644"/>
                <a:gd name="connsiteY45" fmla="*/ 362434 h 1195412"/>
                <a:gd name="connsiteX46" fmla="*/ 288556 w 3406644"/>
                <a:gd name="connsiteY46" fmla="*/ 362434 h 1195412"/>
                <a:gd name="connsiteX47" fmla="*/ 288556 w 3406644"/>
                <a:gd name="connsiteY47" fmla="*/ 379126 h 1195412"/>
                <a:gd name="connsiteX48" fmla="*/ 300920 w 3406644"/>
                <a:gd name="connsiteY48" fmla="*/ 379126 h 1195412"/>
                <a:gd name="connsiteX49" fmla="*/ 300920 w 3406644"/>
                <a:gd name="connsiteY49" fmla="*/ 384535 h 1195412"/>
                <a:gd name="connsiteX50" fmla="*/ 314444 w 3406644"/>
                <a:gd name="connsiteY50" fmla="*/ 384535 h 1195412"/>
                <a:gd name="connsiteX51" fmla="*/ 314444 w 3406644"/>
                <a:gd name="connsiteY51" fmla="*/ 396359 h 1195412"/>
                <a:gd name="connsiteX52" fmla="*/ 324645 w 3406644"/>
                <a:gd name="connsiteY52" fmla="*/ 396359 h 1195412"/>
                <a:gd name="connsiteX53" fmla="*/ 324645 w 3406644"/>
                <a:gd name="connsiteY53" fmla="*/ 408800 h 1195412"/>
                <a:gd name="connsiteX54" fmla="*/ 337627 w 3406644"/>
                <a:gd name="connsiteY54" fmla="*/ 408800 h 1195412"/>
                <a:gd name="connsiteX55" fmla="*/ 337627 w 3406644"/>
                <a:gd name="connsiteY55" fmla="*/ 414674 h 1195412"/>
                <a:gd name="connsiteX56" fmla="*/ 352697 w 3406644"/>
                <a:gd name="connsiteY56" fmla="*/ 414674 h 1195412"/>
                <a:gd name="connsiteX57" fmla="*/ 352697 w 3406644"/>
                <a:gd name="connsiteY57" fmla="*/ 422247 h 1195412"/>
                <a:gd name="connsiteX58" fmla="*/ 363438 w 3406644"/>
                <a:gd name="connsiteY58" fmla="*/ 422247 h 1195412"/>
                <a:gd name="connsiteX59" fmla="*/ 363438 w 3406644"/>
                <a:gd name="connsiteY59" fmla="*/ 439480 h 1195412"/>
                <a:gd name="connsiteX60" fmla="*/ 380594 w 3406644"/>
                <a:gd name="connsiteY60" fmla="*/ 439480 h 1195412"/>
                <a:gd name="connsiteX61" fmla="*/ 380594 w 3406644"/>
                <a:gd name="connsiteY61" fmla="*/ 453003 h 1195412"/>
                <a:gd name="connsiteX62" fmla="*/ 395122 w 3406644"/>
                <a:gd name="connsiteY62" fmla="*/ 453003 h 1195412"/>
                <a:gd name="connsiteX63" fmla="*/ 395122 w 3406644"/>
                <a:gd name="connsiteY63" fmla="*/ 462122 h 1195412"/>
                <a:gd name="connsiteX64" fmla="*/ 404859 w 3406644"/>
                <a:gd name="connsiteY64" fmla="*/ 462122 h 1195412"/>
                <a:gd name="connsiteX65" fmla="*/ 404859 w 3406644"/>
                <a:gd name="connsiteY65" fmla="*/ 468614 h 1195412"/>
                <a:gd name="connsiteX66" fmla="*/ 416683 w 3406644"/>
                <a:gd name="connsiteY66" fmla="*/ 468614 h 1195412"/>
                <a:gd name="connsiteX67" fmla="*/ 416683 w 3406644"/>
                <a:gd name="connsiteY67" fmla="*/ 479432 h 1195412"/>
                <a:gd name="connsiteX68" fmla="*/ 429666 w 3406644"/>
                <a:gd name="connsiteY68" fmla="*/ 479432 h 1195412"/>
                <a:gd name="connsiteX69" fmla="*/ 429666 w 3406644"/>
                <a:gd name="connsiteY69" fmla="*/ 487160 h 1195412"/>
                <a:gd name="connsiteX70" fmla="*/ 437393 w 3406644"/>
                <a:gd name="connsiteY70" fmla="*/ 487160 h 1195412"/>
                <a:gd name="connsiteX71" fmla="*/ 437393 w 3406644"/>
                <a:gd name="connsiteY71" fmla="*/ 499525 h 1195412"/>
                <a:gd name="connsiteX72" fmla="*/ 451999 w 3406644"/>
                <a:gd name="connsiteY72" fmla="*/ 499525 h 1195412"/>
                <a:gd name="connsiteX73" fmla="*/ 451999 w 3406644"/>
                <a:gd name="connsiteY73" fmla="*/ 511889 h 1195412"/>
                <a:gd name="connsiteX74" fmla="*/ 463822 w 3406644"/>
                <a:gd name="connsiteY74" fmla="*/ 511889 h 1195412"/>
                <a:gd name="connsiteX75" fmla="*/ 463822 w 3406644"/>
                <a:gd name="connsiteY75" fmla="*/ 525954 h 1195412"/>
                <a:gd name="connsiteX76" fmla="*/ 476264 w 3406644"/>
                <a:gd name="connsiteY76" fmla="*/ 525954 h 1195412"/>
                <a:gd name="connsiteX77" fmla="*/ 476264 w 3406644"/>
                <a:gd name="connsiteY77" fmla="*/ 538859 h 1195412"/>
                <a:gd name="connsiteX78" fmla="*/ 491333 w 3406644"/>
                <a:gd name="connsiteY78" fmla="*/ 538859 h 1195412"/>
                <a:gd name="connsiteX79" fmla="*/ 491333 w 3406644"/>
                <a:gd name="connsiteY79" fmla="*/ 553619 h 1195412"/>
                <a:gd name="connsiteX80" fmla="*/ 502616 w 3406644"/>
                <a:gd name="connsiteY80" fmla="*/ 553619 h 1195412"/>
                <a:gd name="connsiteX81" fmla="*/ 502616 w 3406644"/>
                <a:gd name="connsiteY81" fmla="*/ 562815 h 1195412"/>
                <a:gd name="connsiteX82" fmla="*/ 518844 w 3406644"/>
                <a:gd name="connsiteY82" fmla="*/ 562815 h 1195412"/>
                <a:gd name="connsiteX83" fmla="*/ 518844 w 3406644"/>
                <a:gd name="connsiteY83" fmla="*/ 569075 h 1195412"/>
                <a:gd name="connsiteX84" fmla="*/ 530127 w 3406644"/>
                <a:gd name="connsiteY84" fmla="*/ 569075 h 1195412"/>
                <a:gd name="connsiteX85" fmla="*/ 530127 w 3406644"/>
                <a:gd name="connsiteY85" fmla="*/ 578735 h 1195412"/>
                <a:gd name="connsiteX86" fmla="*/ 544192 w 3406644"/>
                <a:gd name="connsiteY86" fmla="*/ 578735 h 1195412"/>
                <a:gd name="connsiteX87" fmla="*/ 544192 w 3406644"/>
                <a:gd name="connsiteY87" fmla="*/ 585226 h 1195412"/>
                <a:gd name="connsiteX88" fmla="*/ 561965 w 3406644"/>
                <a:gd name="connsiteY88" fmla="*/ 585226 h 1195412"/>
                <a:gd name="connsiteX89" fmla="*/ 561965 w 3406644"/>
                <a:gd name="connsiteY89" fmla="*/ 595504 h 1195412"/>
                <a:gd name="connsiteX90" fmla="*/ 577035 w 3406644"/>
                <a:gd name="connsiteY90" fmla="*/ 595504 h 1195412"/>
                <a:gd name="connsiteX91" fmla="*/ 577035 w 3406644"/>
                <a:gd name="connsiteY91" fmla="*/ 602459 h 1195412"/>
                <a:gd name="connsiteX92" fmla="*/ 585149 w 3406644"/>
                <a:gd name="connsiteY92" fmla="*/ 602459 h 1195412"/>
                <a:gd name="connsiteX93" fmla="*/ 585149 w 3406644"/>
                <a:gd name="connsiteY93" fmla="*/ 612196 h 1195412"/>
                <a:gd name="connsiteX94" fmla="*/ 593804 w 3406644"/>
                <a:gd name="connsiteY94" fmla="*/ 612196 h 1195412"/>
                <a:gd name="connsiteX95" fmla="*/ 593804 w 3406644"/>
                <a:gd name="connsiteY95" fmla="*/ 618687 h 1195412"/>
                <a:gd name="connsiteX96" fmla="*/ 607791 w 3406644"/>
                <a:gd name="connsiteY96" fmla="*/ 618687 h 1195412"/>
                <a:gd name="connsiteX97" fmla="*/ 607791 w 3406644"/>
                <a:gd name="connsiteY97" fmla="*/ 634838 h 1195412"/>
                <a:gd name="connsiteX98" fmla="*/ 625024 w 3406644"/>
                <a:gd name="connsiteY98" fmla="*/ 634838 h 1195412"/>
                <a:gd name="connsiteX99" fmla="*/ 625024 w 3406644"/>
                <a:gd name="connsiteY99" fmla="*/ 643957 h 1195412"/>
                <a:gd name="connsiteX100" fmla="*/ 633138 w 3406644"/>
                <a:gd name="connsiteY100" fmla="*/ 643957 h 1195412"/>
                <a:gd name="connsiteX101" fmla="*/ 633138 w 3406644"/>
                <a:gd name="connsiteY101" fmla="*/ 649908 h 1195412"/>
                <a:gd name="connsiteX102" fmla="*/ 646585 w 3406644"/>
                <a:gd name="connsiteY102" fmla="*/ 649908 h 1195412"/>
                <a:gd name="connsiteX103" fmla="*/ 646585 w 3406644"/>
                <a:gd name="connsiteY103" fmla="*/ 658563 h 1195412"/>
                <a:gd name="connsiteX104" fmla="*/ 656322 w 3406644"/>
                <a:gd name="connsiteY104" fmla="*/ 658563 h 1195412"/>
                <a:gd name="connsiteX105" fmla="*/ 656322 w 3406644"/>
                <a:gd name="connsiteY105" fmla="*/ 667682 h 1195412"/>
                <a:gd name="connsiteX106" fmla="*/ 676260 w 3406644"/>
                <a:gd name="connsiteY106" fmla="*/ 667682 h 1195412"/>
                <a:gd name="connsiteX107" fmla="*/ 676260 w 3406644"/>
                <a:gd name="connsiteY107" fmla="*/ 684451 h 1195412"/>
                <a:gd name="connsiteX108" fmla="*/ 686537 w 3406644"/>
                <a:gd name="connsiteY108" fmla="*/ 684451 h 1195412"/>
                <a:gd name="connsiteX109" fmla="*/ 686537 w 3406644"/>
                <a:gd name="connsiteY109" fmla="*/ 696274 h 1195412"/>
                <a:gd name="connsiteX110" fmla="*/ 695656 w 3406644"/>
                <a:gd name="connsiteY110" fmla="*/ 696274 h 1195412"/>
                <a:gd name="connsiteX111" fmla="*/ 695656 w 3406644"/>
                <a:gd name="connsiteY111" fmla="*/ 706552 h 1195412"/>
                <a:gd name="connsiteX112" fmla="*/ 711112 w 3406644"/>
                <a:gd name="connsiteY112" fmla="*/ 706552 h 1195412"/>
                <a:gd name="connsiteX113" fmla="*/ 711112 w 3406644"/>
                <a:gd name="connsiteY113" fmla="*/ 718376 h 1195412"/>
                <a:gd name="connsiteX114" fmla="*/ 736459 w 3406644"/>
                <a:gd name="connsiteY114" fmla="*/ 718376 h 1195412"/>
                <a:gd name="connsiteX115" fmla="*/ 736459 w 3406644"/>
                <a:gd name="connsiteY115" fmla="*/ 727031 h 1195412"/>
                <a:gd name="connsiteX116" fmla="*/ 752687 w 3406644"/>
                <a:gd name="connsiteY116" fmla="*/ 727031 h 1195412"/>
                <a:gd name="connsiteX117" fmla="*/ 752687 w 3406644"/>
                <a:gd name="connsiteY117" fmla="*/ 742100 h 1195412"/>
                <a:gd name="connsiteX118" fmla="*/ 766134 w 3406644"/>
                <a:gd name="connsiteY118" fmla="*/ 742100 h 1195412"/>
                <a:gd name="connsiteX119" fmla="*/ 766134 w 3406644"/>
                <a:gd name="connsiteY119" fmla="*/ 749828 h 1195412"/>
                <a:gd name="connsiteX120" fmla="*/ 776953 w 3406644"/>
                <a:gd name="connsiteY120" fmla="*/ 749828 h 1195412"/>
                <a:gd name="connsiteX121" fmla="*/ 776953 w 3406644"/>
                <a:gd name="connsiteY121" fmla="*/ 758947 h 1195412"/>
                <a:gd name="connsiteX122" fmla="*/ 790167 w 3406644"/>
                <a:gd name="connsiteY122" fmla="*/ 758947 h 1195412"/>
                <a:gd name="connsiteX123" fmla="*/ 790167 w 3406644"/>
                <a:gd name="connsiteY123" fmla="*/ 765438 h 1195412"/>
                <a:gd name="connsiteX124" fmla="*/ 800445 w 3406644"/>
                <a:gd name="connsiteY124" fmla="*/ 765438 h 1195412"/>
                <a:gd name="connsiteX125" fmla="*/ 800445 w 3406644"/>
                <a:gd name="connsiteY125" fmla="*/ 776798 h 1195412"/>
                <a:gd name="connsiteX126" fmla="*/ 813351 w 3406644"/>
                <a:gd name="connsiteY126" fmla="*/ 776798 h 1195412"/>
                <a:gd name="connsiteX127" fmla="*/ 813351 w 3406644"/>
                <a:gd name="connsiteY127" fmla="*/ 782130 h 1195412"/>
                <a:gd name="connsiteX128" fmla="*/ 824710 w 3406644"/>
                <a:gd name="connsiteY128" fmla="*/ 782130 h 1195412"/>
                <a:gd name="connsiteX129" fmla="*/ 824710 w 3406644"/>
                <a:gd name="connsiteY129" fmla="*/ 785453 h 1195412"/>
                <a:gd name="connsiteX130" fmla="*/ 834911 w 3406644"/>
                <a:gd name="connsiteY130" fmla="*/ 785453 h 1195412"/>
                <a:gd name="connsiteX131" fmla="*/ 834911 w 3406644"/>
                <a:gd name="connsiteY131" fmla="*/ 793181 h 1195412"/>
                <a:gd name="connsiteX132" fmla="*/ 854849 w 3406644"/>
                <a:gd name="connsiteY132" fmla="*/ 793181 h 1195412"/>
                <a:gd name="connsiteX133" fmla="*/ 854849 w 3406644"/>
                <a:gd name="connsiteY133" fmla="*/ 802918 h 1195412"/>
                <a:gd name="connsiteX134" fmla="*/ 876409 w 3406644"/>
                <a:gd name="connsiteY134" fmla="*/ 802918 h 1195412"/>
                <a:gd name="connsiteX135" fmla="*/ 876409 w 3406644"/>
                <a:gd name="connsiteY135" fmla="*/ 807709 h 1195412"/>
                <a:gd name="connsiteX136" fmla="*/ 888851 w 3406644"/>
                <a:gd name="connsiteY136" fmla="*/ 807709 h 1195412"/>
                <a:gd name="connsiteX137" fmla="*/ 888851 w 3406644"/>
                <a:gd name="connsiteY137" fmla="*/ 813660 h 1195412"/>
                <a:gd name="connsiteX138" fmla="*/ 899052 w 3406644"/>
                <a:gd name="connsiteY138" fmla="*/ 813660 h 1195412"/>
                <a:gd name="connsiteX139" fmla="*/ 899052 w 3406644"/>
                <a:gd name="connsiteY139" fmla="*/ 820692 h 1195412"/>
                <a:gd name="connsiteX140" fmla="*/ 906084 w 3406644"/>
                <a:gd name="connsiteY140" fmla="*/ 820692 h 1195412"/>
                <a:gd name="connsiteX141" fmla="*/ 906084 w 3406644"/>
                <a:gd name="connsiteY141" fmla="*/ 824092 h 1195412"/>
                <a:gd name="connsiteX142" fmla="*/ 927645 w 3406644"/>
                <a:gd name="connsiteY142" fmla="*/ 824092 h 1195412"/>
                <a:gd name="connsiteX143" fmla="*/ 927645 w 3406644"/>
                <a:gd name="connsiteY143" fmla="*/ 831820 h 1195412"/>
                <a:gd name="connsiteX144" fmla="*/ 955697 w 3406644"/>
                <a:gd name="connsiteY144" fmla="*/ 831820 h 1195412"/>
                <a:gd name="connsiteX145" fmla="*/ 955697 w 3406644"/>
                <a:gd name="connsiteY145" fmla="*/ 843180 h 1195412"/>
                <a:gd name="connsiteX146" fmla="*/ 970225 w 3406644"/>
                <a:gd name="connsiteY146" fmla="*/ 843180 h 1195412"/>
                <a:gd name="connsiteX147" fmla="*/ 970225 w 3406644"/>
                <a:gd name="connsiteY147" fmla="*/ 846426 h 1195412"/>
                <a:gd name="connsiteX148" fmla="*/ 985680 w 3406644"/>
                <a:gd name="connsiteY148" fmla="*/ 846426 h 1195412"/>
                <a:gd name="connsiteX149" fmla="*/ 985680 w 3406644"/>
                <a:gd name="connsiteY149" fmla="*/ 851294 h 1195412"/>
                <a:gd name="connsiteX150" fmla="*/ 995340 w 3406644"/>
                <a:gd name="connsiteY150" fmla="*/ 851294 h 1195412"/>
                <a:gd name="connsiteX151" fmla="*/ 995340 w 3406644"/>
                <a:gd name="connsiteY151" fmla="*/ 856626 h 1195412"/>
                <a:gd name="connsiteX152" fmla="*/ 1009946 w 3406644"/>
                <a:gd name="connsiteY152" fmla="*/ 856626 h 1195412"/>
                <a:gd name="connsiteX153" fmla="*/ 1009946 w 3406644"/>
                <a:gd name="connsiteY153" fmla="*/ 860954 h 1195412"/>
                <a:gd name="connsiteX154" fmla="*/ 1035757 w 3406644"/>
                <a:gd name="connsiteY154" fmla="*/ 860954 h 1195412"/>
                <a:gd name="connsiteX155" fmla="*/ 1035757 w 3406644"/>
                <a:gd name="connsiteY155" fmla="*/ 866363 h 1195412"/>
                <a:gd name="connsiteX156" fmla="*/ 1052526 w 3406644"/>
                <a:gd name="connsiteY156" fmla="*/ 866363 h 1195412"/>
                <a:gd name="connsiteX157" fmla="*/ 1052526 w 3406644"/>
                <a:gd name="connsiteY157" fmla="*/ 872314 h 1195412"/>
                <a:gd name="connsiteX158" fmla="*/ 1068368 w 3406644"/>
                <a:gd name="connsiteY158" fmla="*/ 872314 h 1195412"/>
                <a:gd name="connsiteX159" fmla="*/ 1068368 w 3406644"/>
                <a:gd name="connsiteY159" fmla="*/ 877105 h 1195412"/>
                <a:gd name="connsiteX160" fmla="*/ 1078646 w 3406644"/>
                <a:gd name="connsiteY160" fmla="*/ 877105 h 1195412"/>
                <a:gd name="connsiteX161" fmla="*/ 1078646 w 3406644"/>
                <a:gd name="connsiteY161" fmla="*/ 882514 h 1195412"/>
                <a:gd name="connsiteX162" fmla="*/ 1094101 w 3406644"/>
                <a:gd name="connsiteY162" fmla="*/ 882514 h 1195412"/>
                <a:gd name="connsiteX163" fmla="*/ 1094101 w 3406644"/>
                <a:gd name="connsiteY163" fmla="*/ 887924 h 1195412"/>
                <a:gd name="connsiteX164" fmla="*/ 1111875 w 3406644"/>
                <a:gd name="connsiteY164" fmla="*/ 887924 h 1195412"/>
                <a:gd name="connsiteX165" fmla="*/ 1111875 w 3406644"/>
                <a:gd name="connsiteY165" fmla="*/ 893642 h 1195412"/>
                <a:gd name="connsiteX166" fmla="*/ 1134518 w 3406644"/>
                <a:gd name="connsiteY166" fmla="*/ 893642 h 1195412"/>
                <a:gd name="connsiteX167" fmla="*/ 1134518 w 3406644"/>
                <a:gd name="connsiteY167" fmla="*/ 898434 h 1195412"/>
                <a:gd name="connsiteX168" fmla="*/ 1162029 w 3406644"/>
                <a:gd name="connsiteY168" fmla="*/ 898434 h 1195412"/>
                <a:gd name="connsiteX169" fmla="*/ 1162029 w 3406644"/>
                <a:gd name="connsiteY169" fmla="*/ 907089 h 1195412"/>
                <a:gd name="connsiteX170" fmla="*/ 1169061 w 3406644"/>
                <a:gd name="connsiteY170" fmla="*/ 907089 h 1195412"/>
                <a:gd name="connsiteX171" fmla="*/ 1169061 w 3406644"/>
                <a:gd name="connsiteY171" fmla="*/ 909793 h 1195412"/>
                <a:gd name="connsiteX172" fmla="*/ 1212723 w 3406644"/>
                <a:gd name="connsiteY172" fmla="*/ 909793 h 1195412"/>
                <a:gd name="connsiteX173" fmla="*/ 1212723 w 3406644"/>
                <a:gd name="connsiteY173" fmla="*/ 918448 h 1195412"/>
                <a:gd name="connsiteX174" fmla="*/ 1261795 w 3406644"/>
                <a:gd name="connsiteY174" fmla="*/ 918448 h 1195412"/>
                <a:gd name="connsiteX175" fmla="*/ 1261795 w 3406644"/>
                <a:gd name="connsiteY175" fmla="*/ 924554 h 1195412"/>
                <a:gd name="connsiteX176" fmla="*/ 1300434 w 3406644"/>
                <a:gd name="connsiteY176" fmla="*/ 924554 h 1195412"/>
                <a:gd name="connsiteX177" fmla="*/ 1300434 w 3406644"/>
                <a:gd name="connsiteY177" fmla="*/ 931045 h 1195412"/>
                <a:gd name="connsiteX178" fmla="*/ 1310480 w 3406644"/>
                <a:gd name="connsiteY178" fmla="*/ 931045 h 1195412"/>
                <a:gd name="connsiteX179" fmla="*/ 1310480 w 3406644"/>
                <a:gd name="connsiteY179" fmla="*/ 936995 h 1195412"/>
                <a:gd name="connsiteX180" fmla="*/ 1344096 w 3406644"/>
                <a:gd name="connsiteY180" fmla="*/ 936995 h 1195412"/>
                <a:gd name="connsiteX181" fmla="*/ 1344096 w 3406644"/>
                <a:gd name="connsiteY181" fmla="*/ 946655 h 1195412"/>
                <a:gd name="connsiteX182" fmla="*/ 1359165 w 3406644"/>
                <a:gd name="connsiteY182" fmla="*/ 946655 h 1195412"/>
                <a:gd name="connsiteX183" fmla="*/ 1359165 w 3406644"/>
                <a:gd name="connsiteY183" fmla="*/ 951523 h 1195412"/>
                <a:gd name="connsiteX184" fmla="*/ 1374620 w 3406644"/>
                <a:gd name="connsiteY184" fmla="*/ 951523 h 1195412"/>
                <a:gd name="connsiteX185" fmla="*/ 1374620 w 3406644"/>
                <a:gd name="connsiteY185" fmla="*/ 963965 h 1195412"/>
                <a:gd name="connsiteX186" fmla="*/ 1398345 w 3406644"/>
                <a:gd name="connsiteY186" fmla="*/ 963965 h 1195412"/>
                <a:gd name="connsiteX187" fmla="*/ 1398345 w 3406644"/>
                <a:gd name="connsiteY187" fmla="*/ 969838 h 1195412"/>
                <a:gd name="connsiteX188" fmla="*/ 1433893 w 3406644"/>
                <a:gd name="connsiteY188" fmla="*/ 969838 h 1195412"/>
                <a:gd name="connsiteX189" fmla="*/ 1433893 w 3406644"/>
                <a:gd name="connsiteY189" fmla="*/ 974166 h 1195412"/>
                <a:gd name="connsiteX190" fmla="*/ 1487292 w 3406644"/>
                <a:gd name="connsiteY190" fmla="*/ 974166 h 1195412"/>
                <a:gd name="connsiteX191" fmla="*/ 1487292 w 3406644"/>
                <a:gd name="connsiteY191" fmla="*/ 980657 h 1195412"/>
                <a:gd name="connsiteX192" fmla="*/ 1511016 w 3406644"/>
                <a:gd name="connsiteY192" fmla="*/ 980657 h 1195412"/>
                <a:gd name="connsiteX193" fmla="*/ 1511016 w 3406644"/>
                <a:gd name="connsiteY193" fmla="*/ 986067 h 1195412"/>
                <a:gd name="connsiteX194" fmla="*/ 1528790 w 3406644"/>
                <a:gd name="connsiteY194" fmla="*/ 986067 h 1195412"/>
                <a:gd name="connsiteX195" fmla="*/ 1528790 w 3406644"/>
                <a:gd name="connsiteY195" fmla="*/ 996808 h 1195412"/>
                <a:gd name="connsiteX196" fmla="*/ 1554137 w 3406644"/>
                <a:gd name="connsiteY196" fmla="*/ 996808 h 1195412"/>
                <a:gd name="connsiteX197" fmla="*/ 1554137 w 3406644"/>
                <a:gd name="connsiteY197" fmla="*/ 1001831 h 1195412"/>
                <a:gd name="connsiteX198" fmla="*/ 1572452 w 3406644"/>
                <a:gd name="connsiteY198" fmla="*/ 1001831 h 1195412"/>
                <a:gd name="connsiteX199" fmla="*/ 1572452 w 3406644"/>
                <a:gd name="connsiteY199" fmla="*/ 1011028 h 1195412"/>
                <a:gd name="connsiteX200" fmla="*/ 1591308 w 3406644"/>
                <a:gd name="connsiteY200" fmla="*/ 1011028 h 1195412"/>
                <a:gd name="connsiteX201" fmla="*/ 1591308 w 3406644"/>
                <a:gd name="connsiteY201" fmla="*/ 1017287 h 1195412"/>
                <a:gd name="connsiteX202" fmla="*/ 1611864 w 3406644"/>
                <a:gd name="connsiteY202" fmla="*/ 1017287 h 1195412"/>
                <a:gd name="connsiteX203" fmla="*/ 1611864 w 3406644"/>
                <a:gd name="connsiteY203" fmla="*/ 1022387 h 1195412"/>
                <a:gd name="connsiteX204" fmla="*/ 1630719 w 3406644"/>
                <a:gd name="connsiteY204" fmla="*/ 1022387 h 1195412"/>
                <a:gd name="connsiteX205" fmla="*/ 1630719 w 3406644"/>
                <a:gd name="connsiteY205" fmla="*/ 1028106 h 1195412"/>
                <a:gd name="connsiteX206" fmla="*/ 1677627 w 3406644"/>
                <a:gd name="connsiteY206" fmla="*/ 1028106 h 1195412"/>
                <a:gd name="connsiteX207" fmla="*/ 1677627 w 3406644"/>
                <a:gd name="connsiteY207" fmla="*/ 1034597 h 1195412"/>
                <a:gd name="connsiteX208" fmla="*/ 1711011 w 3406644"/>
                <a:gd name="connsiteY208" fmla="*/ 1034597 h 1195412"/>
                <a:gd name="connsiteX209" fmla="*/ 1711011 w 3406644"/>
                <a:gd name="connsiteY209" fmla="*/ 1040470 h 1195412"/>
                <a:gd name="connsiteX210" fmla="*/ 1727781 w 3406644"/>
                <a:gd name="connsiteY210" fmla="*/ 1040470 h 1195412"/>
                <a:gd name="connsiteX211" fmla="*/ 1727781 w 3406644"/>
                <a:gd name="connsiteY211" fmla="*/ 1045880 h 1195412"/>
                <a:gd name="connsiteX212" fmla="*/ 1754132 w 3406644"/>
                <a:gd name="connsiteY212" fmla="*/ 1045880 h 1195412"/>
                <a:gd name="connsiteX213" fmla="*/ 1754132 w 3406644"/>
                <a:gd name="connsiteY213" fmla="*/ 1050208 h 1195412"/>
                <a:gd name="connsiteX214" fmla="*/ 1788676 w 3406644"/>
                <a:gd name="connsiteY214" fmla="*/ 1050208 h 1195412"/>
                <a:gd name="connsiteX215" fmla="*/ 1788676 w 3406644"/>
                <a:gd name="connsiteY215" fmla="*/ 1057935 h 1195412"/>
                <a:gd name="connsiteX216" fmla="*/ 1818350 w 3406644"/>
                <a:gd name="connsiteY216" fmla="*/ 1057935 h 1195412"/>
                <a:gd name="connsiteX217" fmla="*/ 1818350 w 3406644"/>
                <a:gd name="connsiteY217" fmla="*/ 1062727 h 1195412"/>
                <a:gd name="connsiteX218" fmla="*/ 1862013 w 3406644"/>
                <a:gd name="connsiteY218" fmla="*/ 1062727 h 1195412"/>
                <a:gd name="connsiteX219" fmla="*/ 1862013 w 3406644"/>
                <a:gd name="connsiteY219" fmla="*/ 1066513 h 1195412"/>
                <a:gd name="connsiteX220" fmla="*/ 1879786 w 3406644"/>
                <a:gd name="connsiteY220" fmla="*/ 1066513 h 1195412"/>
                <a:gd name="connsiteX221" fmla="*/ 1879786 w 3406644"/>
                <a:gd name="connsiteY221" fmla="*/ 1074627 h 1195412"/>
                <a:gd name="connsiteX222" fmla="*/ 1902970 w 3406644"/>
                <a:gd name="connsiteY222" fmla="*/ 1074627 h 1195412"/>
                <a:gd name="connsiteX223" fmla="*/ 1902970 w 3406644"/>
                <a:gd name="connsiteY223" fmla="*/ 1086451 h 1195412"/>
                <a:gd name="connsiteX224" fmla="*/ 1909461 w 3406644"/>
                <a:gd name="connsiteY224" fmla="*/ 1086451 h 1195412"/>
                <a:gd name="connsiteX225" fmla="*/ 1909461 w 3406644"/>
                <a:gd name="connsiteY225" fmla="*/ 1090779 h 1195412"/>
                <a:gd name="connsiteX226" fmla="*/ 2030710 w 3406644"/>
                <a:gd name="connsiteY226" fmla="*/ 1090779 h 1195412"/>
                <a:gd name="connsiteX227" fmla="*/ 2030710 w 3406644"/>
                <a:gd name="connsiteY227" fmla="*/ 1096729 h 1195412"/>
                <a:gd name="connsiteX228" fmla="*/ 2053430 w 3406644"/>
                <a:gd name="connsiteY228" fmla="*/ 1096729 h 1195412"/>
                <a:gd name="connsiteX229" fmla="*/ 2053430 w 3406644"/>
                <a:gd name="connsiteY229" fmla="*/ 1100515 h 1195412"/>
                <a:gd name="connsiteX230" fmla="*/ 2067958 w 3406644"/>
                <a:gd name="connsiteY230" fmla="*/ 1100515 h 1195412"/>
                <a:gd name="connsiteX231" fmla="*/ 2067958 w 3406644"/>
                <a:gd name="connsiteY231" fmla="*/ 1109093 h 1195412"/>
                <a:gd name="connsiteX232" fmla="*/ 2196781 w 3406644"/>
                <a:gd name="connsiteY232" fmla="*/ 1109093 h 1195412"/>
                <a:gd name="connsiteX233" fmla="*/ 2196781 w 3406644"/>
                <a:gd name="connsiteY233" fmla="*/ 1112880 h 1195412"/>
                <a:gd name="connsiteX234" fmla="*/ 2214632 w 3406644"/>
                <a:gd name="connsiteY234" fmla="*/ 1112880 h 1195412"/>
                <a:gd name="connsiteX235" fmla="*/ 2214632 w 3406644"/>
                <a:gd name="connsiteY235" fmla="*/ 1116666 h 1195412"/>
                <a:gd name="connsiteX236" fmla="*/ 2285728 w 3406644"/>
                <a:gd name="connsiteY236" fmla="*/ 1116666 h 1195412"/>
                <a:gd name="connsiteX237" fmla="*/ 2285728 w 3406644"/>
                <a:gd name="connsiteY237" fmla="*/ 1120453 h 1195412"/>
                <a:gd name="connsiteX238" fmla="*/ 2411382 w 3406644"/>
                <a:gd name="connsiteY238" fmla="*/ 1120453 h 1195412"/>
                <a:gd name="connsiteX239" fmla="*/ 2411382 w 3406644"/>
                <a:gd name="connsiteY239" fmla="*/ 1130654 h 1195412"/>
                <a:gd name="connsiteX240" fmla="*/ 2434024 w 3406644"/>
                <a:gd name="connsiteY240" fmla="*/ 1130654 h 1195412"/>
                <a:gd name="connsiteX241" fmla="*/ 2434024 w 3406644"/>
                <a:gd name="connsiteY241" fmla="*/ 1140932 h 1195412"/>
                <a:gd name="connsiteX242" fmla="*/ 2449479 w 3406644"/>
                <a:gd name="connsiteY242" fmla="*/ 1140932 h 1195412"/>
                <a:gd name="connsiteX243" fmla="*/ 2449479 w 3406644"/>
                <a:gd name="connsiteY243" fmla="*/ 1149046 h 1195412"/>
                <a:gd name="connsiteX244" fmla="*/ 2681313 w 3406644"/>
                <a:gd name="connsiteY244" fmla="*/ 1149046 h 1195412"/>
                <a:gd name="connsiteX245" fmla="*/ 2681313 w 3406644"/>
                <a:gd name="connsiteY245" fmla="*/ 1167361 h 1195412"/>
                <a:gd name="connsiteX246" fmla="*/ 2929376 w 3406644"/>
                <a:gd name="connsiteY246" fmla="*/ 1167361 h 1195412"/>
                <a:gd name="connsiteX247" fmla="*/ 2929376 w 3406644"/>
                <a:gd name="connsiteY247" fmla="*/ 1195413 h 1195412"/>
                <a:gd name="connsiteX248" fmla="*/ 3406645 w 3406644"/>
                <a:gd name="connsiteY248" fmla="*/ 1195413 h 11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3406644" h="1195412">
                  <a:moveTo>
                    <a:pt x="0" y="0"/>
                  </a:moveTo>
                  <a:lnTo>
                    <a:pt x="0" y="26738"/>
                  </a:lnTo>
                  <a:lnTo>
                    <a:pt x="10278" y="26738"/>
                  </a:lnTo>
                  <a:lnTo>
                    <a:pt x="10278" y="47758"/>
                  </a:lnTo>
                  <a:lnTo>
                    <a:pt x="19938" y="47758"/>
                  </a:lnTo>
                  <a:lnTo>
                    <a:pt x="19938" y="64450"/>
                  </a:lnTo>
                  <a:lnTo>
                    <a:pt x="30757" y="64450"/>
                  </a:lnTo>
                  <a:lnTo>
                    <a:pt x="30757" y="86629"/>
                  </a:lnTo>
                  <a:lnTo>
                    <a:pt x="40957" y="86629"/>
                  </a:lnTo>
                  <a:lnTo>
                    <a:pt x="40957" y="107107"/>
                  </a:lnTo>
                  <a:lnTo>
                    <a:pt x="57186" y="107107"/>
                  </a:lnTo>
                  <a:lnTo>
                    <a:pt x="57186" y="129209"/>
                  </a:lnTo>
                  <a:lnTo>
                    <a:pt x="64913" y="129209"/>
                  </a:lnTo>
                  <a:lnTo>
                    <a:pt x="64913" y="150769"/>
                  </a:lnTo>
                  <a:lnTo>
                    <a:pt x="84851" y="150769"/>
                  </a:lnTo>
                  <a:lnTo>
                    <a:pt x="84851" y="163134"/>
                  </a:lnTo>
                  <a:lnTo>
                    <a:pt x="99457" y="163134"/>
                  </a:lnTo>
                  <a:lnTo>
                    <a:pt x="99457" y="176657"/>
                  </a:lnTo>
                  <a:lnTo>
                    <a:pt x="107184" y="176657"/>
                  </a:lnTo>
                  <a:lnTo>
                    <a:pt x="107184" y="191727"/>
                  </a:lnTo>
                  <a:lnTo>
                    <a:pt x="114217" y="191727"/>
                  </a:lnTo>
                  <a:lnTo>
                    <a:pt x="114217" y="207182"/>
                  </a:lnTo>
                  <a:lnTo>
                    <a:pt x="125577" y="207182"/>
                  </a:lnTo>
                  <a:lnTo>
                    <a:pt x="125577" y="218001"/>
                  </a:lnTo>
                  <a:lnTo>
                    <a:pt x="137400" y="218001"/>
                  </a:lnTo>
                  <a:lnTo>
                    <a:pt x="137400" y="231447"/>
                  </a:lnTo>
                  <a:lnTo>
                    <a:pt x="152856" y="231447"/>
                  </a:lnTo>
                  <a:lnTo>
                    <a:pt x="152856" y="240103"/>
                  </a:lnTo>
                  <a:lnTo>
                    <a:pt x="168311" y="240103"/>
                  </a:lnTo>
                  <a:lnTo>
                    <a:pt x="168311" y="250303"/>
                  </a:lnTo>
                  <a:lnTo>
                    <a:pt x="179053" y="250303"/>
                  </a:lnTo>
                  <a:lnTo>
                    <a:pt x="179053" y="258031"/>
                  </a:lnTo>
                  <a:lnTo>
                    <a:pt x="192577" y="258031"/>
                  </a:lnTo>
                  <a:lnTo>
                    <a:pt x="192577" y="277969"/>
                  </a:lnTo>
                  <a:lnTo>
                    <a:pt x="213055" y="277969"/>
                  </a:lnTo>
                  <a:lnTo>
                    <a:pt x="213055" y="290874"/>
                  </a:lnTo>
                  <a:lnTo>
                    <a:pt x="227043" y="290874"/>
                  </a:lnTo>
                  <a:lnTo>
                    <a:pt x="227043" y="297288"/>
                  </a:lnTo>
                  <a:lnTo>
                    <a:pt x="240025" y="297288"/>
                  </a:lnTo>
                  <a:lnTo>
                    <a:pt x="240025" y="310271"/>
                  </a:lnTo>
                  <a:lnTo>
                    <a:pt x="252931" y="310271"/>
                  </a:lnTo>
                  <a:lnTo>
                    <a:pt x="252931" y="325727"/>
                  </a:lnTo>
                  <a:lnTo>
                    <a:pt x="261045" y="325727"/>
                  </a:lnTo>
                  <a:lnTo>
                    <a:pt x="261045" y="334382"/>
                  </a:lnTo>
                  <a:lnTo>
                    <a:pt x="277196" y="334382"/>
                  </a:lnTo>
                  <a:lnTo>
                    <a:pt x="277196" y="362434"/>
                  </a:lnTo>
                  <a:lnTo>
                    <a:pt x="288556" y="362434"/>
                  </a:lnTo>
                  <a:lnTo>
                    <a:pt x="288556" y="379126"/>
                  </a:lnTo>
                  <a:lnTo>
                    <a:pt x="300920" y="379126"/>
                  </a:lnTo>
                  <a:lnTo>
                    <a:pt x="300920" y="384535"/>
                  </a:lnTo>
                  <a:lnTo>
                    <a:pt x="314444" y="384535"/>
                  </a:lnTo>
                  <a:lnTo>
                    <a:pt x="314444" y="396359"/>
                  </a:lnTo>
                  <a:lnTo>
                    <a:pt x="324645" y="396359"/>
                  </a:lnTo>
                  <a:lnTo>
                    <a:pt x="324645" y="408800"/>
                  </a:lnTo>
                  <a:lnTo>
                    <a:pt x="337627" y="408800"/>
                  </a:lnTo>
                  <a:lnTo>
                    <a:pt x="337627" y="414674"/>
                  </a:lnTo>
                  <a:lnTo>
                    <a:pt x="352697" y="414674"/>
                  </a:lnTo>
                  <a:lnTo>
                    <a:pt x="352697" y="422247"/>
                  </a:lnTo>
                  <a:lnTo>
                    <a:pt x="363438" y="422247"/>
                  </a:lnTo>
                  <a:lnTo>
                    <a:pt x="363438" y="439480"/>
                  </a:lnTo>
                  <a:lnTo>
                    <a:pt x="380594" y="439480"/>
                  </a:lnTo>
                  <a:lnTo>
                    <a:pt x="380594" y="453003"/>
                  </a:lnTo>
                  <a:lnTo>
                    <a:pt x="395122" y="453003"/>
                  </a:lnTo>
                  <a:lnTo>
                    <a:pt x="395122" y="462122"/>
                  </a:lnTo>
                  <a:lnTo>
                    <a:pt x="404859" y="462122"/>
                  </a:lnTo>
                  <a:lnTo>
                    <a:pt x="404859" y="468614"/>
                  </a:lnTo>
                  <a:lnTo>
                    <a:pt x="416683" y="468614"/>
                  </a:lnTo>
                  <a:lnTo>
                    <a:pt x="416683" y="479432"/>
                  </a:lnTo>
                  <a:lnTo>
                    <a:pt x="429666" y="479432"/>
                  </a:lnTo>
                  <a:lnTo>
                    <a:pt x="429666" y="487160"/>
                  </a:lnTo>
                  <a:lnTo>
                    <a:pt x="437393" y="487160"/>
                  </a:lnTo>
                  <a:lnTo>
                    <a:pt x="437393" y="499525"/>
                  </a:lnTo>
                  <a:lnTo>
                    <a:pt x="451999" y="499525"/>
                  </a:lnTo>
                  <a:lnTo>
                    <a:pt x="451999" y="511889"/>
                  </a:lnTo>
                  <a:lnTo>
                    <a:pt x="463822" y="511889"/>
                  </a:lnTo>
                  <a:lnTo>
                    <a:pt x="463822" y="525954"/>
                  </a:lnTo>
                  <a:lnTo>
                    <a:pt x="476264" y="525954"/>
                  </a:lnTo>
                  <a:lnTo>
                    <a:pt x="476264" y="538859"/>
                  </a:lnTo>
                  <a:lnTo>
                    <a:pt x="491333" y="538859"/>
                  </a:lnTo>
                  <a:lnTo>
                    <a:pt x="491333" y="553619"/>
                  </a:lnTo>
                  <a:lnTo>
                    <a:pt x="502616" y="553619"/>
                  </a:lnTo>
                  <a:lnTo>
                    <a:pt x="502616" y="562815"/>
                  </a:lnTo>
                  <a:lnTo>
                    <a:pt x="518844" y="562815"/>
                  </a:lnTo>
                  <a:lnTo>
                    <a:pt x="518844" y="569075"/>
                  </a:lnTo>
                  <a:lnTo>
                    <a:pt x="530127" y="569075"/>
                  </a:lnTo>
                  <a:lnTo>
                    <a:pt x="530127" y="578735"/>
                  </a:lnTo>
                  <a:lnTo>
                    <a:pt x="544192" y="578735"/>
                  </a:lnTo>
                  <a:lnTo>
                    <a:pt x="544192" y="585226"/>
                  </a:lnTo>
                  <a:lnTo>
                    <a:pt x="561965" y="585226"/>
                  </a:lnTo>
                  <a:lnTo>
                    <a:pt x="561965" y="595504"/>
                  </a:lnTo>
                  <a:lnTo>
                    <a:pt x="577035" y="595504"/>
                  </a:lnTo>
                  <a:lnTo>
                    <a:pt x="577035" y="602459"/>
                  </a:lnTo>
                  <a:lnTo>
                    <a:pt x="585149" y="602459"/>
                  </a:lnTo>
                  <a:lnTo>
                    <a:pt x="585149" y="612196"/>
                  </a:lnTo>
                  <a:lnTo>
                    <a:pt x="593804" y="612196"/>
                  </a:lnTo>
                  <a:lnTo>
                    <a:pt x="593804" y="618687"/>
                  </a:lnTo>
                  <a:lnTo>
                    <a:pt x="607791" y="618687"/>
                  </a:lnTo>
                  <a:lnTo>
                    <a:pt x="607791" y="634838"/>
                  </a:lnTo>
                  <a:lnTo>
                    <a:pt x="625024" y="634838"/>
                  </a:lnTo>
                  <a:lnTo>
                    <a:pt x="625024" y="643957"/>
                  </a:lnTo>
                  <a:lnTo>
                    <a:pt x="633138" y="643957"/>
                  </a:lnTo>
                  <a:lnTo>
                    <a:pt x="633138" y="649908"/>
                  </a:lnTo>
                  <a:lnTo>
                    <a:pt x="646585" y="649908"/>
                  </a:lnTo>
                  <a:lnTo>
                    <a:pt x="646585" y="658563"/>
                  </a:lnTo>
                  <a:lnTo>
                    <a:pt x="656322" y="658563"/>
                  </a:lnTo>
                  <a:lnTo>
                    <a:pt x="656322" y="667682"/>
                  </a:lnTo>
                  <a:lnTo>
                    <a:pt x="676260" y="667682"/>
                  </a:lnTo>
                  <a:lnTo>
                    <a:pt x="676260" y="684451"/>
                  </a:lnTo>
                  <a:lnTo>
                    <a:pt x="686537" y="684451"/>
                  </a:lnTo>
                  <a:lnTo>
                    <a:pt x="686537" y="696274"/>
                  </a:lnTo>
                  <a:lnTo>
                    <a:pt x="695656" y="696274"/>
                  </a:lnTo>
                  <a:lnTo>
                    <a:pt x="695656" y="706552"/>
                  </a:lnTo>
                  <a:lnTo>
                    <a:pt x="711112" y="706552"/>
                  </a:lnTo>
                  <a:lnTo>
                    <a:pt x="711112" y="718376"/>
                  </a:lnTo>
                  <a:lnTo>
                    <a:pt x="736459" y="718376"/>
                  </a:lnTo>
                  <a:lnTo>
                    <a:pt x="736459" y="727031"/>
                  </a:lnTo>
                  <a:lnTo>
                    <a:pt x="752687" y="727031"/>
                  </a:lnTo>
                  <a:lnTo>
                    <a:pt x="752687" y="742100"/>
                  </a:lnTo>
                  <a:lnTo>
                    <a:pt x="766134" y="742100"/>
                  </a:lnTo>
                  <a:lnTo>
                    <a:pt x="766134" y="749828"/>
                  </a:lnTo>
                  <a:lnTo>
                    <a:pt x="776953" y="749828"/>
                  </a:lnTo>
                  <a:lnTo>
                    <a:pt x="776953" y="758947"/>
                  </a:lnTo>
                  <a:lnTo>
                    <a:pt x="790167" y="758947"/>
                  </a:lnTo>
                  <a:lnTo>
                    <a:pt x="790167" y="765438"/>
                  </a:lnTo>
                  <a:lnTo>
                    <a:pt x="800445" y="765438"/>
                  </a:lnTo>
                  <a:lnTo>
                    <a:pt x="800445" y="776798"/>
                  </a:lnTo>
                  <a:lnTo>
                    <a:pt x="813351" y="776798"/>
                  </a:lnTo>
                  <a:lnTo>
                    <a:pt x="813351" y="782130"/>
                  </a:lnTo>
                  <a:lnTo>
                    <a:pt x="824710" y="782130"/>
                  </a:lnTo>
                  <a:lnTo>
                    <a:pt x="824710" y="785453"/>
                  </a:lnTo>
                  <a:lnTo>
                    <a:pt x="834911" y="785453"/>
                  </a:lnTo>
                  <a:lnTo>
                    <a:pt x="834911" y="793181"/>
                  </a:lnTo>
                  <a:lnTo>
                    <a:pt x="854849" y="793181"/>
                  </a:lnTo>
                  <a:lnTo>
                    <a:pt x="854849" y="802918"/>
                  </a:lnTo>
                  <a:lnTo>
                    <a:pt x="876409" y="802918"/>
                  </a:lnTo>
                  <a:lnTo>
                    <a:pt x="876409" y="807709"/>
                  </a:lnTo>
                  <a:lnTo>
                    <a:pt x="888851" y="807709"/>
                  </a:lnTo>
                  <a:lnTo>
                    <a:pt x="888851" y="813660"/>
                  </a:lnTo>
                  <a:lnTo>
                    <a:pt x="899052" y="813660"/>
                  </a:lnTo>
                  <a:lnTo>
                    <a:pt x="899052" y="820692"/>
                  </a:lnTo>
                  <a:lnTo>
                    <a:pt x="906084" y="820692"/>
                  </a:lnTo>
                  <a:lnTo>
                    <a:pt x="906084" y="824092"/>
                  </a:lnTo>
                  <a:lnTo>
                    <a:pt x="927645" y="824092"/>
                  </a:lnTo>
                  <a:lnTo>
                    <a:pt x="927645" y="831820"/>
                  </a:lnTo>
                  <a:lnTo>
                    <a:pt x="955697" y="831820"/>
                  </a:lnTo>
                  <a:lnTo>
                    <a:pt x="955697" y="843180"/>
                  </a:lnTo>
                  <a:lnTo>
                    <a:pt x="970225" y="843180"/>
                  </a:lnTo>
                  <a:lnTo>
                    <a:pt x="970225" y="846426"/>
                  </a:lnTo>
                  <a:lnTo>
                    <a:pt x="985680" y="846426"/>
                  </a:lnTo>
                  <a:lnTo>
                    <a:pt x="985680" y="851294"/>
                  </a:lnTo>
                  <a:lnTo>
                    <a:pt x="995340" y="851294"/>
                  </a:lnTo>
                  <a:lnTo>
                    <a:pt x="995340" y="856626"/>
                  </a:lnTo>
                  <a:lnTo>
                    <a:pt x="1009946" y="856626"/>
                  </a:lnTo>
                  <a:lnTo>
                    <a:pt x="1009946" y="860954"/>
                  </a:lnTo>
                  <a:lnTo>
                    <a:pt x="1035757" y="860954"/>
                  </a:lnTo>
                  <a:lnTo>
                    <a:pt x="1035757" y="866363"/>
                  </a:lnTo>
                  <a:lnTo>
                    <a:pt x="1052526" y="866363"/>
                  </a:lnTo>
                  <a:lnTo>
                    <a:pt x="1052526" y="872314"/>
                  </a:lnTo>
                  <a:lnTo>
                    <a:pt x="1068368" y="872314"/>
                  </a:lnTo>
                  <a:lnTo>
                    <a:pt x="1068368" y="877105"/>
                  </a:lnTo>
                  <a:lnTo>
                    <a:pt x="1078646" y="877105"/>
                  </a:lnTo>
                  <a:lnTo>
                    <a:pt x="1078646" y="882514"/>
                  </a:lnTo>
                  <a:lnTo>
                    <a:pt x="1094101" y="882514"/>
                  </a:lnTo>
                  <a:lnTo>
                    <a:pt x="1094101" y="887924"/>
                  </a:lnTo>
                  <a:lnTo>
                    <a:pt x="1111875" y="887924"/>
                  </a:lnTo>
                  <a:lnTo>
                    <a:pt x="1111875" y="893642"/>
                  </a:lnTo>
                  <a:lnTo>
                    <a:pt x="1134518" y="893642"/>
                  </a:lnTo>
                  <a:lnTo>
                    <a:pt x="1134518" y="898434"/>
                  </a:lnTo>
                  <a:lnTo>
                    <a:pt x="1162029" y="898434"/>
                  </a:lnTo>
                  <a:lnTo>
                    <a:pt x="1162029" y="907089"/>
                  </a:lnTo>
                  <a:lnTo>
                    <a:pt x="1169061" y="907089"/>
                  </a:lnTo>
                  <a:lnTo>
                    <a:pt x="1169061" y="909793"/>
                  </a:lnTo>
                  <a:lnTo>
                    <a:pt x="1212723" y="909793"/>
                  </a:lnTo>
                  <a:lnTo>
                    <a:pt x="1212723" y="918448"/>
                  </a:lnTo>
                  <a:lnTo>
                    <a:pt x="1261795" y="918448"/>
                  </a:lnTo>
                  <a:lnTo>
                    <a:pt x="1261795" y="924554"/>
                  </a:lnTo>
                  <a:lnTo>
                    <a:pt x="1300434" y="924554"/>
                  </a:lnTo>
                  <a:lnTo>
                    <a:pt x="1300434" y="931045"/>
                  </a:lnTo>
                  <a:lnTo>
                    <a:pt x="1310480" y="931045"/>
                  </a:lnTo>
                  <a:lnTo>
                    <a:pt x="1310480" y="936995"/>
                  </a:lnTo>
                  <a:lnTo>
                    <a:pt x="1344096" y="936995"/>
                  </a:lnTo>
                  <a:lnTo>
                    <a:pt x="1344096" y="946655"/>
                  </a:lnTo>
                  <a:lnTo>
                    <a:pt x="1359165" y="946655"/>
                  </a:lnTo>
                  <a:lnTo>
                    <a:pt x="1359165" y="951523"/>
                  </a:lnTo>
                  <a:lnTo>
                    <a:pt x="1374620" y="951523"/>
                  </a:lnTo>
                  <a:lnTo>
                    <a:pt x="1374620" y="963965"/>
                  </a:lnTo>
                  <a:lnTo>
                    <a:pt x="1398345" y="963965"/>
                  </a:lnTo>
                  <a:lnTo>
                    <a:pt x="1398345" y="969838"/>
                  </a:lnTo>
                  <a:lnTo>
                    <a:pt x="1433893" y="969838"/>
                  </a:lnTo>
                  <a:lnTo>
                    <a:pt x="1433893" y="974166"/>
                  </a:lnTo>
                  <a:lnTo>
                    <a:pt x="1487292" y="974166"/>
                  </a:lnTo>
                  <a:lnTo>
                    <a:pt x="1487292" y="980657"/>
                  </a:lnTo>
                  <a:lnTo>
                    <a:pt x="1511016" y="980657"/>
                  </a:lnTo>
                  <a:lnTo>
                    <a:pt x="1511016" y="986067"/>
                  </a:lnTo>
                  <a:lnTo>
                    <a:pt x="1528790" y="986067"/>
                  </a:lnTo>
                  <a:lnTo>
                    <a:pt x="1528790" y="996808"/>
                  </a:lnTo>
                  <a:lnTo>
                    <a:pt x="1554137" y="996808"/>
                  </a:lnTo>
                  <a:lnTo>
                    <a:pt x="1554137" y="1001831"/>
                  </a:lnTo>
                  <a:lnTo>
                    <a:pt x="1572452" y="1001831"/>
                  </a:lnTo>
                  <a:lnTo>
                    <a:pt x="1572452" y="1011028"/>
                  </a:lnTo>
                  <a:lnTo>
                    <a:pt x="1591308" y="1011028"/>
                  </a:lnTo>
                  <a:lnTo>
                    <a:pt x="1591308" y="1017287"/>
                  </a:lnTo>
                  <a:lnTo>
                    <a:pt x="1611864" y="1017287"/>
                  </a:lnTo>
                  <a:lnTo>
                    <a:pt x="1611864" y="1022387"/>
                  </a:lnTo>
                  <a:lnTo>
                    <a:pt x="1630719" y="1022387"/>
                  </a:lnTo>
                  <a:lnTo>
                    <a:pt x="1630719" y="1028106"/>
                  </a:lnTo>
                  <a:lnTo>
                    <a:pt x="1677627" y="1028106"/>
                  </a:lnTo>
                  <a:lnTo>
                    <a:pt x="1677627" y="1034597"/>
                  </a:lnTo>
                  <a:lnTo>
                    <a:pt x="1711011" y="1034597"/>
                  </a:lnTo>
                  <a:lnTo>
                    <a:pt x="1711011" y="1040470"/>
                  </a:lnTo>
                  <a:lnTo>
                    <a:pt x="1727781" y="1040470"/>
                  </a:lnTo>
                  <a:lnTo>
                    <a:pt x="1727781" y="1045880"/>
                  </a:lnTo>
                  <a:lnTo>
                    <a:pt x="1754132" y="1045880"/>
                  </a:lnTo>
                  <a:lnTo>
                    <a:pt x="1754132" y="1050208"/>
                  </a:lnTo>
                  <a:lnTo>
                    <a:pt x="1788676" y="1050208"/>
                  </a:lnTo>
                  <a:lnTo>
                    <a:pt x="1788676" y="1057935"/>
                  </a:lnTo>
                  <a:lnTo>
                    <a:pt x="1818350" y="1057935"/>
                  </a:lnTo>
                  <a:lnTo>
                    <a:pt x="1818350" y="1062727"/>
                  </a:lnTo>
                  <a:lnTo>
                    <a:pt x="1862013" y="1062727"/>
                  </a:lnTo>
                  <a:lnTo>
                    <a:pt x="1862013" y="1066513"/>
                  </a:lnTo>
                  <a:lnTo>
                    <a:pt x="1879786" y="1066513"/>
                  </a:lnTo>
                  <a:lnTo>
                    <a:pt x="1879786" y="1074627"/>
                  </a:lnTo>
                  <a:lnTo>
                    <a:pt x="1902970" y="1074627"/>
                  </a:lnTo>
                  <a:lnTo>
                    <a:pt x="1902970" y="1086451"/>
                  </a:lnTo>
                  <a:lnTo>
                    <a:pt x="1909461" y="1086451"/>
                  </a:lnTo>
                  <a:lnTo>
                    <a:pt x="1909461" y="1090779"/>
                  </a:lnTo>
                  <a:lnTo>
                    <a:pt x="2030710" y="1090779"/>
                  </a:lnTo>
                  <a:lnTo>
                    <a:pt x="2030710" y="1096729"/>
                  </a:lnTo>
                  <a:lnTo>
                    <a:pt x="2053430" y="1096729"/>
                  </a:lnTo>
                  <a:lnTo>
                    <a:pt x="2053430" y="1100515"/>
                  </a:lnTo>
                  <a:lnTo>
                    <a:pt x="2067958" y="1100515"/>
                  </a:lnTo>
                  <a:lnTo>
                    <a:pt x="2067958" y="1109093"/>
                  </a:lnTo>
                  <a:lnTo>
                    <a:pt x="2196781" y="1109093"/>
                  </a:lnTo>
                  <a:lnTo>
                    <a:pt x="2196781" y="1112880"/>
                  </a:lnTo>
                  <a:lnTo>
                    <a:pt x="2214632" y="1112880"/>
                  </a:lnTo>
                  <a:lnTo>
                    <a:pt x="2214632" y="1116666"/>
                  </a:lnTo>
                  <a:lnTo>
                    <a:pt x="2285728" y="1116666"/>
                  </a:lnTo>
                  <a:cubicBezTo>
                    <a:pt x="2285728" y="1116666"/>
                    <a:pt x="2282559" y="1120453"/>
                    <a:pt x="2285728" y="1120453"/>
                  </a:cubicBezTo>
                  <a:lnTo>
                    <a:pt x="2411382" y="1120453"/>
                  </a:lnTo>
                  <a:lnTo>
                    <a:pt x="2411382" y="1130654"/>
                  </a:lnTo>
                  <a:lnTo>
                    <a:pt x="2434024" y="1130654"/>
                  </a:lnTo>
                  <a:lnTo>
                    <a:pt x="2434024" y="1140932"/>
                  </a:lnTo>
                  <a:lnTo>
                    <a:pt x="2449479" y="1140932"/>
                  </a:lnTo>
                  <a:lnTo>
                    <a:pt x="2449479" y="1149046"/>
                  </a:lnTo>
                  <a:lnTo>
                    <a:pt x="2681313" y="1149046"/>
                  </a:lnTo>
                  <a:lnTo>
                    <a:pt x="2681313" y="1167361"/>
                  </a:lnTo>
                  <a:lnTo>
                    <a:pt x="2929376" y="1167361"/>
                  </a:lnTo>
                  <a:lnTo>
                    <a:pt x="2929376" y="1195413"/>
                  </a:lnTo>
                  <a:lnTo>
                    <a:pt x="3406645" y="1195413"/>
                  </a:lnTo>
                </a:path>
              </a:pathLst>
            </a:custGeom>
            <a:noFill/>
            <a:ln w="28575" cap="flat">
              <a:solidFill>
                <a:schemeClr val="accent2"/>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102" name="Freeform 125">
              <a:extLst>
                <a:ext uri="{FF2B5EF4-FFF2-40B4-BE49-F238E27FC236}">
                  <a16:creationId xmlns:a16="http://schemas.microsoft.com/office/drawing/2014/main" id="{055973DE-3984-472D-AD3C-7875E5D70CAC}"/>
                </a:ext>
              </a:extLst>
            </p:cNvPr>
            <p:cNvSpPr/>
            <p:nvPr/>
          </p:nvSpPr>
          <p:spPr>
            <a:xfrm>
              <a:off x="7136084" y="2825552"/>
              <a:ext cx="3959698" cy="1117247"/>
            </a:xfrm>
            <a:custGeom>
              <a:avLst/>
              <a:gdLst>
                <a:gd name="connsiteX0" fmla="*/ 0 w 3406798"/>
                <a:gd name="connsiteY0" fmla="*/ 0 h 951987"/>
                <a:gd name="connsiteX1" fmla="*/ 0 w 3406798"/>
                <a:gd name="connsiteY1" fmla="*/ 23183 h 951987"/>
                <a:gd name="connsiteX2" fmla="*/ 21020 w 3406798"/>
                <a:gd name="connsiteY2" fmla="*/ 23183 h 951987"/>
                <a:gd name="connsiteX3" fmla="*/ 21020 w 3406798"/>
                <a:gd name="connsiteY3" fmla="*/ 49612 h 951987"/>
                <a:gd name="connsiteX4" fmla="*/ 35625 w 3406798"/>
                <a:gd name="connsiteY4" fmla="*/ 49612 h 951987"/>
                <a:gd name="connsiteX5" fmla="*/ 35625 w 3406798"/>
                <a:gd name="connsiteY5" fmla="*/ 63677 h 951987"/>
                <a:gd name="connsiteX6" fmla="*/ 49072 w 3406798"/>
                <a:gd name="connsiteY6" fmla="*/ 63677 h 951987"/>
                <a:gd name="connsiteX7" fmla="*/ 49072 w 3406798"/>
                <a:gd name="connsiteY7" fmla="*/ 88406 h 951987"/>
                <a:gd name="connsiteX8" fmla="*/ 69009 w 3406798"/>
                <a:gd name="connsiteY8" fmla="*/ 88406 h 951987"/>
                <a:gd name="connsiteX9" fmla="*/ 69009 w 3406798"/>
                <a:gd name="connsiteY9" fmla="*/ 103862 h 951987"/>
                <a:gd name="connsiteX10" fmla="*/ 82533 w 3406798"/>
                <a:gd name="connsiteY10" fmla="*/ 103862 h 951987"/>
                <a:gd name="connsiteX11" fmla="*/ 82533 w 3406798"/>
                <a:gd name="connsiteY11" fmla="*/ 124340 h 951987"/>
                <a:gd name="connsiteX12" fmla="*/ 101930 w 3406798"/>
                <a:gd name="connsiteY12" fmla="*/ 124340 h 951987"/>
                <a:gd name="connsiteX13" fmla="*/ 101930 w 3406798"/>
                <a:gd name="connsiteY13" fmla="*/ 145901 h 951987"/>
                <a:gd name="connsiteX14" fmla="*/ 119163 w 3406798"/>
                <a:gd name="connsiteY14" fmla="*/ 145901 h 951987"/>
                <a:gd name="connsiteX15" fmla="*/ 119163 w 3406798"/>
                <a:gd name="connsiteY15" fmla="*/ 168002 h 951987"/>
                <a:gd name="connsiteX16" fmla="*/ 135314 w 3406798"/>
                <a:gd name="connsiteY16" fmla="*/ 168002 h 951987"/>
                <a:gd name="connsiteX17" fmla="*/ 135314 w 3406798"/>
                <a:gd name="connsiteY17" fmla="*/ 184694 h 951987"/>
                <a:gd name="connsiteX18" fmla="*/ 155251 w 3406798"/>
                <a:gd name="connsiteY18" fmla="*/ 184694 h 951987"/>
                <a:gd name="connsiteX19" fmla="*/ 155251 w 3406798"/>
                <a:gd name="connsiteY19" fmla="*/ 197136 h 951987"/>
                <a:gd name="connsiteX20" fmla="*/ 170707 w 3406798"/>
                <a:gd name="connsiteY20" fmla="*/ 197136 h 951987"/>
                <a:gd name="connsiteX21" fmla="*/ 170707 w 3406798"/>
                <a:gd name="connsiteY21" fmla="*/ 207878 h 951987"/>
                <a:gd name="connsiteX22" fmla="*/ 181990 w 3406798"/>
                <a:gd name="connsiteY22" fmla="*/ 207878 h 951987"/>
                <a:gd name="connsiteX23" fmla="*/ 181990 w 3406798"/>
                <a:gd name="connsiteY23" fmla="*/ 225729 h 951987"/>
                <a:gd name="connsiteX24" fmla="*/ 200304 w 3406798"/>
                <a:gd name="connsiteY24" fmla="*/ 225729 h 951987"/>
                <a:gd name="connsiteX25" fmla="*/ 200304 w 3406798"/>
                <a:gd name="connsiteY25" fmla="*/ 241185 h 951987"/>
                <a:gd name="connsiteX26" fmla="*/ 212746 w 3406798"/>
                <a:gd name="connsiteY26" fmla="*/ 241185 h 951987"/>
                <a:gd name="connsiteX27" fmla="*/ 212746 w 3406798"/>
                <a:gd name="connsiteY27" fmla="*/ 255172 h 951987"/>
                <a:gd name="connsiteX28" fmla="*/ 229438 w 3406798"/>
                <a:gd name="connsiteY28" fmla="*/ 255172 h 951987"/>
                <a:gd name="connsiteX29" fmla="*/ 229438 w 3406798"/>
                <a:gd name="connsiteY29" fmla="*/ 266532 h 951987"/>
                <a:gd name="connsiteX30" fmla="*/ 242962 w 3406798"/>
                <a:gd name="connsiteY30" fmla="*/ 266532 h 951987"/>
                <a:gd name="connsiteX31" fmla="*/ 242962 w 3406798"/>
                <a:gd name="connsiteY31" fmla="*/ 279437 h 951987"/>
                <a:gd name="connsiteX32" fmla="*/ 256949 w 3406798"/>
                <a:gd name="connsiteY32" fmla="*/ 279437 h 951987"/>
                <a:gd name="connsiteX33" fmla="*/ 256949 w 3406798"/>
                <a:gd name="connsiteY33" fmla="*/ 289174 h 951987"/>
                <a:gd name="connsiteX34" fmla="*/ 264677 w 3406798"/>
                <a:gd name="connsiteY34" fmla="*/ 289174 h 951987"/>
                <a:gd name="connsiteX35" fmla="*/ 264677 w 3406798"/>
                <a:gd name="connsiteY35" fmla="*/ 297752 h 951987"/>
                <a:gd name="connsiteX36" fmla="*/ 282451 w 3406798"/>
                <a:gd name="connsiteY36" fmla="*/ 297752 h 951987"/>
                <a:gd name="connsiteX37" fmla="*/ 282451 w 3406798"/>
                <a:gd name="connsiteY37" fmla="*/ 311276 h 951987"/>
                <a:gd name="connsiteX38" fmla="*/ 293733 w 3406798"/>
                <a:gd name="connsiteY38" fmla="*/ 311276 h 951987"/>
                <a:gd name="connsiteX39" fmla="*/ 293733 w 3406798"/>
                <a:gd name="connsiteY39" fmla="*/ 321476 h 951987"/>
                <a:gd name="connsiteX40" fmla="*/ 307798 w 3406798"/>
                <a:gd name="connsiteY40" fmla="*/ 321476 h 951987"/>
                <a:gd name="connsiteX41" fmla="*/ 307798 w 3406798"/>
                <a:gd name="connsiteY41" fmla="*/ 329513 h 951987"/>
                <a:gd name="connsiteX42" fmla="*/ 321785 w 3406798"/>
                <a:gd name="connsiteY42" fmla="*/ 329513 h 951987"/>
                <a:gd name="connsiteX43" fmla="*/ 321785 w 3406798"/>
                <a:gd name="connsiteY43" fmla="*/ 338709 h 951987"/>
                <a:gd name="connsiteX44" fmla="*/ 337241 w 3406798"/>
                <a:gd name="connsiteY44" fmla="*/ 338709 h 951987"/>
                <a:gd name="connsiteX45" fmla="*/ 337241 w 3406798"/>
                <a:gd name="connsiteY45" fmla="*/ 350533 h 951987"/>
                <a:gd name="connsiteX46" fmla="*/ 348524 w 3406798"/>
                <a:gd name="connsiteY46" fmla="*/ 350533 h 951987"/>
                <a:gd name="connsiteX47" fmla="*/ 348524 w 3406798"/>
                <a:gd name="connsiteY47" fmla="*/ 362434 h 951987"/>
                <a:gd name="connsiteX48" fmla="*/ 363593 w 3406798"/>
                <a:gd name="connsiteY48" fmla="*/ 362434 h 951987"/>
                <a:gd name="connsiteX49" fmla="*/ 363593 w 3406798"/>
                <a:gd name="connsiteY49" fmla="*/ 369389 h 951987"/>
                <a:gd name="connsiteX50" fmla="*/ 379821 w 3406798"/>
                <a:gd name="connsiteY50" fmla="*/ 369389 h 951987"/>
                <a:gd name="connsiteX51" fmla="*/ 379821 w 3406798"/>
                <a:gd name="connsiteY51" fmla="*/ 378044 h 951987"/>
                <a:gd name="connsiteX52" fmla="*/ 395277 w 3406798"/>
                <a:gd name="connsiteY52" fmla="*/ 378044 h 951987"/>
                <a:gd name="connsiteX53" fmla="*/ 395277 w 3406798"/>
                <a:gd name="connsiteY53" fmla="*/ 392572 h 951987"/>
                <a:gd name="connsiteX54" fmla="*/ 411428 w 3406798"/>
                <a:gd name="connsiteY54" fmla="*/ 392572 h 951987"/>
                <a:gd name="connsiteX55" fmla="*/ 411428 w 3406798"/>
                <a:gd name="connsiteY55" fmla="*/ 406637 h 951987"/>
                <a:gd name="connsiteX56" fmla="*/ 423329 w 3406798"/>
                <a:gd name="connsiteY56" fmla="*/ 406637 h 951987"/>
                <a:gd name="connsiteX57" fmla="*/ 423329 w 3406798"/>
                <a:gd name="connsiteY57" fmla="*/ 414364 h 951987"/>
                <a:gd name="connsiteX58" fmla="*/ 438784 w 3406798"/>
                <a:gd name="connsiteY58" fmla="*/ 414364 h 951987"/>
                <a:gd name="connsiteX59" fmla="*/ 438784 w 3406798"/>
                <a:gd name="connsiteY59" fmla="*/ 423560 h 951987"/>
                <a:gd name="connsiteX60" fmla="*/ 449603 w 3406798"/>
                <a:gd name="connsiteY60" fmla="*/ 423560 h 951987"/>
                <a:gd name="connsiteX61" fmla="*/ 449603 w 3406798"/>
                <a:gd name="connsiteY61" fmla="*/ 431675 h 951987"/>
                <a:gd name="connsiteX62" fmla="*/ 469541 w 3406798"/>
                <a:gd name="connsiteY62" fmla="*/ 431675 h 951987"/>
                <a:gd name="connsiteX63" fmla="*/ 469541 w 3406798"/>
                <a:gd name="connsiteY63" fmla="*/ 438089 h 951987"/>
                <a:gd name="connsiteX64" fmla="*/ 479741 w 3406798"/>
                <a:gd name="connsiteY64" fmla="*/ 438089 h 951987"/>
                <a:gd name="connsiteX65" fmla="*/ 479741 w 3406798"/>
                <a:gd name="connsiteY65" fmla="*/ 445430 h 951987"/>
                <a:gd name="connsiteX66" fmla="*/ 493806 w 3406798"/>
                <a:gd name="connsiteY66" fmla="*/ 445430 h 951987"/>
                <a:gd name="connsiteX67" fmla="*/ 493806 w 3406798"/>
                <a:gd name="connsiteY67" fmla="*/ 453158 h 951987"/>
                <a:gd name="connsiteX68" fmla="*/ 504548 w 3406798"/>
                <a:gd name="connsiteY68" fmla="*/ 453158 h 951987"/>
                <a:gd name="connsiteX69" fmla="*/ 504548 w 3406798"/>
                <a:gd name="connsiteY69" fmla="*/ 457949 h 951987"/>
                <a:gd name="connsiteX70" fmla="*/ 520003 w 3406798"/>
                <a:gd name="connsiteY70" fmla="*/ 457949 h 951987"/>
                <a:gd name="connsiteX71" fmla="*/ 520003 w 3406798"/>
                <a:gd name="connsiteY71" fmla="*/ 468614 h 951987"/>
                <a:gd name="connsiteX72" fmla="*/ 529122 w 3406798"/>
                <a:gd name="connsiteY72" fmla="*/ 468614 h 951987"/>
                <a:gd name="connsiteX73" fmla="*/ 529122 w 3406798"/>
                <a:gd name="connsiteY73" fmla="*/ 475105 h 951987"/>
                <a:gd name="connsiteX74" fmla="*/ 538318 w 3406798"/>
                <a:gd name="connsiteY74" fmla="*/ 475105 h 951987"/>
                <a:gd name="connsiteX75" fmla="*/ 538318 w 3406798"/>
                <a:gd name="connsiteY75" fmla="*/ 482060 h 951987"/>
                <a:gd name="connsiteX76" fmla="*/ 552847 w 3406798"/>
                <a:gd name="connsiteY76" fmla="*/ 482060 h 951987"/>
                <a:gd name="connsiteX77" fmla="*/ 552847 w 3406798"/>
                <a:gd name="connsiteY77" fmla="*/ 488551 h 951987"/>
                <a:gd name="connsiteX78" fmla="*/ 562583 w 3406798"/>
                <a:gd name="connsiteY78" fmla="*/ 488551 h 951987"/>
                <a:gd name="connsiteX79" fmla="*/ 562583 w 3406798"/>
                <a:gd name="connsiteY79" fmla="*/ 495043 h 951987"/>
                <a:gd name="connsiteX80" fmla="*/ 585226 w 3406798"/>
                <a:gd name="connsiteY80" fmla="*/ 495043 h 951987"/>
                <a:gd name="connsiteX81" fmla="*/ 585226 w 3406798"/>
                <a:gd name="connsiteY81" fmla="*/ 502770 h 951987"/>
                <a:gd name="connsiteX82" fmla="*/ 596509 w 3406798"/>
                <a:gd name="connsiteY82" fmla="*/ 502770 h 951987"/>
                <a:gd name="connsiteX83" fmla="*/ 596509 w 3406798"/>
                <a:gd name="connsiteY83" fmla="*/ 511889 h 951987"/>
                <a:gd name="connsiteX84" fmla="*/ 615442 w 3406798"/>
                <a:gd name="connsiteY84" fmla="*/ 511889 h 951987"/>
                <a:gd name="connsiteX85" fmla="*/ 615442 w 3406798"/>
                <a:gd name="connsiteY85" fmla="*/ 519617 h 951987"/>
                <a:gd name="connsiteX86" fmla="*/ 635379 w 3406798"/>
                <a:gd name="connsiteY86" fmla="*/ 519617 h 951987"/>
                <a:gd name="connsiteX87" fmla="*/ 635379 w 3406798"/>
                <a:gd name="connsiteY87" fmla="*/ 533604 h 951987"/>
                <a:gd name="connsiteX88" fmla="*/ 648285 w 3406798"/>
                <a:gd name="connsiteY88" fmla="*/ 533604 h 951987"/>
                <a:gd name="connsiteX89" fmla="*/ 648285 w 3406798"/>
                <a:gd name="connsiteY89" fmla="*/ 537932 h 951987"/>
                <a:gd name="connsiteX90" fmla="*/ 659104 w 3406798"/>
                <a:gd name="connsiteY90" fmla="*/ 537932 h 951987"/>
                <a:gd name="connsiteX91" fmla="*/ 659104 w 3406798"/>
                <a:gd name="connsiteY91" fmla="*/ 545660 h 951987"/>
                <a:gd name="connsiteX92" fmla="*/ 675796 w 3406798"/>
                <a:gd name="connsiteY92" fmla="*/ 545660 h 951987"/>
                <a:gd name="connsiteX93" fmla="*/ 675796 w 3406798"/>
                <a:gd name="connsiteY93" fmla="*/ 552074 h 951987"/>
                <a:gd name="connsiteX94" fmla="*/ 686615 w 3406798"/>
                <a:gd name="connsiteY94" fmla="*/ 552074 h 951987"/>
                <a:gd name="connsiteX95" fmla="*/ 686615 w 3406798"/>
                <a:gd name="connsiteY95" fmla="*/ 559106 h 951987"/>
                <a:gd name="connsiteX96" fmla="*/ 712967 w 3406798"/>
                <a:gd name="connsiteY96" fmla="*/ 559106 h 951987"/>
                <a:gd name="connsiteX97" fmla="*/ 712967 w 3406798"/>
                <a:gd name="connsiteY97" fmla="*/ 565597 h 951987"/>
                <a:gd name="connsiteX98" fmla="*/ 729736 w 3406798"/>
                <a:gd name="connsiteY98" fmla="*/ 565597 h 951987"/>
                <a:gd name="connsiteX99" fmla="*/ 729736 w 3406798"/>
                <a:gd name="connsiteY99" fmla="*/ 574716 h 951987"/>
                <a:gd name="connsiteX100" fmla="*/ 742100 w 3406798"/>
                <a:gd name="connsiteY100" fmla="*/ 574716 h 951987"/>
                <a:gd name="connsiteX101" fmla="*/ 742100 w 3406798"/>
                <a:gd name="connsiteY101" fmla="*/ 580126 h 951987"/>
                <a:gd name="connsiteX102" fmla="*/ 759333 w 3406798"/>
                <a:gd name="connsiteY102" fmla="*/ 580126 h 951987"/>
                <a:gd name="connsiteX103" fmla="*/ 759333 w 3406798"/>
                <a:gd name="connsiteY103" fmla="*/ 587853 h 951987"/>
                <a:gd name="connsiteX104" fmla="*/ 769611 w 3406798"/>
                <a:gd name="connsiteY104" fmla="*/ 587853 h 951987"/>
                <a:gd name="connsiteX105" fmla="*/ 769611 w 3406798"/>
                <a:gd name="connsiteY105" fmla="*/ 592490 h 951987"/>
                <a:gd name="connsiteX106" fmla="*/ 793877 w 3406798"/>
                <a:gd name="connsiteY106" fmla="*/ 592490 h 951987"/>
                <a:gd name="connsiteX107" fmla="*/ 793877 w 3406798"/>
                <a:gd name="connsiteY107" fmla="*/ 598750 h 951987"/>
                <a:gd name="connsiteX108" fmla="*/ 805159 w 3406798"/>
                <a:gd name="connsiteY108" fmla="*/ 598750 h 951987"/>
                <a:gd name="connsiteX109" fmla="*/ 805159 w 3406798"/>
                <a:gd name="connsiteY109" fmla="*/ 604005 h 951987"/>
                <a:gd name="connsiteX110" fmla="*/ 823551 w 3406798"/>
                <a:gd name="connsiteY110" fmla="*/ 604005 h 951987"/>
                <a:gd name="connsiteX111" fmla="*/ 823551 w 3406798"/>
                <a:gd name="connsiteY111" fmla="*/ 613201 h 951987"/>
                <a:gd name="connsiteX112" fmla="*/ 845653 w 3406798"/>
                <a:gd name="connsiteY112" fmla="*/ 613201 h 951987"/>
                <a:gd name="connsiteX113" fmla="*/ 845653 w 3406798"/>
                <a:gd name="connsiteY113" fmla="*/ 620928 h 951987"/>
                <a:gd name="connsiteX114" fmla="*/ 856935 w 3406798"/>
                <a:gd name="connsiteY114" fmla="*/ 620928 h 951987"/>
                <a:gd name="connsiteX115" fmla="*/ 856935 w 3406798"/>
                <a:gd name="connsiteY115" fmla="*/ 625797 h 951987"/>
                <a:gd name="connsiteX116" fmla="*/ 875250 w 3406798"/>
                <a:gd name="connsiteY116" fmla="*/ 625797 h 951987"/>
                <a:gd name="connsiteX117" fmla="*/ 875250 w 3406798"/>
                <a:gd name="connsiteY117" fmla="*/ 633911 h 951987"/>
                <a:gd name="connsiteX118" fmla="*/ 896270 w 3406798"/>
                <a:gd name="connsiteY118" fmla="*/ 633911 h 951987"/>
                <a:gd name="connsiteX119" fmla="*/ 896270 w 3406798"/>
                <a:gd name="connsiteY119" fmla="*/ 643107 h 951987"/>
                <a:gd name="connsiteX120" fmla="*/ 917367 w 3406798"/>
                <a:gd name="connsiteY120" fmla="*/ 643107 h 951987"/>
                <a:gd name="connsiteX121" fmla="*/ 917367 w 3406798"/>
                <a:gd name="connsiteY121" fmla="*/ 650062 h 951987"/>
                <a:gd name="connsiteX122" fmla="*/ 931895 w 3406798"/>
                <a:gd name="connsiteY122" fmla="*/ 650062 h 951987"/>
                <a:gd name="connsiteX123" fmla="*/ 931895 w 3406798"/>
                <a:gd name="connsiteY123" fmla="*/ 657095 h 951987"/>
                <a:gd name="connsiteX124" fmla="*/ 946423 w 3406798"/>
                <a:gd name="connsiteY124" fmla="*/ 657095 h 951987"/>
                <a:gd name="connsiteX125" fmla="*/ 946423 w 3406798"/>
                <a:gd name="connsiteY125" fmla="*/ 664127 h 951987"/>
                <a:gd name="connsiteX126" fmla="*/ 975557 w 3406798"/>
                <a:gd name="connsiteY126" fmla="*/ 664127 h 951987"/>
                <a:gd name="connsiteX127" fmla="*/ 975557 w 3406798"/>
                <a:gd name="connsiteY127" fmla="*/ 669459 h 951987"/>
                <a:gd name="connsiteX128" fmla="*/ 993872 w 3406798"/>
                <a:gd name="connsiteY128" fmla="*/ 669459 h 951987"/>
                <a:gd name="connsiteX129" fmla="*/ 993872 w 3406798"/>
                <a:gd name="connsiteY129" fmla="*/ 675409 h 951987"/>
                <a:gd name="connsiteX130" fmla="*/ 1011723 w 3406798"/>
                <a:gd name="connsiteY130" fmla="*/ 675409 h 951987"/>
                <a:gd name="connsiteX131" fmla="*/ 1011723 w 3406798"/>
                <a:gd name="connsiteY131" fmla="*/ 684065 h 951987"/>
                <a:gd name="connsiteX132" fmla="*/ 1022001 w 3406798"/>
                <a:gd name="connsiteY132" fmla="*/ 684065 h 951987"/>
                <a:gd name="connsiteX133" fmla="*/ 1022001 w 3406798"/>
                <a:gd name="connsiteY133" fmla="*/ 688392 h 951987"/>
                <a:gd name="connsiteX134" fmla="*/ 1066204 w 3406798"/>
                <a:gd name="connsiteY134" fmla="*/ 688392 h 951987"/>
                <a:gd name="connsiteX135" fmla="*/ 1066204 w 3406798"/>
                <a:gd name="connsiteY135" fmla="*/ 692720 h 951987"/>
                <a:gd name="connsiteX136" fmla="*/ 1093174 w 3406798"/>
                <a:gd name="connsiteY136" fmla="*/ 692720 h 951987"/>
                <a:gd name="connsiteX137" fmla="*/ 1093174 w 3406798"/>
                <a:gd name="connsiteY137" fmla="*/ 701375 h 951987"/>
                <a:gd name="connsiteX138" fmla="*/ 1121226 w 3406798"/>
                <a:gd name="connsiteY138" fmla="*/ 701375 h 951987"/>
                <a:gd name="connsiteX139" fmla="*/ 1121226 w 3406798"/>
                <a:gd name="connsiteY139" fmla="*/ 706784 h 951987"/>
                <a:gd name="connsiteX140" fmla="*/ 1166511 w 3406798"/>
                <a:gd name="connsiteY140" fmla="*/ 706784 h 951987"/>
                <a:gd name="connsiteX141" fmla="*/ 1166511 w 3406798"/>
                <a:gd name="connsiteY141" fmla="*/ 714512 h 951987"/>
                <a:gd name="connsiteX142" fmla="*/ 1202600 w 3406798"/>
                <a:gd name="connsiteY142" fmla="*/ 714512 h 951987"/>
                <a:gd name="connsiteX143" fmla="*/ 1202600 w 3406798"/>
                <a:gd name="connsiteY143" fmla="*/ 722240 h 951987"/>
                <a:gd name="connsiteX144" fmla="*/ 1219369 w 3406798"/>
                <a:gd name="connsiteY144" fmla="*/ 722240 h 951987"/>
                <a:gd name="connsiteX145" fmla="*/ 1219369 w 3406798"/>
                <a:gd name="connsiteY145" fmla="*/ 728190 h 951987"/>
                <a:gd name="connsiteX146" fmla="*/ 1239848 w 3406798"/>
                <a:gd name="connsiteY146" fmla="*/ 728190 h 951987"/>
                <a:gd name="connsiteX147" fmla="*/ 1239848 w 3406798"/>
                <a:gd name="connsiteY147" fmla="*/ 733600 h 951987"/>
                <a:gd name="connsiteX148" fmla="*/ 1246107 w 3406798"/>
                <a:gd name="connsiteY148" fmla="*/ 733600 h 951987"/>
                <a:gd name="connsiteX149" fmla="*/ 1246107 w 3406798"/>
                <a:gd name="connsiteY149" fmla="*/ 738391 h 951987"/>
                <a:gd name="connsiteX150" fmla="*/ 1259090 w 3406798"/>
                <a:gd name="connsiteY150" fmla="*/ 738391 h 951987"/>
                <a:gd name="connsiteX151" fmla="*/ 1259090 w 3406798"/>
                <a:gd name="connsiteY151" fmla="*/ 742718 h 951987"/>
                <a:gd name="connsiteX152" fmla="*/ 1300202 w 3406798"/>
                <a:gd name="connsiteY152" fmla="*/ 742718 h 951987"/>
                <a:gd name="connsiteX153" fmla="*/ 1300202 w 3406798"/>
                <a:gd name="connsiteY153" fmla="*/ 753537 h 951987"/>
                <a:gd name="connsiteX154" fmla="*/ 1362024 w 3406798"/>
                <a:gd name="connsiteY154" fmla="*/ 753537 h 951987"/>
                <a:gd name="connsiteX155" fmla="*/ 1362024 w 3406798"/>
                <a:gd name="connsiteY155" fmla="*/ 760492 h 951987"/>
                <a:gd name="connsiteX156" fmla="*/ 1386290 w 3406798"/>
                <a:gd name="connsiteY156" fmla="*/ 760492 h 951987"/>
                <a:gd name="connsiteX157" fmla="*/ 1386290 w 3406798"/>
                <a:gd name="connsiteY157" fmla="*/ 765902 h 951987"/>
                <a:gd name="connsiteX158" fmla="*/ 1427788 w 3406798"/>
                <a:gd name="connsiteY158" fmla="*/ 765902 h 951987"/>
                <a:gd name="connsiteX159" fmla="*/ 1427788 w 3406798"/>
                <a:gd name="connsiteY159" fmla="*/ 772393 h 951987"/>
                <a:gd name="connsiteX160" fmla="*/ 1447803 w 3406798"/>
                <a:gd name="connsiteY160" fmla="*/ 772393 h 951987"/>
                <a:gd name="connsiteX161" fmla="*/ 1447803 w 3406798"/>
                <a:gd name="connsiteY161" fmla="*/ 776180 h 951987"/>
                <a:gd name="connsiteX162" fmla="*/ 1488760 w 3406798"/>
                <a:gd name="connsiteY162" fmla="*/ 776180 h 951987"/>
                <a:gd name="connsiteX163" fmla="*/ 1488760 w 3406798"/>
                <a:gd name="connsiteY163" fmla="*/ 783135 h 951987"/>
                <a:gd name="connsiteX164" fmla="*/ 1500042 w 3406798"/>
                <a:gd name="connsiteY164" fmla="*/ 783135 h 951987"/>
                <a:gd name="connsiteX165" fmla="*/ 1500042 w 3406798"/>
                <a:gd name="connsiteY165" fmla="*/ 786921 h 951987"/>
                <a:gd name="connsiteX166" fmla="*/ 1552901 w 3406798"/>
                <a:gd name="connsiteY166" fmla="*/ 786921 h 951987"/>
                <a:gd name="connsiteX167" fmla="*/ 1552901 w 3406798"/>
                <a:gd name="connsiteY167" fmla="*/ 795036 h 951987"/>
                <a:gd name="connsiteX168" fmla="*/ 1644552 w 3406798"/>
                <a:gd name="connsiteY168" fmla="*/ 795036 h 951987"/>
                <a:gd name="connsiteX169" fmla="*/ 1644552 w 3406798"/>
                <a:gd name="connsiteY169" fmla="*/ 798281 h 951987"/>
                <a:gd name="connsiteX170" fmla="*/ 1683887 w 3406798"/>
                <a:gd name="connsiteY170" fmla="*/ 798281 h 951987"/>
                <a:gd name="connsiteX171" fmla="*/ 1683887 w 3406798"/>
                <a:gd name="connsiteY171" fmla="*/ 803150 h 951987"/>
                <a:gd name="connsiteX172" fmla="*/ 1714798 w 3406798"/>
                <a:gd name="connsiteY172" fmla="*/ 803150 h 951987"/>
                <a:gd name="connsiteX173" fmla="*/ 1714798 w 3406798"/>
                <a:gd name="connsiteY173" fmla="*/ 808637 h 951987"/>
                <a:gd name="connsiteX174" fmla="*/ 1777857 w 3406798"/>
                <a:gd name="connsiteY174" fmla="*/ 808637 h 951987"/>
                <a:gd name="connsiteX175" fmla="*/ 1777857 w 3406798"/>
                <a:gd name="connsiteY175" fmla="*/ 818374 h 951987"/>
                <a:gd name="connsiteX176" fmla="*/ 1822601 w 3406798"/>
                <a:gd name="connsiteY176" fmla="*/ 818374 h 951987"/>
                <a:gd name="connsiteX177" fmla="*/ 1822601 w 3406798"/>
                <a:gd name="connsiteY177" fmla="*/ 826488 h 951987"/>
                <a:gd name="connsiteX178" fmla="*/ 1841534 w 3406798"/>
                <a:gd name="connsiteY178" fmla="*/ 826488 h 951987"/>
                <a:gd name="connsiteX179" fmla="*/ 1841534 w 3406798"/>
                <a:gd name="connsiteY179" fmla="*/ 833443 h 951987"/>
                <a:gd name="connsiteX180" fmla="*/ 1888442 w 3406798"/>
                <a:gd name="connsiteY180" fmla="*/ 833443 h 951987"/>
                <a:gd name="connsiteX181" fmla="*/ 1888442 w 3406798"/>
                <a:gd name="connsiteY181" fmla="*/ 842639 h 951987"/>
                <a:gd name="connsiteX182" fmla="*/ 1899183 w 3406798"/>
                <a:gd name="connsiteY182" fmla="*/ 842639 h 951987"/>
                <a:gd name="connsiteX183" fmla="*/ 1899183 w 3406798"/>
                <a:gd name="connsiteY183" fmla="*/ 845885 h 951987"/>
                <a:gd name="connsiteX184" fmla="*/ 1992458 w 3406798"/>
                <a:gd name="connsiteY184" fmla="*/ 845885 h 951987"/>
                <a:gd name="connsiteX185" fmla="*/ 1992458 w 3406798"/>
                <a:gd name="connsiteY185" fmla="*/ 851294 h 951987"/>
                <a:gd name="connsiteX186" fmla="*/ 2019969 w 3406798"/>
                <a:gd name="connsiteY186" fmla="*/ 851294 h 951987"/>
                <a:gd name="connsiteX187" fmla="*/ 2019969 w 3406798"/>
                <a:gd name="connsiteY187" fmla="*/ 856085 h 951987"/>
                <a:gd name="connsiteX188" fmla="*/ 2048561 w 3406798"/>
                <a:gd name="connsiteY188" fmla="*/ 856085 h 951987"/>
                <a:gd name="connsiteX189" fmla="*/ 2048561 w 3406798"/>
                <a:gd name="connsiteY189" fmla="*/ 862036 h 951987"/>
                <a:gd name="connsiteX190" fmla="*/ 2077618 w 3406798"/>
                <a:gd name="connsiteY190" fmla="*/ 862036 h 951987"/>
                <a:gd name="connsiteX191" fmla="*/ 2077618 w 3406798"/>
                <a:gd name="connsiteY191" fmla="*/ 866904 h 951987"/>
                <a:gd name="connsiteX192" fmla="*/ 2101343 w 3406798"/>
                <a:gd name="connsiteY192" fmla="*/ 866904 h 951987"/>
                <a:gd name="connsiteX193" fmla="*/ 2101343 w 3406798"/>
                <a:gd name="connsiteY193" fmla="*/ 872855 h 951987"/>
                <a:gd name="connsiteX194" fmla="*/ 2129935 w 3406798"/>
                <a:gd name="connsiteY194" fmla="*/ 872855 h 951987"/>
                <a:gd name="connsiteX195" fmla="*/ 2129935 w 3406798"/>
                <a:gd name="connsiteY195" fmla="*/ 880582 h 951987"/>
                <a:gd name="connsiteX196" fmla="*/ 2237274 w 3406798"/>
                <a:gd name="connsiteY196" fmla="*/ 880582 h 951987"/>
                <a:gd name="connsiteX197" fmla="*/ 2237274 w 3406798"/>
                <a:gd name="connsiteY197" fmla="*/ 889778 h 951987"/>
                <a:gd name="connsiteX198" fmla="*/ 2330008 w 3406798"/>
                <a:gd name="connsiteY198" fmla="*/ 889778 h 951987"/>
                <a:gd name="connsiteX199" fmla="*/ 2330008 w 3406798"/>
                <a:gd name="connsiteY199" fmla="*/ 896811 h 951987"/>
                <a:gd name="connsiteX200" fmla="*/ 2413004 w 3406798"/>
                <a:gd name="connsiteY200" fmla="*/ 896811 h 951987"/>
                <a:gd name="connsiteX201" fmla="*/ 2413004 w 3406798"/>
                <a:gd name="connsiteY201" fmla="*/ 908634 h 951987"/>
                <a:gd name="connsiteX202" fmla="*/ 2471195 w 3406798"/>
                <a:gd name="connsiteY202" fmla="*/ 908634 h 951987"/>
                <a:gd name="connsiteX203" fmla="*/ 2471195 w 3406798"/>
                <a:gd name="connsiteY203" fmla="*/ 918912 h 951987"/>
                <a:gd name="connsiteX204" fmla="*/ 2542909 w 3406798"/>
                <a:gd name="connsiteY204" fmla="*/ 918912 h 951987"/>
                <a:gd name="connsiteX205" fmla="*/ 2542909 w 3406798"/>
                <a:gd name="connsiteY205" fmla="*/ 926640 h 951987"/>
                <a:gd name="connsiteX206" fmla="*/ 2637111 w 3406798"/>
                <a:gd name="connsiteY206" fmla="*/ 926640 h 951987"/>
                <a:gd name="connsiteX207" fmla="*/ 2637111 w 3406798"/>
                <a:gd name="connsiteY207" fmla="*/ 932049 h 951987"/>
                <a:gd name="connsiteX208" fmla="*/ 2714388 w 3406798"/>
                <a:gd name="connsiteY208" fmla="*/ 932049 h 951987"/>
                <a:gd name="connsiteX209" fmla="*/ 2714388 w 3406798"/>
                <a:gd name="connsiteY209" fmla="*/ 937459 h 951987"/>
                <a:gd name="connsiteX210" fmla="*/ 2917088 w 3406798"/>
                <a:gd name="connsiteY210" fmla="*/ 937459 h 951987"/>
                <a:gd name="connsiteX211" fmla="*/ 2917088 w 3406798"/>
                <a:gd name="connsiteY211" fmla="*/ 943409 h 951987"/>
                <a:gd name="connsiteX212" fmla="*/ 2951632 w 3406798"/>
                <a:gd name="connsiteY212" fmla="*/ 943409 h 951987"/>
                <a:gd name="connsiteX213" fmla="*/ 2951632 w 3406798"/>
                <a:gd name="connsiteY213" fmla="*/ 951987 h 951987"/>
                <a:gd name="connsiteX214" fmla="*/ 3406799 w 3406798"/>
                <a:gd name="connsiteY214" fmla="*/ 951987 h 95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406798" h="951987">
                  <a:moveTo>
                    <a:pt x="0" y="0"/>
                  </a:moveTo>
                  <a:lnTo>
                    <a:pt x="0" y="23183"/>
                  </a:lnTo>
                  <a:lnTo>
                    <a:pt x="21020" y="23183"/>
                  </a:lnTo>
                  <a:lnTo>
                    <a:pt x="21020" y="49612"/>
                  </a:lnTo>
                  <a:lnTo>
                    <a:pt x="35625" y="49612"/>
                  </a:lnTo>
                  <a:lnTo>
                    <a:pt x="35625" y="63677"/>
                  </a:lnTo>
                  <a:lnTo>
                    <a:pt x="49072" y="63677"/>
                  </a:lnTo>
                  <a:lnTo>
                    <a:pt x="49072" y="88406"/>
                  </a:lnTo>
                  <a:lnTo>
                    <a:pt x="69009" y="88406"/>
                  </a:lnTo>
                  <a:lnTo>
                    <a:pt x="69009" y="103862"/>
                  </a:lnTo>
                  <a:lnTo>
                    <a:pt x="82533" y="103862"/>
                  </a:lnTo>
                  <a:lnTo>
                    <a:pt x="82533" y="124340"/>
                  </a:lnTo>
                  <a:lnTo>
                    <a:pt x="101930" y="124340"/>
                  </a:lnTo>
                  <a:lnTo>
                    <a:pt x="101930" y="145901"/>
                  </a:lnTo>
                  <a:lnTo>
                    <a:pt x="119163" y="145901"/>
                  </a:lnTo>
                  <a:lnTo>
                    <a:pt x="119163" y="168002"/>
                  </a:lnTo>
                  <a:lnTo>
                    <a:pt x="135314" y="168002"/>
                  </a:lnTo>
                  <a:lnTo>
                    <a:pt x="135314" y="184694"/>
                  </a:lnTo>
                  <a:lnTo>
                    <a:pt x="155251" y="184694"/>
                  </a:lnTo>
                  <a:lnTo>
                    <a:pt x="155251" y="197136"/>
                  </a:lnTo>
                  <a:lnTo>
                    <a:pt x="170707" y="197136"/>
                  </a:lnTo>
                  <a:lnTo>
                    <a:pt x="170707" y="207878"/>
                  </a:lnTo>
                  <a:lnTo>
                    <a:pt x="181990" y="207878"/>
                  </a:lnTo>
                  <a:lnTo>
                    <a:pt x="181990" y="225729"/>
                  </a:lnTo>
                  <a:lnTo>
                    <a:pt x="200304" y="225729"/>
                  </a:lnTo>
                  <a:lnTo>
                    <a:pt x="200304" y="241185"/>
                  </a:lnTo>
                  <a:lnTo>
                    <a:pt x="212746" y="241185"/>
                  </a:lnTo>
                  <a:lnTo>
                    <a:pt x="212746" y="255172"/>
                  </a:lnTo>
                  <a:lnTo>
                    <a:pt x="229438" y="255172"/>
                  </a:lnTo>
                  <a:lnTo>
                    <a:pt x="229438" y="266532"/>
                  </a:lnTo>
                  <a:lnTo>
                    <a:pt x="242962" y="266532"/>
                  </a:lnTo>
                  <a:lnTo>
                    <a:pt x="242962" y="279437"/>
                  </a:lnTo>
                  <a:lnTo>
                    <a:pt x="256949" y="279437"/>
                  </a:lnTo>
                  <a:lnTo>
                    <a:pt x="256949" y="289174"/>
                  </a:lnTo>
                  <a:lnTo>
                    <a:pt x="264677" y="289174"/>
                  </a:lnTo>
                  <a:lnTo>
                    <a:pt x="264677" y="297752"/>
                  </a:lnTo>
                  <a:lnTo>
                    <a:pt x="282451" y="297752"/>
                  </a:lnTo>
                  <a:lnTo>
                    <a:pt x="282451" y="311276"/>
                  </a:lnTo>
                  <a:lnTo>
                    <a:pt x="293733" y="311276"/>
                  </a:lnTo>
                  <a:lnTo>
                    <a:pt x="293733" y="321476"/>
                  </a:lnTo>
                  <a:lnTo>
                    <a:pt x="307798" y="321476"/>
                  </a:lnTo>
                  <a:lnTo>
                    <a:pt x="307798" y="329513"/>
                  </a:lnTo>
                  <a:lnTo>
                    <a:pt x="321785" y="329513"/>
                  </a:lnTo>
                  <a:lnTo>
                    <a:pt x="321785" y="338709"/>
                  </a:lnTo>
                  <a:lnTo>
                    <a:pt x="337241" y="338709"/>
                  </a:lnTo>
                  <a:lnTo>
                    <a:pt x="337241" y="350533"/>
                  </a:lnTo>
                  <a:lnTo>
                    <a:pt x="348524" y="350533"/>
                  </a:lnTo>
                  <a:lnTo>
                    <a:pt x="348524" y="362434"/>
                  </a:lnTo>
                  <a:lnTo>
                    <a:pt x="363593" y="362434"/>
                  </a:lnTo>
                  <a:lnTo>
                    <a:pt x="363593" y="369389"/>
                  </a:lnTo>
                  <a:lnTo>
                    <a:pt x="379821" y="369389"/>
                  </a:lnTo>
                  <a:lnTo>
                    <a:pt x="379821" y="378044"/>
                  </a:lnTo>
                  <a:lnTo>
                    <a:pt x="395277" y="378044"/>
                  </a:lnTo>
                  <a:lnTo>
                    <a:pt x="395277" y="392572"/>
                  </a:lnTo>
                  <a:lnTo>
                    <a:pt x="411428" y="392572"/>
                  </a:lnTo>
                  <a:lnTo>
                    <a:pt x="411428" y="406637"/>
                  </a:lnTo>
                  <a:lnTo>
                    <a:pt x="423329" y="406637"/>
                  </a:lnTo>
                  <a:lnTo>
                    <a:pt x="423329" y="414364"/>
                  </a:lnTo>
                  <a:lnTo>
                    <a:pt x="438784" y="414364"/>
                  </a:lnTo>
                  <a:lnTo>
                    <a:pt x="438784" y="423560"/>
                  </a:lnTo>
                  <a:lnTo>
                    <a:pt x="449603" y="423560"/>
                  </a:lnTo>
                  <a:lnTo>
                    <a:pt x="449603" y="431675"/>
                  </a:lnTo>
                  <a:lnTo>
                    <a:pt x="469541" y="431675"/>
                  </a:lnTo>
                  <a:lnTo>
                    <a:pt x="469541" y="438089"/>
                  </a:lnTo>
                  <a:lnTo>
                    <a:pt x="479741" y="438089"/>
                  </a:lnTo>
                  <a:lnTo>
                    <a:pt x="479741" y="445430"/>
                  </a:lnTo>
                  <a:lnTo>
                    <a:pt x="493806" y="445430"/>
                  </a:lnTo>
                  <a:lnTo>
                    <a:pt x="493806" y="453158"/>
                  </a:lnTo>
                  <a:lnTo>
                    <a:pt x="504548" y="453158"/>
                  </a:lnTo>
                  <a:lnTo>
                    <a:pt x="504548" y="457949"/>
                  </a:lnTo>
                  <a:lnTo>
                    <a:pt x="520003" y="457949"/>
                  </a:lnTo>
                  <a:lnTo>
                    <a:pt x="520003" y="468614"/>
                  </a:lnTo>
                  <a:lnTo>
                    <a:pt x="529122" y="468614"/>
                  </a:lnTo>
                  <a:lnTo>
                    <a:pt x="529122" y="475105"/>
                  </a:lnTo>
                  <a:lnTo>
                    <a:pt x="538318" y="475105"/>
                  </a:lnTo>
                  <a:lnTo>
                    <a:pt x="538318" y="482060"/>
                  </a:lnTo>
                  <a:lnTo>
                    <a:pt x="552847" y="482060"/>
                  </a:lnTo>
                  <a:lnTo>
                    <a:pt x="552847" y="488551"/>
                  </a:lnTo>
                  <a:lnTo>
                    <a:pt x="562583" y="488551"/>
                  </a:lnTo>
                  <a:lnTo>
                    <a:pt x="562583" y="495043"/>
                  </a:lnTo>
                  <a:lnTo>
                    <a:pt x="585226" y="495043"/>
                  </a:lnTo>
                  <a:lnTo>
                    <a:pt x="585226" y="502770"/>
                  </a:lnTo>
                  <a:lnTo>
                    <a:pt x="596509" y="502770"/>
                  </a:lnTo>
                  <a:lnTo>
                    <a:pt x="596509" y="511889"/>
                  </a:lnTo>
                  <a:lnTo>
                    <a:pt x="615442" y="511889"/>
                  </a:lnTo>
                  <a:lnTo>
                    <a:pt x="615442" y="519617"/>
                  </a:lnTo>
                  <a:lnTo>
                    <a:pt x="635379" y="519617"/>
                  </a:lnTo>
                  <a:lnTo>
                    <a:pt x="635379" y="533604"/>
                  </a:lnTo>
                  <a:lnTo>
                    <a:pt x="648285" y="533604"/>
                  </a:lnTo>
                  <a:lnTo>
                    <a:pt x="648285" y="537932"/>
                  </a:lnTo>
                  <a:lnTo>
                    <a:pt x="659104" y="537932"/>
                  </a:lnTo>
                  <a:lnTo>
                    <a:pt x="659104" y="545660"/>
                  </a:lnTo>
                  <a:lnTo>
                    <a:pt x="675796" y="545660"/>
                  </a:lnTo>
                  <a:lnTo>
                    <a:pt x="675796" y="552074"/>
                  </a:lnTo>
                  <a:lnTo>
                    <a:pt x="686615" y="552074"/>
                  </a:lnTo>
                  <a:lnTo>
                    <a:pt x="686615" y="559106"/>
                  </a:lnTo>
                  <a:lnTo>
                    <a:pt x="712967" y="559106"/>
                  </a:lnTo>
                  <a:lnTo>
                    <a:pt x="712967" y="565597"/>
                  </a:lnTo>
                  <a:lnTo>
                    <a:pt x="729736" y="565597"/>
                  </a:lnTo>
                  <a:lnTo>
                    <a:pt x="729736" y="574716"/>
                  </a:lnTo>
                  <a:lnTo>
                    <a:pt x="742100" y="574716"/>
                  </a:lnTo>
                  <a:lnTo>
                    <a:pt x="742100" y="580126"/>
                  </a:lnTo>
                  <a:lnTo>
                    <a:pt x="759333" y="580126"/>
                  </a:lnTo>
                  <a:lnTo>
                    <a:pt x="759333" y="587853"/>
                  </a:lnTo>
                  <a:lnTo>
                    <a:pt x="769611" y="587853"/>
                  </a:lnTo>
                  <a:lnTo>
                    <a:pt x="769611" y="592490"/>
                  </a:lnTo>
                  <a:lnTo>
                    <a:pt x="793877" y="592490"/>
                  </a:lnTo>
                  <a:lnTo>
                    <a:pt x="793877" y="598750"/>
                  </a:lnTo>
                  <a:lnTo>
                    <a:pt x="805159" y="598750"/>
                  </a:lnTo>
                  <a:lnTo>
                    <a:pt x="805159" y="604005"/>
                  </a:lnTo>
                  <a:lnTo>
                    <a:pt x="823551" y="604005"/>
                  </a:lnTo>
                  <a:lnTo>
                    <a:pt x="823551" y="613201"/>
                  </a:lnTo>
                  <a:lnTo>
                    <a:pt x="845653" y="613201"/>
                  </a:lnTo>
                  <a:lnTo>
                    <a:pt x="845653" y="620928"/>
                  </a:lnTo>
                  <a:lnTo>
                    <a:pt x="856935" y="620928"/>
                  </a:lnTo>
                  <a:lnTo>
                    <a:pt x="856935" y="625797"/>
                  </a:lnTo>
                  <a:lnTo>
                    <a:pt x="875250" y="625797"/>
                  </a:lnTo>
                  <a:lnTo>
                    <a:pt x="875250" y="633911"/>
                  </a:lnTo>
                  <a:lnTo>
                    <a:pt x="896270" y="633911"/>
                  </a:lnTo>
                  <a:lnTo>
                    <a:pt x="896270" y="643107"/>
                  </a:lnTo>
                  <a:lnTo>
                    <a:pt x="917367" y="643107"/>
                  </a:lnTo>
                  <a:lnTo>
                    <a:pt x="917367" y="650062"/>
                  </a:lnTo>
                  <a:lnTo>
                    <a:pt x="931895" y="650062"/>
                  </a:lnTo>
                  <a:lnTo>
                    <a:pt x="931895" y="657095"/>
                  </a:lnTo>
                  <a:lnTo>
                    <a:pt x="946423" y="657095"/>
                  </a:lnTo>
                  <a:lnTo>
                    <a:pt x="946423" y="664127"/>
                  </a:lnTo>
                  <a:lnTo>
                    <a:pt x="975557" y="664127"/>
                  </a:lnTo>
                  <a:lnTo>
                    <a:pt x="975557" y="669459"/>
                  </a:lnTo>
                  <a:lnTo>
                    <a:pt x="993872" y="669459"/>
                  </a:lnTo>
                  <a:lnTo>
                    <a:pt x="993872" y="675409"/>
                  </a:lnTo>
                  <a:lnTo>
                    <a:pt x="1011723" y="675409"/>
                  </a:lnTo>
                  <a:lnTo>
                    <a:pt x="1011723" y="684065"/>
                  </a:lnTo>
                  <a:lnTo>
                    <a:pt x="1022001" y="684065"/>
                  </a:lnTo>
                  <a:lnTo>
                    <a:pt x="1022001" y="688392"/>
                  </a:lnTo>
                  <a:lnTo>
                    <a:pt x="1066204" y="688392"/>
                  </a:lnTo>
                  <a:lnTo>
                    <a:pt x="1066204" y="692720"/>
                  </a:lnTo>
                  <a:lnTo>
                    <a:pt x="1093174" y="692720"/>
                  </a:lnTo>
                  <a:lnTo>
                    <a:pt x="1093174" y="701375"/>
                  </a:lnTo>
                  <a:lnTo>
                    <a:pt x="1121226" y="701375"/>
                  </a:lnTo>
                  <a:lnTo>
                    <a:pt x="1121226" y="706784"/>
                  </a:lnTo>
                  <a:lnTo>
                    <a:pt x="1166511" y="706784"/>
                  </a:lnTo>
                  <a:lnTo>
                    <a:pt x="1166511" y="714512"/>
                  </a:lnTo>
                  <a:lnTo>
                    <a:pt x="1202600" y="714512"/>
                  </a:lnTo>
                  <a:lnTo>
                    <a:pt x="1202600" y="722240"/>
                  </a:lnTo>
                  <a:lnTo>
                    <a:pt x="1219369" y="722240"/>
                  </a:lnTo>
                  <a:lnTo>
                    <a:pt x="1219369" y="728190"/>
                  </a:lnTo>
                  <a:lnTo>
                    <a:pt x="1239848" y="728190"/>
                  </a:lnTo>
                  <a:lnTo>
                    <a:pt x="1239848" y="733600"/>
                  </a:lnTo>
                  <a:lnTo>
                    <a:pt x="1246107" y="733600"/>
                  </a:lnTo>
                  <a:lnTo>
                    <a:pt x="1246107" y="738391"/>
                  </a:lnTo>
                  <a:lnTo>
                    <a:pt x="1259090" y="738391"/>
                  </a:lnTo>
                  <a:lnTo>
                    <a:pt x="1259090" y="742718"/>
                  </a:lnTo>
                  <a:lnTo>
                    <a:pt x="1300202" y="742718"/>
                  </a:lnTo>
                  <a:lnTo>
                    <a:pt x="1300202" y="753537"/>
                  </a:lnTo>
                  <a:lnTo>
                    <a:pt x="1362024" y="753537"/>
                  </a:lnTo>
                  <a:lnTo>
                    <a:pt x="1362024" y="760492"/>
                  </a:lnTo>
                  <a:lnTo>
                    <a:pt x="1386290" y="760492"/>
                  </a:lnTo>
                  <a:lnTo>
                    <a:pt x="1386290" y="765902"/>
                  </a:lnTo>
                  <a:lnTo>
                    <a:pt x="1427788" y="765902"/>
                  </a:lnTo>
                  <a:lnTo>
                    <a:pt x="1427788" y="772393"/>
                  </a:lnTo>
                  <a:lnTo>
                    <a:pt x="1447803" y="772393"/>
                  </a:lnTo>
                  <a:lnTo>
                    <a:pt x="1447803" y="776180"/>
                  </a:lnTo>
                  <a:lnTo>
                    <a:pt x="1488760" y="776180"/>
                  </a:lnTo>
                  <a:lnTo>
                    <a:pt x="1488760" y="783135"/>
                  </a:lnTo>
                  <a:lnTo>
                    <a:pt x="1500042" y="783135"/>
                  </a:lnTo>
                  <a:lnTo>
                    <a:pt x="1500042" y="786921"/>
                  </a:lnTo>
                  <a:lnTo>
                    <a:pt x="1552901" y="786921"/>
                  </a:lnTo>
                  <a:lnTo>
                    <a:pt x="1552901" y="795036"/>
                  </a:lnTo>
                  <a:lnTo>
                    <a:pt x="1644552" y="795036"/>
                  </a:lnTo>
                  <a:lnTo>
                    <a:pt x="1644552" y="798281"/>
                  </a:lnTo>
                  <a:lnTo>
                    <a:pt x="1683887" y="798281"/>
                  </a:lnTo>
                  <a:cubicBezTo>
                    <a:pt x="1683887" y="798281"/>
                    <a:pt x="1682805" y="803150"/>
                    <a:pt x="1683887" y="803150"/>
                  </a:cubicBezTo>
                  <a:lnTo>
                    <a:pt x="1714798" y="803150"/>
                  </a:lnTo>
                  <a:lnTo>
                    <a:pt x="1714798" y="808637"/>
                  </a:lnTo>
                  <a:lnTo>
                    <a:pt x="1777857" y="808637"/>
                  </a:lnTo>
                  <a:lnTo>
                    <a:pt x="1777857" y="818374"/>
                  </a:lnTo>
                  <a:lnTo>
                    <a:pt x="1822601" y="818374"/>
                  </a:lnTo>
                  <a:lnTo>
                    <a:pt x="1822601" y="826488"/>
                  </a:lnTo>
                  <a:lnTo>
                    <a:pt x="1841534" y="826488"/>
                  </a:lnTo>
                  <a:lnTo>
                    <a:pt x="1841534" y="833443"/>
                  </a:lnTo>
                  <a:lnTo>
                    <a:pt x="1888442" y="833443"/>
                  </a:lnTo>
                  <a:lnTo>
                    <a:pt x="1888442" y="842639"/>
                  </a:lnTo>
                  <a:lnTo>
                    <a:pt x="1899183" y="842639"/>
                  </a:lnTo>
                  <a:lnTo>
                    <a:pt x="1899183" y="845885"/>
                  </a:lnTo>
                  <a:lnTo>
                    <a:pt x="1992458" y="845885"/>
                  </a:lnTo>
                  <a:lnTo>
                    <a:pt x="1992458" y="851294"/>
                  </a:lnTo>
                  <a:lnTo>
                    <a:pt x="2019969" y="851294"/>
                  </a:lnTo>
                  <a:lnTo>
                    <a:pt x="2019969" y="856085"/>
                  </a:lnTo>
                  <a:lnTo>
                    <a:pt x="2048561" y="856085"/>
                  </a:lnTo>
                  <a:lnTo>
                    <a:pt x="2048561" y="862036"/>
                  </a:lnTo>
                  <a:lnTo>
                    <a:pt x="2077618" y="862036"/>
                  </a:lnTo>
                  <a:lnTo>
                    <a:pt x="2077618" y="866904"/>
                  </a:lnTo>
                  <a:lnTo>
                    <a:pt x="2101343" y="866904"/>
                  </a:lnTo>
                  <a:lnTo>
                    <a:pt x="2101343" y="872855"/>
                  </a:lnTo>
                  <a:lnTo>
                    <a:pt x="2129935" y="872855"/>
                  </a:lnTo>
                  <a:lnTo>
                    <a:pt x="2129935" y="880582"/>
                  </a:lnTo>
                  <a:lnTo>
                    <a:pt x="2237274" y="880582"/>
                  </a:lnTo>
                  <a:lnTo>
                    <a:pt x="2237274" y="889778"/>
                  </a:lnTo>
                  <a:lnTo>
                    <a:pt x="2330008" y="889778"/>
                  </a:lnTo>
                  <a:lnTo>
                    <a:pt x="2330008" y="896811"/>
                  </a:lnTo>
                  <a:lnTo>
                    <a:pt x="2413004" y="896811"/>
                  </a:lnTo>
                  <a:lnTo>
                    <a:pt x="2413004" y="908634"/>
                  </a:lnTo>
                  <a:lnTo>
                    <a:pt x="2471195" y="908634"/>
                  </a:lnTo>
                  <a:lnTo>
                    <a:pt x="2471195" y="918912"/>
                  </a:lnTo>
                  <a:lnTo>
                    <a:pt x="2542909" y="918912"/>
                  </a:lnTo>
                  <a:lnTo>
                    <a:pt x="2542909" y="926640"/>
                  </a:lnTo>
                  <a:lnTo>
                    <a:pt x="2637111" y="926640"/>
                  </a:lnTo>
                  <a:lnTo>
                    <a:pt x="2637111" y="932049"/>
                  </a:lnTo>
                  <a:lnTo>
                    <a:pt x="2714388" y="932049"/>
                  </a:lnTo>
                  <a:lnTo>
                    <a:pt x="2714388" y="937459"/>
                  </a:lnTo>
                  <a:lnTo>
                    <a:pt x="2917088" y="937459"/>
                  </a:lnTo>
                  <a:lnTo>
                    <a:pt x="2917088" y="943409"/>
                  </a:lnTo>
                  <a:lnTo>
                    <a:pt x="2951632" y="943409"/>
                  </a:lnTo>
                  <a:lnTo>
                    <a:pt x="2951632" y="951987"/>
                  </a:lnTo>
                  <a:lnTo>
                    <a:pt x="3406799" y="951987"/>
                  </a:lnTo>
                </a:path>
              </a:pathLst>
            </a:custGeom>
            <a:noFill/>
            <a:ln w="28575" cap="flat">
              <a:solidFill>
                <a:schemeClr val="accent1"/>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103" name="Freeform 126">
              <a:extLst>
                <a:ext uri="{FF2B5EF4-FFF2-40B4-BE49-F238E27FC236}">
                  <a16:creationId xmlns:a16="http://schemas.microsoft.com/office/drawing/2014/main" id="{B5499B87-D139-4918-8B77-AEEFFA6C0EAB}"/>
                </a:ext>
              </a:extLst>
            </p:cNvPr>
            <p:cNvSpPr/>
            <p:nvPr/>
          </p:nvSpPr>
          <p:spPr>
            <a:xfrm>
              <a:off x="7136084" y="2825552"/>
              <a:ext cx="3929070" cy="1889951"/>
            </a:xfrm>
            <a:custGeom>
              <a:avLst/>
              <a:gdLst>
                <a:gd name="connsiteX0" fmla="*/ 0 w 3380447"/>
                <a:gd name="connsiteY0" fmla="*/ 0 h 1610395"/>
                <a:gd name="connsiteX1" fmla="*/ 0 w 3380447"/>
                <a:gd name="connsiteY1" fmla="*/ 136318 h 1610395"/>
                <a:gd name="connsiteX2" fmla="*/ 19938 w 3380447"/>
                <a:gd name="connsiteY2" fmla="*/ 136318 h 1610395"/>
                <a:gd name="connsiteX3" fmla="*/ 19938 w 3380447"/>
                <a:gd name="connsiteY3" fmla="*/ 185931 h 1610395"/>
                <a:gd name="connsiteX4" fmla="*/ 32843 w 3380447"/>
                <a:gd name="connsiteY4" fmla="*/ 185931 h 1610395"/>
                <a:gd name="connsiteX5" fmla="*/ 32843 w 3380447"/>
                <a:gd name="connsiteY5" fmla="*/ 232298 h 1610395"/>
                <a:gd name="connsiteX6" fmla="*/ 39257 w 3380447"/>
                <a:gd name="connsiteY6" fmla="*/ 232298 h 1610395"/>
                <a:gd name="connsiteX7" fmla="*/ 39257 w 3380447"/>
                <a:gd name="connsiteY7" fmla="*/ 301307 h 1610395"/>
                <a:gd name="connsiteX8" fmla="*/ 52781 w 3380447"/>
                <a:gd name="connsiteY8" fmla="*/ 301307 h 1610395"/>
                <a:gd name="connsiteX9" fmla="*/ 52781 w 3380447"/>
                <a:gd name="connsiteY9" fmla="*/ 333686 h 1610395"/>
                <a:gd name="connsiteX10" fmla="*/ 58190 w 3380447"/>
                <a:gd name="connsiteY10" fmla="*/ 333686 h 1610395"/>
                <a:gd name="connsiteX11" fmla="*/ 58190 w 3380447"/>
                <a:gd name="connsiteY11" fmla="*/ 380594 h 1610395"/>
                <a:gd name="connsiteX12" fmla="*/ 72719 w 3380447"/>
                <a:gd name="connsiteY12" fmla="*/ 380594 h 1610395"/>
                <a:gd name="connsiteX13" fmla="*/ 72719 w 3380447"/>
                <a:gd name="connsiteY13" fmla="*/ 423715 h 1610395"/>
                <a:gd name="connsiteX14" fmla="*/ 81915 w 3380447"/>
                <a:gd name="connsiteY14" fmla="*/ 423715 h 1610395"/>
                <a:gd name="connsiteX15" fmla="*/ 81915 w 3380447"/>
                <a:gd name="connsiteY15" fmla="*/ 460345 h 1610395"/>
                <a:gd name="connsiteX16" fmla="*/ 91033 w 3380447"/>
                <a:gd name="connsiteY16" fmla="*/ 460345 h 1610395"/>
                <a:gd name="connsiteX17" fmla="*/ 91033 w 3380447"/>
                <a:gd name="connsiteY17" fmla="*/ 490560 h 1610395"/>
                <a:gd name="connsiteX18" fmla="*/ 104557 w 3380447"/>
                <a:gd name="connsiteY18" fmla="*/ 490560 h 1610395"/>
                <a:gd name="connsiteX19" fmla="*/ 104557 w 3380447"/>
                <a:gd name="connsiteY19" fmla="*/ 514980 h 1610395"/>
                <a:gd name="connsiteX20" fmla="*/ 114217 w 3380447"/>
                <a:gd name="connsiteY20" fmla="*/ 514980 h 1610395"/>
                <a:gd name="connsiteX21" fmla="*/ 114217 w 3380447"/>
                <a:gd name="connsiteY21" fmla="*/ 551610 h 1610395"/>
                <a:gd name="connsiteX22" fmla="*/ 124495 w 3380447"/>
                <a:gd name="connsiteY22" fmla="*/ 551610 h 1610395"/>
                <a:gd name="connsiteX23" fmla="*/ 124495 w 3380447"/>
                <a:gd name="connsiteY23" fmla="*/ 582908 h 1610395"/>
                <a:gd name="connsiteX24" fmla="*/ 131450 w 3380447"/>
                <a:gd name="connsiteY24" fmla="*/ 582908 h 1610395"/>
                <a:gd name="connsiteX25" fmla="*/ 131450 w 3380447"/>
                <a:gd name="connsiteY25" fmla="*/ 609878 h 1610395"/>
                <a:gd name="connsiteX26" fmla="*/ 146905 w 3380447"/>
                <a:gd name="connsiteY26" fmla="*/ 609878 h 1610395"/>
                <a:gd name="connsiteX27" fmla="*/ 146905 w 3380447"/>
                <a:gd name="connsiteY27" fmla="*/ 624947 h 1610395"/>
                <a:gd name="connsiteX28" fmla="*/ 155483 w 3380447"/>
                <a:gd name="connsiteY28" fmla="*/ 624947 h 1610395"/>
                <a:gd name="connsiteX29" fmla="*/ 155483 w 3380447"/>
                <a:gd name="connsiteY29" fmla="*/ 648671 h 1610395"/>
                <a:gd name="connsiteX30" fmla="*/ 161975 w 3380447"/>
                <a:gd name="connsiteY30" fmla="*/ 648671 h 1610395"/>
                <a:gd name="connsiteX31" fmla="*/ 161975 w 3380447"/>
                <a:gd name="connsiteY31" fmla="*/ 681051 h 1610395"/>
                <a:gd name="connsiteX32" fmla="*/ 175498 w 3380447"/>
                <a:gd name="connsiteY32" fmla="*/ 681051 h 1610395"/>
                <a:gd name="connsiteX33" fmla="*/ 175498 w 3380447"/>
                <a:gd name="connsiteY33" fmla="*/ 697202 h 1610395"/>
                <a:gd name="connsiteX34" fmla="*/ 187399 w 3380447"/>
                <a:gd name="connsiteY34" fmla="*/ 697202 h 1610395"/>
                <a:gd name="connsiteX35" fmla="*/ 187399 w 3380447"/>
                <a:gd name="connsiteY35" fmla="*/ 719303 h 1610395"/>
                <a:gd name="connsiteX36" fmla="*/ 193349 w 3380447"/>
                <a:gd name="connsiteY36" fmla="*/ 719303 h 1610395"/>
                <a:gd name="connsiteX37" fmla="*/ 193349 w 3380447"/>
                <a:gd name="connsiteY37" fmla="*/ 758715 h 1610395"/>
                <a:gd name="connsiteX38" fmla="*/ 207337 w 3380447"/>
                <a:gd name="connsiteY38" fmla="*/ 758715 h 1610395"/>
                <a:gd name="connsiteX39" fmla="*/ 207337 w 3380447"/>
                <a:gd name="connsiteY39" fmla="*/ 793181 h 1610395"/>
                <a:gd name="connsiteX40" fmla="*/ 214369 w 3380447"/>
                <a:gd name="connsiteY40" fmla="*/ 793181 h 1610395"/>
                <a:gd name="connsiteX41" fmla="*/ 214369 w 3380447"/>
                <a:gd name="connsiteY41" fmla="*/ 819069 h 1610395"/>
                <a:gd name="connsiteX42" fmla="*/ 227275 w 3380447"/>
                <a:gd name="connsiteY42" fmla="*/ 819069 h 1610395"/>
                <a:gd name="connsiteX43" fmla="*/ 227275 w 3380447"/>
                <a:gd name="connsiteY43" fmla="*/ 834138 h 1610395"/>
                <a:gd name="connsiteX44" fmla="*/ 239175 w 3380447"/>
                <a:gd name="connsiteY44" fmla="*/ 834138 h 1610395"/>
                <a:gd name="connsiteX45" fmla="*/ 239175 w 3380447"/>
                <a:gd name="connsiteY45" fmla="*/ 866518 h 1610395"/>
                <a:gd name="connsiteX46" fmla="*/ 246208 w 3380447"/>
                <a:gd name="connsiteY46" fmla="*/ 866518 h 1610395"/>
                <a:gd name="connsiteX47" fmla="*/ 246208 w 3380447"/>
                <a:gd name="connsiteY47" fmla="*/ 892947 h 1610395"/>
                <a:gd name="connsiteX48" fmla="*/ 255326 w 3380447"/>
                <a:gd name="connsiteY48" fmla="*/ 892947 h 1610395"/>
                <a:gd name="connsiteX49" fmla="*/ 255326 w 3380447"/>
                <a:gd name="connsiteY49" fmla="*/ 909098 h 1610395"/>
                <a:gd name="connsiteX50" fmla="*/ 267227 w 3380447"/>
                <a:gd name="connsiteY50" fmla="*/ 909098 h 1610395"/>
                <a:gd name="connsiteX51" fmla="*/ 267227 w 3380447"/>
                <a:gd name="connsiteY51" fmla="*/ 928495 h 1610395"/>
                <a:gd name="connsiteX52" fmla="*/ 276887 w 3380447"/>
                <a:gd name="connsiteY52" fmla="*/ 928495 h 1610395"/>
                <a:gd name="connsiteX53" fmla="*/ 276887 w 3380447"/>
                <a:gd name="connsiteY53" fmla="*/ 947737 h 1610395"/>
                <a:gd name="connsiteX54" fmla="*/ 285542 w 3380447"/>
                <a:gd name="connsiteY54" fmla="*/ 947737 h 1610395"/>
                <a:gd name="connsiteX55" fmla="*/ 285542 w 3380447"/>
                <a:gd name="connsiteY55" fmla="*/ 974166 h 1610395"/>
                <a:gd name="connsiteX56" fmla="*/ 306562 w 3380447"/>
                <a:gd name="connsiteY56" fmla="*/ 974166 h 1610395"/>
                <a:gd name="connsiteX57" fmla="*/ 306562 w 3380447"/>
                <a:gd name="connsiteY57" fmla="*/ 994645 h 1610395"/>
                <a:gd name="connsiteX58" fmla="*/ 318926 w 3380447"/>
                <a:gd name="connsiteY58" fmla="*/ 994645 h 1610395"/>
                <a:gd name="connsiteX59" fmla="*/ 318926 w 3380447"/>
                <a:gd name="connsiteY59" fmla="*/ 1016205 h 1610395"/>
                <a:gd name="connsiteX60" fmla="*/ 330286 w 3380447"/>
                <a:gd name="connsiteY60" fmla="*/ 1016205 h 1610395"/>
                <a:gd name="connsiteX61" fmla="*/ 330286 w 3380447"/>
                <a:gd name="connsiteY61" fmla="*/ 1032433 h 1610395"/>
                <a:gd name="connsiteX62" fmla="*/ 345355 w 3380447"/>
                <a:gd name="connsiteY62" fmla="*/ 1032433 h 1610395"/>
                <a:gd name="connsiteX63" fmla="*/ 345355 w 3380447"/>
                <a:gd name="connsiteY63" fmla="*/ 1042634 h 1610395"/>
                <a:gd name="connsiteX64" fmla="*/ 354010 w 3380447"/>
                <a:gd name="connsiteY64" fmla="*/ 1042634 h 1610395"/>
                <a:gd name="connsiteX65" fmla="*/ 354010 w 3380447"/>
                <a:gd name="connsiteY65" fmla="*/ 1069604 h 1610395"/>
                <a:gd name="connsiteX66" fmla="*/ 375571 w 3380447"/>
                <a:gd name="connsiteY66" fmla="*/ 1069604 h 1610395"/>
                <a:gd name="connsiteX67" fmla="*/ 375571 w 3380447"/>
                <a:gd name="connsiteY67" fmla="*/ 1101443 h 1610395"/>
                <a:gd name="connsiteX68" fmla="*/ 394427 w 3380447"/>
                <a:gd name="connsiteY68" fmla="*/ 1101443 h 1610395"/>
                <a:gd name="connsiteX69" fmla="*/ 394427 w 3380447"/>
                <a:gd name="connsiteY69" fmla="*/ 1111643 h 1610395"/>
                <a:gd name="connsiteX70" fmla="*/ 407950 w 3380447"/>
                <a:gd name="connsiteY70" fmla="*/ 1111643 h 1610395"/>
                <a:gd name="connsiteX71" fmla="*/ 407950 w 3380447"/>
                <a:gd name="connsiteY71" fmla="*/ 1129958 h 1610395"/>
                <a:gd name="connsiteX72" fmla="*/ 429511 w 3380447"/>
                <a:gd name="connsiteY72" fmla="*/ 1129958 h 1610395"/>
                <a:gd name="connsiteX73" fmla="*/ 429511 w 3380447"/>
                <a:gd name="connsiteY73" fmla="*/ 1146187 h 1610395"/>
                <a:gd name="connsiteX74" fmla="*/ 439712 w 3380447"/>
                <a:gd name="connsiteY74" fmla="*/ 1146187 h 1610395"/>
                <a:gd name="connsiteX75" fmla="*/ 439712 w 3380447"/>
                <a:gd name="connsiteY75" fmla="*/ 1156387 h 1610395"/>
                <a:gd name="connsiteX76" fmla="*/ 456945 w 3380447"/>
                <a:gd name="connsiteY76" fmla="*/ 1156387 h 1610395"/>
                <a:gd name="connsiteX77" fmla="*/ 456945 w 3380447"/>
                <a:gd name="connsiteY77" fmla="*/ 1167747 h 1610395"/>
                <a:gd name="connsiteX78" fmla="*/ 471550 w 3380447"/>
                <a:gd name="connsiteY78" fmla="*/ 1167747 h 1610395"/>
                <a:gd name="connsiteX79" fmla="*/ 471550 w 3380447"/>
                <a:gd name="connsiteY79" fmla="*/ 1176325 h 1610395"/>
                <a:gd name="connsiteX80" fmla="*/ 488783 w 3380447"/>
                <a:gd name="connsiteY80" fmla="*/ 1176325 h 1610395"/>
                <a:gd name="connsiteX81" fmla="*/ 488783 w 3380447"/>
                <a:gd name="connsiteY81" fmla="*/ 1187299 h 1610395"/>
                <a:gd name="connsiteX82" fmla="*/ 499602 w 3380447"/>
                <a:gd name="connsiteY82" fmla="*/ 1187299 h 1610395"/>
                <a:gd name="connsiteX83" fmla="*/ 499602 w 3380447"/>
                <a:gd name="connsiteY83" fmla="*/ 1195954 h 1610395"/>
                <a:gd name="connsiteX84" fmla="*/ 511967 w 3380447"/>
                <a:gd name="connsiteY84" fmla="*/ 1195954 h 1610395"/>
                <a:gd name="connsiteX85" fmla="*/ 511967 w 3380447"/>
                <a:gd name="connsiteY85" fmla="*/ 1213728 h 1610395"/>
                <a:gd name="connsiteX86" fmla="*/ 535150 w 3380447"/>
                <a:gd name="connsiteY86" fmla="*/ 1213728 h 1610395"/>
                <a:gd name="connsiteX87" fmla="*/ 535150 w 3380447"/>
                <a:gd name="connsiteY87" fmla="*/ 1225551 h 1610395"/>
                <a:gd name="connsiteX88" fmla="*/ 544887 w 3380447"/>
                <a:gd name="connsiteY88" fmla="*/ 1225551 h 1610395"/>
                <a:gd name="connsiteX89" fmla="*/ 544887 w 3380447"/>
                <a:gd name="connsiteY89" fmla="*/ 1237452 h 1610395"/>
                <a:gd name="connsiteX90" fmla="*/ 562661 w 3380447"/>
                <a:gd name="connsiteY90" fmla="*/ 1237452 h 1610395"/>
                <a:gd name="connsiteX91" fmla="*/ 562661 w 3380447"/>
                <a:gd name="connsiteY91" fmla="*/ 1251439 h 1610395"/>
                <a:gd name="connsiteX92" fmla="*/ 573789 w 3380447"/>
                <a:gd name="connsiteY92" fmla="*/ 1251439 h 1610395"/>
                <a:gd name="connsiteX93" fmla="*/ 573789 w 3380447"/>
                <a:gd name="connsiteY93" fmla="*/ 1258472 h 1610395"/>
                <a:gd name="connsiteX94" fmla="*/ 585690 w 3380447"/>
                <a:gd name="connsiteY94" fmla="*/ 1258472 h 1610395"/>
                <a:gd name="connsiteX95" fmla="*/ 585690 w 3380447"/>
                <a:gd name="connsiteY95" fmla="*/ 1267668 h 1610395"/>
                <a:gd name="connsiteX96" fmla="*/ 595350 w 3380447"/>
                <a:gd name="connsiteY96" fmla="*/ 1267668 h 1610395"/>
                <a:gd name="connsiteX97" fmla="*/ 595350 w 3380447"/>
                <a:gd name="connsiteY97" fmla="*/ 1273541 h 1610395"/>
                <a:gd name="connsiteX98" fmla="*/ 604700 w 3380447"/>
                <a:gd name="connsiteY98" fmla="*/ 1273541 h 1610395"/>
                <a:gd name="connsiteX99" fmla="*/ 604700 w 3380447"/>
                <a:gd name="connsiteY99" fmla="*/ 1280032 h 1610395"/>
                <a:gd name="connsiteX100" fmla="*/ 614978 w 3380447"/>
                <a:gd name="connsiteY100" fmla="*/ 1280032 h 1610395"/>
                <a:gd name="connsiteX101" fmla="*/ 614978 w 3380447"/>
                <a:gd name="connsiteY101" fmla="*/ 1285442 h 1610395"/>
                <a:gd name="connsiteX102" fmla="*/ 624638 w 3380447"/>
                <a:gd name="connsiteY102" fmla="*/ 1285442 h 1610395"/>
                <a:gd name="connsiteX103" fmla="*/ 624638 w 3380447"/>
                <a:gd name="connsiteY103" fmla="*/ 1293170 h 1610395"/>
                <a:gd name="connsiteX104" fmla="*/ 645657 w 3380447"/>
                <a:gd name="connsiteY104" fmla="*/ 1293170 h 1610395"/>
                <a:gd name="connsiteX105" fmla="*/ 645657 w 3380447"/>
                <a:gd name="connsiteY105" fmla="*/ 1302366 h 1610395"/>
                <a:gd name="connsiteX106" fmla="*/ 660263 w 3380447"/>
                <a:gd name="connsiteY106" fmla="*/ 1302366 h 1610395"/>
                <a:gd name="connsiteX107" fmla="*/ 660263 w 3380447"/>
                <a:gd name="connsiteY107" fmla="*/ 1308316 h 1610395"/>
                <a:gd name="connsiteX108" fmla="*/ 669923 w 3380447"/>
                <a:gd name="connsiteY108" fmla="*/ 1308316 h 1610395"/>
                <a:gd name="connsiteX109" fmla="*/ 669923 w 3380447"/>
                <a:gd name="connsiteY109" fmla="*/ 1315348 h 1610395"/>
                <a:gd name="connsiteX110" fmla="*/ 679660 w 3380447"/>
                <a:gd name="connsiteY110" fmla="*/ 1315348 h 1610395"/>
                <a:gd name="connsiteX111" fmla="*/ 679660 w 3380447"/>
                <a:gd name="connsiteY111" fmla="*/ 1318671 h 1610395"/>
                <a:gd name="connsiteX112" fmla="*/ 699597 w 3380447"/>
                <a:gd name="connsiteY112" fmla="*/ 1318671 h 1610395"/>
                <a:gd name="connsiteX113" fmla="*/ 699597 w 3380447"/>
                <a:gd name="connsiteY113" fmla="*/ 1324621 h 1610395"/>
                <a:gd name="connsiteX114" fmla="*/ 719535 w 3380447"/>
                <a:gd name="connsiteY114" fmla="*/ 1324621 h 1610395"/>
                <a:gd name="connsiteX115" fmla="*/ 719535 w 3380447"/>
                <a:gd name="connsiteY115" fmla="*/ 1335981 h 1610395"/>
                <a:gd name="connsiteX116" fmla="*/ 740555 w 3380447"/>
                <a:gd name="connsiteY116" fmla="*/ 1335981 h 1610395"/>
                <a:gd name="connsiteX117" fmla="*/ 740555 w 3380447"/>
                <a:gd name="connsiteY117" fmla="*/ 1343709 h 1610395"/>
                <a:gd name="connsiteX118" fmla="*/ 757788 w 3380447"/>
                <a:gd name="connsiteY118" fmla="*/ 1343709 h 1610395"/>
                <a:gd name="connsiteX119" fmla="*/ 757788 w 3380447"/>
                <a:gd name="connsiteY119" fmla="*/ 1351823 h 1610395"/>
                <a:gd name="connsiteX120" fmla="*/ 770230 w 3380447"/>
                <a:gd name="connsiteY120" fmla="*/ 1351823 h 1610395"/>
                <a:gd name="connsiteX121" fmla="*/ 770230 w 3380447"/>
                <a:gd name="connsiteY121" fmla="*/ 1361020 h 1610395"/>
                <a:gd name="connsiteX122" fmla="*/ 790167 w 3380447"/>
                <a:gd name="connsiteY122" fmla="*/ 1361020 h 1610395"/>
                <a:gd name="connsiteX123" fmla="*/ 790167 w 3380447"/>
                <a:gd name="connsiteY123" fmla="*/ 1368747 h 1610395"/>
                <a:gd name="connsiteX124" fmla="*/ 812269 w 3380447"/>
                <a:gd name="connsiteY124" fmla="*/ 1368747 h 1610395"/>
                <a:gd name="connsiteX125" fmla="*/ 812269 w 3380447"/>
                <a:gd name="connsiteY125" fmla="*/ 1376475 h 1610395"/>
                <a:gd name="connsiteX126" fmla="*/ 837075 w 3380447"/>
                <a:gd name="connsiteY126" fmla="*/ 1376475 h 1610395"/>
                <a:gd name="connsiteX127" fmla="*/ 837075 w 3380447"/>
                <a:gd name="connsiteY127" fmla="*/ 1382425 h 1610395"/>
                <a:gd name="connsiteX128" fmla="*/ 857554 w 3380447"/>
                <a:gd name="connsiteY128" fmla="*/ 1382425 h 1610395"/>
                <a:gd name="connsiteX129" fmla="*/ 857554 w 3380447"/>
                <a:gd name="connsiteY129" fmla="*/ 1388299 h 1610395"/>
                <a:gd name="connsiteX130" fmla="*/ 877491 w 3380447"/>
                <a:gd name="connsiteY130" fmla="*/ 1388299 h 1610395"/>
                <a:gd name="connsiteX131" fmla="*/ 877491 w 3380447"/>
                <a:gd name="connsiteY131" fmla="*/ 1394790 h 1610395"/>
                <a:gd name="connsiteX132" fmla="*/ 892947 w 3380447"/>
                <a:gd name="connsiteY132" fmla="*/ 1394790 h 1610395"/>
                <a:gd name="connsiteX133" fmla="*/ 892947 w 3380447"/>
                <a:gd name="connsiteY133" fmla="*/ 1404527 h 1610395"/>
                <a:gd name="connsiteX134" fmla="*/ 917212 w 3380447"/>
                <a:gd name="connsiteY134" fmla="*/ 1404527 h 1610395"/>
                <a:gd name="connsiteX135" fmla="*/ 917212 w 3380447"/>
                <a:gd name="connsiteY135" fmla="*/ 1410400 h 1610395"/>
                <a:gd name="connsiteX136" fmla="*/ 948973 w 3380447"/>
                <a:gd name="connsiteY136" fmla="*/ 1410400 h 1610395"/>
                <a:gd name="connsiteX137" fmla="*/ 948973 w 3380447"/>
                <a:gd name="connsiteY137" fmla="*/ 1415810 h 1610395"/>
                <a:gd name="connsiteX138" fmla="*/ 969993 w 3380447"/>
                <a:gd name="connsiteY138" fmla="*/ 1415810 h 1610395"/>
                <a:gd name="connsiteX139" fmla="*/ 969993 w 3380447"/>
                <a:gd name="connsiteY139" fmla="*/ 1423924 h 1610395"/>
                <a:gd name="connsiteX140" fmla="*/ 988308 w 3380447"/>
                <a:gd name="connsiteY140" fmla="*/ 1423924 h 1610395"/>
                <a:gd name="connsiteX141" fmla="*/ 988308 w 3380447"/>
                <a:gd name="connsiteY141" fmla="*/ 1428251 h 1610395"/>
                <a:gd name="connsiteX142" fmla="*/ 1011027 w 3380447"/>
                <a:gd name="connsiteY142" fmla="*/ 1428251 h 1610395"/>
                <a:gd name="connsiteX143" fmla="*/ 1011027 w 3380447"/>
                <a:gd name="connsiteY143" fmla="*/ 1432502 h 1610395"/>
                <a:gd name="connsiteX144" fmla="*/ 1053608 w 3380447"/>
                <a:gd name="connsiteY144" fmla="*/ 1432502 h 1610395"/>
                <a:gd name="connsiteX145" fmla="*/ 1053608 w 3380447"/>
                <a:gd name="connsiteY145" fmla="*/ 1438993 h 1610395"/>
                <a:gd name="connsiteX146" fmla="*/ 1090237 w 3380447"/>
                <a:gd name="connsiteY146" fmla="*/ 1438993 h 1610395"/>
                <a:gd name="connsiteX147" fmla="*/ 1090237 w 3380447"/>
                <a:gd name="connsiteY147" fmla="*/ 1445484 h 1610395"/>
                <a:gd name="connsiteX148" fmla="*/ 1098893 w 3380447"/>
                <a:gd name="connsiteY148" fmla="*/ 1445484 h 1610395"/>
                <a:gd name="connsiteX149" fmla="*/ 1098893 w 3380447"/>
                <a:gd name="connsiteY149" fmla="*/ 1450044 h 1610395"/>
                <a:gd name="connsiteX150" fmla="*/ 1123699 w 3380447"/>
                <a:gd name="connsiteY150" fmla="*/ 1450044 h 1610395"/>
                <a:gd name="connsiteX151" fmla="*/ 1123699 w 3380447"/>
                <a:gd name="connsiteY151" fmla="*/ 1455917 h 1610395"/>
                <a:gd name="connsiteX152" fmla="*/ 1165197 w 3380447"/>
                <a:gd name="connsiteY152" fmla="*/ 1455917 h 1610395"/>
                <a:gd name="connsiteX153" fmla="*/ 1165197 w 3380447"/>
                <a:gd name="connsiteY153" fmla="*/ 1462949 h 1610395"/>
                <a:gd name="connsiteX154" fmla="*/ 1190544 w 3380447"/>
                <a:gd name="connsiteY154" fmla="*/ 1462949 h 1610395"/>
                <a:gd name="connsiteX155" fmla="*/ 1190544 w 3380447"/>
                <a:gd name="connsiteY155" fmla="*/ 1467277 h 1610395"/>
                <a:gd name="connsiteX156" fmla="*/ 1232043 w 3380447"/>
                <a:gd name="connsiteY156" fmla="*/ 1467277 h 1610395"/>
                <a:gd name="connsiteX157" fmla="*/ 1232043 w 3380447"/>
                <a:gd name="connsiteY157" fmla="*/ 1470522 h 1610395"/>
                <a:gd name="connsiteX158" fmla="*/ 1258472 w 3380447"/>
                <a:gd name="connsiteY158" fmla="*/ 1470522 h 1610395"/>
                <a:gd name="connsiteX159" fmla="*/ 1258472 w 3380447"/>
                <a:gd name="connsiteY159" fmla="*/ 1474309 h 1610395"/>
                <a:gd name="connsiteX160" fmla="*/ 1282196 w 3380447"/>
                <a:gd name="connsiteY160" fmla="*/ 1474309 h 1610395"/>
                <a:gd name="connsiteX161" fmla="*/ 1282196 w 3380447"/>
                <a:gd name="connsiteY161" fmla="*/ 1477477 h 1610395"/>
                <a:gd name="connsiteX162" fmla="*/ 1302675 w 3380447"/>
                <a:gd name="connsiteY162" fmla="*/ 1477477 h 1610395"/>
                <a:gd name="connsiteX163" fmla="*/ 1302675 w 3380447"/>
                <a:gd name="connsiteY163" fmla="*/ 1488683 h 1610395"/>
                <a:gd name="connsiteX164" fmla="*/ 1394326 w 3380447"/>
                <a:gd name="connsiteY164" fmla="*/ 1488683 h 1610395"/>
                <a:gd name="connsiteX165" fmla="*/ 1394326 w 3380447"/>
                <a:gd name="connsiteY165" fmla="*/ 1496410 h 1610395"/>
                <a:gd name="connsiteX166" fmla="*/ 1442316 w 3380447"/>
                <a:gd name="connsiteY166" fmla="*/ 1496410 h 1610395"/>
                <a:gd name="connsiteX167" fmla="*/ 1442316 w 3380447"/>
                <a:gd name="connsiteY167" fmla="*/ 1499656 h 1610395"/>
                <a:gd name="connsiteX168" fmla="*/ 1494633 w 3380447"/>
                <a:gd name="connsiteY168" fmla="*/ 1499656 h 1610395"/>
                <a:gd name="connsiteX169" fmla="*/ 1494633 w 3380447"/>
                <a:gd name="connsiteY169" fmla="*/ 1503365 h 1610395"/>
                <a:gd name="connsiteX170" fmla="*/ 1562020 w 3380447"/>
                <a:gd name="connsiteY170" fmla="*/ 1503365 h 1610395"/>
                <a:gd name="connsiteX171" fmla="*/ 1562020 w 3380447"/>
                <a:gd name="connsiteY171" fmla="*/ 1508775 h 1610395"/>
                <a:gd name="connsiteX172" fmla="*/ 1587908 w 3380447"/>
                <a:gd name="connsiteY172" fmla="*/ 1508775 h 1610395"/>
                <a:gd name="connsiteX173" fmla="*/ 1587908 w 3380447"/>
                <a:gd name="connsiteY173" fmla="*/ 1514184 h 1610395"/>
                <a:gd name="connsiteX174" fmla="*/ 1633733 w 3380447"/>
                <a:gd name="connsiteY174" fmla="*/ 1514184 h 1610395"/>
                <a:gd name="connsiteX175" fmla="*/ 1633733 w 3380447"/>
                <a:gd name="connsiteY175" fmla="*/ 1517430 h 1610395"/>
                <a:gd name="connsiteX176" fmla="*/ 1666036 w 3380447"/>
                <a:gd name="connsiteY176" fmla="*/ 1517430 h 1610395"/>
                <a:gd name="connsiteX177" fmla="*/ 1666036 w 3380447"/>
                <a:gd name="connsiteY177" fmla="*/ 1521217 h 1610395"/>
                <a:gd name="connsiteX178" fmla="*/ 1689219 w 3380447"/>
                <a:gd name="connsiteY178" fmla="*/ 1521217 h 1610395"/>
                <a:gd name="connsiteX179" fmla="*/ 1689219 w 3380447"/>
                <a:gd name="connsiteY179" fmla="*/ 1524926 h 1610395"/>
                <a:gd name="connsiteX180" fmla="*/ 1736127 w 3380447"/>
                <a:gd name="connsiteY180" fmla="*/ 1524926 h 1610395"/>
                <a:gd name="connsiteX181" fmla="*/ 1736127 w 3380447"/>
                <a:gd name="connsiteY181" fmla="*/ 1527631 h 1610395"/>
                <a:gd name="connsiteX182" fmla="*/ 1780330 w 3380447"/>
                <a:gd name="connsiteY182" fmla="*/ 1527631 h 1610395"/>
                <a:gd name="connsiteX183" fmla="*/ 1780330 w 3380447"/>
                <a:gd name="connsiteY183" fmla="*/ 1530876 h 1610395"/>
                <a:gd name="connsiteX184" fmla="*/ 1799727 w 3380447"/>
                <a:gd name="connsiteY184" fmla="*/ 1530876 h 1610395"/>
                <a:gd name="connsiteX185" fmla="*/ 1799727 w 3380447"/>
                <a:gd name="connsiteY185" fmla="*/ 1537909 h 1610395"/>
                <a:gd name="connsiteX186" fmla="*/ 1846093 w 3380447"/>
                <a:gd name="connsiteY186" fmla="*/ 1537909 h 1610395"/>
                <a:gd name="connsiteX187" fmla="*/ 1846093 w 3380447"/>
                <a:gd name="connsiteY187" fmla="*/ 1541154 h 1610395"/>
                <a:gd name="connsiteX188" fmla="*/ 1870900 w 3380447"/>
                <a:gd name="connsiteY188" fmla="*/ 1541154 h 1610395"/>
                <a:gd name="connsiteX189" fmla="*/ 1870900 w 3380447"/>
                <a:gd name="connsiteY189" fmla="*/ 1547568 h 1610395"/>
                <a:gd name="connsiteX190" fmla="*/ 1931331 w 3380447"/>
                <a:gd name="connsiteY190" fmla="*/ 1547568 h 1610395"/>
                <a:gd name="connsiteX191" fmla="*/ 1931331 w 3380447"/>
                <a:gd name="connsiteY191" fmla="*/ 1554060 h 1610395"/>
                <a:gd name="connsiteX192" fmla="*/ 1997094 w 3380447"/>
                <a:gd name="connsiteY192" fmla="*/ 1554060 h 1610395"/>
                <a:gd name="connsiteX193" fmla="*/ 1997094 w 3380447"/>
                <a:gd name="connsiteY193" fmla="*/ 1557306 h 1610395"/>
                <a:gd name="connsiteX194" fmla="*/ 2079550 w 3380447"/>
                <a:gd name="connsiteY194" fmla="*/ 1557306 h 1610395"/>
                <a:gd name="connsiteX195" fmla="*/ 2079550 w 3380447"/>
                <a:gd name="connsiteY195" fmla="*/ 1561633 h 1610395"/>
                <a:gd name="connsiteX196" fmla="*/ 2100570 w 3380447"/>
                <a:gd name="connsiteY196" fmla="*/ 1561633 h 1610395"/>
                <a:gd name="connsiteX197" fmla="*/ 2100570 w 3380447"/>
                <a:gd name="connsiteY197" fmla="*/ 1564879 h 1610395"/>
                <a:gd name="connsiteX198" fmla="*/ 2148018 w 3380447"/>
                <a:gd name="connsiteY198" fmla="*/ 1564879 h 1610395"/>
                <a:gd name="connsiteX199" fmla="*/ 2148018 w 3380447"/>
                <a:gd name="connsiteY199" fmla="*/ 1568124 h 1610395"/>
                <a:gd name="connsiteX200" fmla="*/ 2184184 w 3380447"/>
                <a:gd name="connsiteY200" fmla="*/ 1568124 h 1610395"/>
                <a:gd name="connsiteX201" fmla="*/ 2184184 w 3380447"/>
                <a:gd name="connsiteY201" fmla="*/ 1571293 h 1610395"/>
                <a:gd name="connsiteX202" fmla="*/ 2247939 w 3380447"/>
                <a:gd name="connsiteY202" fmla="*/ 1571293 h 1610395"/>
                <a:gd name="connsiteX203" fmla="*/ 2247939 w 3380447"/>
                <a:gd name="connsiteY203" fmla="*/ 1576161 h 1610395"/>
                <a:gd name="connsiteX204" fmla="*/ 2339977 w 3380447"/>
                <a:gd name="connsiteY204" fmla="*/ 1576161 h 1610395"/>
                <a:gd name="connsiteX205" fmla="*/ 2339977 w 3380447"/>
                <a:gd name="connsiteY205" fmla="*/ 1578866 h 1610395"/>
                <a:gd name="connsiteX206" fmla="*/ 2500097 w 3380447"/>
                <a:gd name="connsiteY206" fmla="*/ 1578866 h 1610395"/>
                <a:gd name="connsiteX207" fmla="*/ 2500097 w 3380447"/>
                <a:gd name="connsiteY207" fmla="*/ 1583734 h 1610395"/>
                <a:gd name="connsiteX208" fmla="*/ 2593835 w 3380447"/>
                <a:gd name="connsiteY208" fmla="*/ 1583734 h 1610395"/>
                <a:gd name="connsiteX209" fmla="*/ 2593835 w 3380447"/>
                <a:gd name="connsiteY209" fmla="*/ 1590767 h 1610395"/>
                <a:gd name="connsiteX210" fmla="*/ 2607899 w 3380447"/>
                <a:gd name="connsiteY210" fmla="*/ 1590767 h 1610395"/>
                <a:gd name="connsiteX211" fmla="*/ 2607899 w 3380447"/>
                <a:gd name="connsiteY211" fmla="*/ 1598495 h 1610395"/>
                <a:gd name="connsiteX212" fmla="*/ 2659058 w 3380447"/>
                <a:gd name="connsiteY212" fmla="*/ 1598495 h 1610395"/>
                <a:gd name="connsiteX213" fmla="*/ 2659058 w 3380447"/>
                <a:gd name="connsiteY213" fmla="*/ 1603904 h 1610395"/>
                <a:gd name="connsiteX214" fmla="*/ 2810059 w 3380447"/>
                <a:gd name="connsiteY214" fmla="*/ 1603904 h 1610395"/>
                <a:gd name="connsiteX215" fmla="*/ 2810059 w 3380447"/>
                <a:gd name="connsiteY215" fmla="*/ 1610395 h 1610395"/>
                <a:gd name="connsiteX216" fmla="*/ 3380447 w 3380447"/>
                <a:gd name="connsiteY216" fmla="*/ 1610395 h 16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380447" h="1610395">
                  <a:moveTo>
                    <a:pt x="0" y="0"/>
                  </a:moveTo>
                  <a:lnTo>
                    <a:pt x="0" y="136318"/>
                  </a:lnTo>
                  <a:lnTo>
                    <a:pt x="19938" y="136318"/>
                  </a:lnTo>
                  <a:lnTo>
                    <a:pt x="19938" y="185931"/>
                  </a:lnTo>
                  <a:lnTo>
                    <a:pt x="32843" y="185931"/>
                  </a:lnTo>
                  <a:lnTo>
                    <a:pt x="32843" y="232298"/>
                  </a:lnTo>
                  <a:lnTo>
                    <a:pt x="39257" y="232298"/>
                  </a:lnTo>
                  <a:lnTo>
                    <a:pt x="39257" y="301307"/>
                  </a:lnTo>
                  <a:lnTo>
                    <a:pt x="52781" y="301307"/>
                  </a:lnTo>
                  <a:lnTo>
                    <a:pt x="52781" y="333686"/>
                  </a:lnTo>
                  <a:lnTo>
                    <a:pt x="58190" y="333686"/>
                  </a:lnTo>
                  <a:lnTo>
                    <a:pt x="58190" y="380594"/>
                  </a:lnTo>
                  <a:lnTo>
                    <a:pt x="72719" y="380594"/>
                  </a:lnTo>
                  <a:lnTo>
                    <a:pt x="72719" y="423715"/>
                  </a:lnTo>
                  <a:lnTo>
                    <a:pt x="81915" y="423715"/>
                  </a:lnTo>
                  <a:lnTo>
                    <a:pt x="81915" y="460345"/>
                  </a:lnTo>
                  <a:lnTo>
                    <a:pt x="91033" y="460345"/>
                  </a:lnTo>
                  <a:lnTo>
                    <a:pt x="91033" y="490560"/>
                  </a:lnTo>
                  <a:lnTo>
                    <a:pt x="104557" y="490560"/>
                  </a:lnTo>
                  <a:lnTo>
                    <a:pt x="104557" y="514980"/>
                  </a:lnTo>
                  <a:lnTo>
                    <a:pt x="114217" y="514980"/>
                  </a:lnTo>
                  <a:lnTo>
                    <a:pt x="114217" y="551610"/>
                  </a:lnTo>
                  <a:lnTo>
                    <a:pt x="124495" y="551610"/>
                  </a:lnTo>
                  <a:lnTo>
                    <a:pt x="124495" y="582908"/>
                  </a:lnTo>
                  <a:lnTo>
                    <a:pt x="131450" y="582908"/>
                  </a:lnTo>
                  <a:lnTo>
                    <a:pt x="131450" y="609878"/>
                  </a:lnTo>
                  <a:lnTo>
                    <a:pt x="146905" y="609878"/>
                  </a:lnTo>
                  <a:lnTo>
                    <a:pt x="146905" y="624947"/>
                  </a:lnTo>
                  <a:lnTo>
                    <a:pt x="155483" y="624947"/>
                  </a:lnTo>
                  <a:lnTo>
                    <a:pt x="155483" y="648671"/>
                  </a:lnTo>
                  <a:lnTo>
                    <a:pt x="161975" y="648671"/>
                  </a:lnTo>
                  <a:lnTo>
                    <a:pt x="161975" y="681051"/>
                  </a:lnTo>
                  <a:lnTo>
                    <a:pt x="175498" y="681051"/>
                  </a:lnTo>
                  <a:lnTo>
                    <a:pt x="175498" y="697202"/>
                  </a:lnTo>
                  <a:lnTo>
                    <a:pt x="187399" y="697202"/>
                  </a:lnTo>
                  <a:lnTo>
                    <a:pt x="187399" y="719303"/>
                  </a:lnTo>
                  <a:lnTo>
                    <a:pt x="193349" y="719303"/>
                  </a:lnTo>
                  <a:lnTo>
                    <a:pt x="193349" y="758715"/>
                  </a:lnTo>
                  <a:lnTo>
                    <a:pt x="207337" y="758715"/>
                  </a:lnTo>
                  <a:lnTo>
                    <a:pt x="207337" y="793181"/>
                  </a:lnTo>
                  <a:lnTo>
                    <a:pt x="214369" y="793181"/>
                  </a:lnTo>
                  <a:lnTo>
                    <a:pt x="214369" y="819069"/>
                  </a:lnTo>
                  <a:lnTo>
                    <a:pt x="227275" y="819069"/>
                  </a:lnTo>
                  <a:lnTo>
                    <a:pt x="227275" y="834138"/>
                  </a:lnTo>
                  <a:lnTo>
                    <a:pt x="239175" y="834138"/>
                  </a:lnTo>
                  <a:lnTo>
                    <a:pt x="239175" y="866518"/>
                  </a:lnTo>
                  <a:lnTo>
                    <a:pt x="246208" y="866518"/>
                  </a:lnTo>
                  <a:lnTo>
                    <a:pt x="246208" y="892947"/>
                  </a:lnTo>
                  <a:lnTo>
                    <a:pt x="255326" y="892947"/>
                  </a:lnTo>
                  <a:lnTo>
                    <a:pt x="255326" y="909098"/>
                  </a:lnTo>
                  <a:lnTo>
                    <a:pt x="267227" y="909098"/>
                  </a:lnTo>
                  <a:lnTo>
                    <a:pt x="267227" y="928495"/>
                  </a:lnTo>
                  <a:lnTo>
                    <a:pt x="276887" y="928495"/>
                  </a:lnTo>
                  <a:lnTo>
                    <a:pt x="276887" y="947737"/>
                  </a:lnTo>
                  <a:lnTo>
                    <a:pt x="285542" y="947737"/>
                  </a:lnTo>
                  <a:lnTo>
                    <a:pt x="285542" y="974166"/>
                  </a:lnTo>
                  <a:lnTo>
                    <a:pt x="306562" y="974166"/>
                  </a:lnTo>
                  <a:lnTo>
                    <a:pt x="306562" y="994645"/>
                  </a:lnTo>
                  <a:lnTo>
                    <a:pt x="318926" y="994645"/>
                  </a:lnTo>
                  <a:lnTo>
                    <a:pt x="318926" y="1016205"/>
                  </a:lnTo>
                  <a:lnTo>
                    <a:pt x="330286" y="1016205"/>
                  </a:lnTo>
                  <a:lnTo>
                    <a:pt x="330286" y="1032433"/>
                  </a:lnTo>
                  <a:lnTo>
                    <a:pt x="345355" y="1032433"/>
                  </a:lnTo>
                  <a:lnTo>
                    <a:pt x="345355" y="1042634"/>
                  </a:lnTo>
                  <a:lnTo>
                    <a:pt x="354010" y="1042634"/>
                  </a:lnTo>
                  <a:lnTo>
                    <a:pt x="354010" y="1069604"/>
                  </a:lnTo>
                  <a:lnTo>
                    <a:pt x="375571" y="1069604"/>
                  </a:lnTo>
                  <a:lnTo>
                    <a:pt x="375571" y="1101443"/>
                  </a:lnTo>
                  <a:lnTo>
                    <a:pt x="394427" y="1101443"/>
                  </a:lnTo>
                  <a:lnTo>
                    <a:pt x="394427" y="1111643"/>
                  </a:lnTo>
                  <a:lnTo>
                    <a:pt x="407950" y="1111643"/>
                  </a:lnTo>
                  <a:lnTo>
                    <a:pt x="407950" y="1129958"/>
                  </a:lnTo>
                  <a:lnTo>
                    <a:pt x="429511" y="1129958"/>
                  </a:lnTo>
                  <a:lnTo>
                    <a:pt x="429511" y="1146187"/>
                  </a:lnTo>
                  <a:lnTo>
                    <a:pt x="439712" y="1146187"/>
                  </a:lnTo>
                  <a:lnTo>
                    <a:pt x="439712" y="1156387"/>
                  </a:lnTo>
                  <a:lnTo>
                    <a:pt x="456945" y="1156387"/>
                  </a:lnTo>
                  <a:lnTo>
                    <a:pt x="456945" y="1167747"/>
                  </a:lnTo>
                  <a:lnTo>
                    <a:pt x="471550" y="1167747"/>
                  </a:lnTo>
                  <a:lnTo>
                    <a:pt x="471550" y="1176325"/>
                  </a:lnTo>
                  <a:lnTo>
                    <a:pt x="488783" y="1176325"/>
                  </a:lnTo>
                  <a:lnTo>
                    <a:pt x="488783" y="1187299"/>
                  </a:lnTo>
                  <a:lnTo>
                    <a:pt x="499602" y="1187299"/>
                  </a:lnTo>
                  <a:lnTo>
                    <a:pt x="499602" y="1195954"/>
                  </a:lnTo>
                  <a:lnTo>
                    <a:pt x="511967" y="1195954"/>
                  </a:lnTo>
                  <a:lnTo>
                    <a:pt x="511967" y="1213728"/>
                  </a:lnTo>
                  <a:lnTo>
                    <a:pt x="535150" y="1213728"/>
                  </a:lnTo>
                  <a:lnTo>
                    <a:pt x="535150" y="1225551"/>
                  </a:lnTo>
                  <a:lnTo>
                    <a:pt x="544887" y="1225551"/>
                  </a:lnTo>
                  <a:lnTo>
                    <a:pt x="544887" y="1237452"/>
                  </a:lnTo>
                  <a:lnTo>
                    <a:pt x="562661" y="1237452"/>
                  </a:lnTo>
                  <a:lnTo>
                    <a:pt x="562661" y="1251439"/>
                  </a:lnTo>
                  <a:lnTo>
                    <a:pt x="573789" y="1251439"/>
                  </a:lnTo>
                  <a:lnTo>
                    <a:pt x="573789" y="1258472"/>
                  </a:lnTo>
                  <a:lnTo>
                    <a:pt x="585690" y="1258472"/>
                  </a:lnTo>
                  <a:lnTo>
                    <a:pt x="585690" y="1267668"/>
                  </a:lnTo>
                  <a:lnTo>
                    <a:pt x="595350" y="1267668"/>
                  </a:lnTo>
                  <a:lnTo>
                    <a:pt x="595350" y="1273541"/>
                  </a:lnTo>
                  <a:lnTo>
                    <a:pt x="604700" y="1273541"/>
                  </a:lnTo>
                  <a:lnTo>
                    <a:pt x="604700" y="1280032"/>
                  </a:lnTo>
                  <a:lnTo>
                    <a:pt x="614978" y="1280032"/>
                  </a:lnTo>
                  <a:lnTo>
                    <a:pt x="614978" y="1285442"/>
                  </a:lnTo>
                  <a:lnTo>
                    <a:pt x="624638" y="1285442"/>
                  </a:lnTo>
                  <a:lnTo>
                    <a:pt x="624638" y="1293170"/>
                  </a:lnTo>
                  <a:lnTo>
                    <a:pt x="645657" y="1293170"/>
                  </a:lnTo>
                  <a:lnTo>
                    <a:pt x="645657" y="1302366"/>
                  </a:lnTo>
                  <a:lnTo>
                    <a:pt x="660263" y="1302366"/>
                  </a:lnTo>
                  <a:lnTo>
                    <a:pt x="660263" y="1308316"/>
                  </a:lnTo>
                  <a:lnTo>
                    <a:pt x="669923" y="1308316"/>
                  </a:lnTo>
                  <a:lnTo>
                    <a:pt x="669923" y="1315348"/>
                  </a:lnTo>
                  <a:lnTo>
                    <a:pt x="679660" y="1315348"/>
                  </a:lnTo>
                  <a:lnTo>
                    <a:pt x="679660" y="1318671"/>
                  </a:lnTo>
                  <a:lnTo>
                    <a:pt x="699597" y="1318671"/>
                  </a:lnTo>
                  <a:lnTo>
                    <a:pt x="699597" y="1324621"/>
                  </a:lnTo>
                  <a:lnTo>
                    <a:pt x="719535" y="1324621"/>
                  </a:lnTo>
                  <a:lnTo>
                    <a:pt x="719535" y="1335981"/>
                  </a:lnTo>
                  <a:lnTo>
                    <a:pt x="740555" y="1335981"/>
                  </a:lnTo>
                  <a:lnTo>
                    <a:pt x="740555" y="1343709"/>
                  </a:lnTo>
                  <a:lnTo>
                    <a:pt x="757788" y="1343709"/>
                  </a:lnTo>
                  <a:lnTo>
                    <a:pt x="757788" y="1351823"/>
                  </a:lnTo>
                  <a:lnTo>
                    <a:pt x="770230" y="1351823"/>
                  </a:lnTo>
                  <a:lnTo>
                    <a:pt x="770230" y="1361020"/>
                  </a:lnTo>
                  <a:lnTo>
                    <a:pt x="790167" y="1361020"/>
                  </a:lnTo>
                  <a:lnTo>
                    <a:pt x="790167" y="1368747"/>
                  </a:lnTo>
                  <a:lnTo>
                    <a:pt x="812269" y="1368747"/>
                  </a:lnTo>
                  <a:lnTo>
                    <a:pt x="812269" y="1376475"/>
                  </a:lnTo>
                  <a:lnTo>
                    <a:pt x="837075" y="1376475"/>
                  </a:lnTo>
                  <a:lnTo>
                    <a:pt x="837075" y="1382425"/>
                  </a:lnTo>
                  <a:lnTo>
                    <a:pt x="857554" y="1382425"/>
                  </a:lnTo>
                  <a:lnTo>
                    <a:pt x="857554" y="1388299"/>
                  </a:lnTo>
                  <a:lnTo>
                    <a:pt x="877491" y="1388299"/>
                  </a:lnTo>
                  <a:lnTo>
                    <a:pt x="877491" y="1394790"/>
                  </a:lnTo>
                  <a:lnTo>
                    <a:pt x="892947" y="1394790"/>
                  </a:lnTo>
                  <a:lnTo>
                    <a:pt x="892947" y="1404527"/>
                  </a:lnTo>
                  <a:lnTo>
                    <a:pt x="917212" y="1404527"/>
                  </a:lnTo>
                  <a:lnTo>
                    <a:pt x="917212" y="1410400"/>
                  </a:lnTo>
                  <a:lnTo>
                    <a:pt x="948973" y="1410400"/>
                  </a:lnTo>
                  <a:lnTo>
                    <a:pt x="948973" y="1415810"/>
                  </a:lnTo>
                  <a:lnTo>
                    <a:pt x="969993" y="1415810"/>
                  </a:lnTo>
                  <a:lnTo>
                    <a:pt x="969993" y="1423924"/>
                  </a:lnTo>
                  <a:lnTo>
                    <a:pt x="988308" y="1423924"/>
                  </a:lnTo>
                  <a:lnTo>
                    <a:pt x="988308" y="1428251"/>
                  </a:lnTo>
                  <a:lnTo>
                    <a:pt x="1011027" y="1428251"/>
                  </a:lnTo>
                  <a:lnTo>
                    <a:pt x="1011027" y="1432502"/>
                  </a:lnTo>
                  <a:lnTo>
                    <a:pt x="1053608" y="1432502"/>
                  </a:lnTo>
                  <a:lnTo>
                    <a:pt x="1053608" y="1438993"/>
                  </a:lnTo>
                  <a:lnTo>
                    <a:pt x="1090237" y="1438993"/>
                  </a:lnTo>
                  <a:lnTo>
                    <a:pt x="1090237" y="1445484"/>
                  </a:lnTo>
                  <a:lnTo>
                    <a:pt x="1098893" y="1445484"/>
                  </a:lnTo>
                  <a:lnTo>
                    <a:pt x="1098893" y="1450044"/>
                  </a:lnTo>
                  <a:lnTo>
                    <a:pt x="1123699" y="1450044"/>
                  </a:lnTo>
                  <a:lnTo>
                    <a:pt x="1123699" y="1455917"/>
                  </a:lnTo>
                  <a:lnTo>
                    <a:pt x="1165197" y="1455917"/>
                  </a:lnTo>
                  <a:lnTo>
                    <a:pt x="1165197" y="1462949"/>
                  </a:lnTo>
                  <a:lnTo>
                    <a:pt x="1190544" y="1462949"/>
                  </a:lnTo>
                  <a:lnTo>
                    <a:pt x="1190544" y="1467277"/>
                  </a:lnTo>
                  <a:lnTo>
                    <a:pt x="1232043" y="1467277"/>
                  </a:lnTo>
                  <a:lnTo>
                    <a:pt x="1232043" y="1470522"/>
                  </a:lnTo>
                  <a:lnTo>
                    <a:pt x="1258472" y="1470522"/>
                  </a:lnTo>
                  <a:lnTo>
                    <a:pt x="1258472" y="1474309"/>
                  </a:lnTo>
                  <a:lnTo>
                    <a:pt x="1282196" y="1474309"/>
                  </a:lnTo>
                  <a:lnTo>
                    <a:pt x="1282196" y="1477477"/>
                  </a:lnTo>
                  <a:lnTo>
                    <a:pt x="1302675" y="1477477"/>
                  </a:lnTo>
                  <a:lnTo>
                    <a:pt x="1302675" y="1488683"/>
                  </a:lnTo>
                  <a:lnTo>
                    <a:pt x="1394326" y="1488683"/>
                  </a:lnTo>
                  <a:lnTo>
                    <a:pt x="1394326" y="1496410"/>
                  </a:lnTo>
                  <a:lnTo>
                    <a:pt x="1442316" y="1496410"/>
                  </a:lnTo>
                  <a:lnTo>
                    <a:pt x="1442316" y="1499656"/>
                  </a:lnTo>
                  <a:lnTo>
                    <a:pt x="1494633" y="1499656"/>
                  </a:lnTo>
                  <a:lnTo>
                    <a:pt x="1494633" y="1503365"/>
                  </a:lnTo>
                  <a:lnTo>
                    <a:pt x="1562020" y="1503365"/>
                  </a:lnTo>
                  <a:lnTo>
                    <a:pt x="1562020" y="1508775"/>
                  </a:lnTo>
                  <a:lnTo>
                    <a:pt x="1587908" y="1508775"/>
                  </a:lnTo>
                  <a:lnTo>
                    <a:pt x="1587908" y="1514184"/>
                  </a:lnTo>
                  <a:lnTo>
                    <a:pt x="1633733" y="1514184"/>
                  </a:lnTo>
                  <a:lnTo>
                    <a:pt x="1633733" y="1517430"/>
                  </a:lnTo>
                  <a:lnTo>
                    <a:pt x="1666036" y="1517430"/>
                  </a:lnTo>
                  <a:lnTo>
                    <a:pt x="1666036" y="1521217"/>
                  </a:lnTo>
                  <a:lnTo>
                    <a:pt x="1689219" y="1521217"/>
                  </a:lnTo>
                  <a:lnTo>
                    <a:pt x="1689219" y="1524926"/>
                  </a:lnTo>
                  <a:lnTo>
                    <a:pt x="1736127" y="1524926"/>
                  </a:lnTo>
                  <a:cubicBezTo>
                    <a:pt x="1736127" y="1524926"/>
                    <a:pt x="1733963" y="1527631"/>
                    <a:pt x="1736127" y="1527631"/>
                  </a:cubicBezTo>
                  <a:lnTo>
                    <a:pt x="1780330" y="1527631"/>
                  </a:lnTo>
                  <a:lnTo>
                    <a:pt x="1780330" y="1530876"/>
                  </a:lnTo>
                  <a:lnTo>
                    <a:pt x="1799727" y="1530876"/>
                  </a:lnTo>
                  <a:lnTo>
                    <a:pt x="1799727" y="1537909"/>
                  </a:lnTo>
                  <a:lnTo>
                    <a:pt x="1846093" y="1537909"/>
                  </a:lnTo>
                  <a:lnTo>
                    <a:pt x="1846093" y="1541154"/>
                  </a:lnTo>
                  <a:lnTo>
                    <a:pt x="1870900" y="1541154"/>
                  </a:lnTo>
                  <a:lnTo>
                    <a:pt x="1870900" y="1547568"/>
                  </a:lnTo>
                  <a:lnTo>
                    <a:pt x="1931331" y="1547568"/>
                  </a:lnTo>
                  <a:lnTo>
                    <a:pt x="1931331" y="1554060"/>
                  </a:lnTo>
                  <a:lnTo>
                    <a:pt x="1997094" y="1554060"/>
                  </a:lnTo>
                  <a:lnTo>
                    <a:pt x="1997094" y="1557306"/>
                  </a:lnTo>
                  <a:lnTo>
                    <a:pt x="2079550" y="1557306"/>
                  </a:lnTo>
                  <a:lnTo>
                    <a:pt x="2079550" y="1561633"/>
                  </a:lnTo>
                  <a:lnTo>
                    <a:pt x="2100570" y="1561633"/>
                  </a:lnTo>
                  <a:lnTo>
                    <a:pt x="2100570" y="1564879"/>
                  </a:lnTo>
                  <a:lnTo>
                    <a:pt x="2148018" y="1564879"/>
                  </a:lnTo>
                  <a:lnTo>
                    <a:pt x="2148018" y="1568124"/>
                  </a:lnTo>
                  <a:lnTo>
                    <a:pt x="2184184" y="1568124"/>
                  </a:lnTo>
                  <a:lnTo>
                    <a:pt x="2184184" y="1571293"/>
                  </a:lnTo>
                  <a:lnTo>
                    <a:pt x="2247939" y="1571293"/>
                  </a:lnTo>
                  <a:lnTo>
                    <a:pt x="2247939" y="1576161"/>
                  </a:lnTo>
                  <a:lnTo>
                    <a:pt x="2339977" y="1576161"/>
                  </a:lnTo>
                  <a:lnTo>
                    <a:pt x="2339977" y="1578866"/>
                  </a:lnTo>
                  <a:lnTo>
                    <a:pt x="2500097" y="1578866"/>
                  </a:lnTo>
                  <a:lnTo>
                    <a:pt x="2500097" y="1583734"/>
                  </a:lnTo>
                  <a:lnTo>
                    <a:pt x="2593835" y="1583734"/>
                  </a:lnTo>
                  <a:lnTo>
                    <a:pt x="2593835" y="1590767"/>
                  </a:lnTo>
                  <a:lnTo>
                    <a:pt x="2607899" y="1590767"/>
                  </a:lnTo>
                  <a:lnTo>
                    <a:pt x="2607899" y="1598495"/>
                  </a:lnTo>
                  <a:lnTo>
                    <a:pt x="2659058" y="1598495"/>
                  </a:lnTo>
                  <a:cubicBezTo>
                    <a:pt x="2659058" y="1598495"/>
                    <a:pt x="2656353" y="1603904"/>
                    <a:pt x="2659058" y="1603904"/>
                  </a:cubicBezTo>
                  <a:lnTo>
                    <a:pt x="2810059" y="1603904"/>
                  </a:lnTo>
                  <a:lnTo>
                    <a:pt x="2810059" y="1610395"/>
                  </a:lnTo>
                  <a:lnTo>
                    <a:pt x="3380447" y="1610395"/>
                  </a:lnTo>
                </a:path>
              </a:pathLst>
            </a:custGeom>
            <a:noFill/>
            <a:ln w="28575" cap="flat">
              <a:solidFill>
                <a:srgbClr val="3F4444"/>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grpSp>
      <p:sp>
        <p:nvSpPr>
          <p:cNvPr id="104" name="TextBox 25">
            <a:extLst>
              <a:ext uri="{FF2B5EF4-FFF2-40B4-BE49-F238E27FC236}">
                <a16:creationId xmlns:a16="http://schemas.microsoft.com/office/drawing/2014/main" id="{46641A04-2FED-444A-9A23-CEE083FAA700}"/>
              </a:ext>
            </a:extLst>
          </p:cNvPr>
          <p:cNvSpPr txBox="1"/>
          <p:nvPr/>
        </p:nvSpPr>
        <p:spPr>
          <a:xfrm>
            <a:off x="4968846" y="2569394"/>
            <a:ext cx="338114" cy="369332"/>
          </a:xfrm>
          <a:prstGeom prst="rect">
            <a:avLst/>
          </a:prstGeom>
          <a:noFill/>
        </p:spPr>
        <p:txBody>
          <a:bodyPr wrap="square" rtlCol="0">
            <a:spAutoFit/>
          </a:bodyPr>
          <a:lstStyle/>
          <a:p>
            <a:pPr algn="r" defTabSz="685783">
              <a:defRPr/>
            </a:pPr>
            <a:r>
              <a:rPr lang="de-DE" sz="900" kern="0" dirty="0">
                <a:solidFill>
                  <a:srgbClr val="000000"/>
                </a:solidFill>
                <a:latin typeface="Arial"/>
              </a:rPr>
              <a:t>1,0</a:t>
            </a:r>
          </a:p>
        </p:txBody>
      </p:sp>
      <p:sp>
        <p:nvSpPr>
          <p:cNvPr id="105" name="TextBox 26">
            <a:extLst>
              <a:ext uri="{FF2B5EF4-FFF2-40B4-BE49-F238E27FC236}">
                <a16:creationId xmlns:a16="http://schemas.microsoft.com/office/drawing/2014/main" id="{4193AE5A-8280-4C2A-A3D2-0FB2B8DFD836}"/>
              </a:ext>
            </a:extLst>
          </p:cNvPr>
          <p:cNvSpPr txBox="1"/>
          <p:nvPr/>
        </p:nvSpPr>
        <p:spPr>
          <a:xfrm>
            <a:off x="4968846" y="3327196"/>
            <a:ext cx="338114" cy="369332"/>
          </a:xfrm>
          <a:prstGeom prst="rect">
            <a:avLst/>
          </a:prstGeom>
          <a:noFill/>
        </p:spPr>
        <p:txBody>
          <a:bodyPr wrap="square" rtlCol="0">
            <a:spAutoFit/>
          </a:bodyPr>
          <a:lstStyle/>
          <a:p>
            <a:pPr algn="r" defTabSz="685783">
              <a:defRPr/>
            </a:pPr>
            <a:r>
              <a:rPr lang="de-DE" sz="900" kern="0" dirty="0">
                <a:solidFill>
                  <a:srgbClr val="000000"/>
                </a:solidFill>
                <a:latin typeface="Arial"/>
              </a:rPr>
              <a:t>0,6</a:t>
            </a:r>
          </a:p>
        </p:txBody>
      </p:sp>
      <p:sp>
        <p:nvSpPr>
          <p:cNvPr id="106" name="TextBox 28">
            <a:extLst>
              <a:ext uri="{FF2B5EF4-FFF2-40B4-BE49-F238E27FC236}">
                <a16:creationId xmlns:a16="http://schemas.microsoft.com/office/drawing/2014/main" id="{090928C7-A266-456B-B46E-AECB606C74C4}"/>
              </a:ext>
            </a:extLst>
          </p:cNvPr>
          <p:cNvSpPr txBox="1"/>
          <p:nvPr/>
        </p:nvSpPr>
        <p:spPr>
          <a:xfrm>
            <a:off x="5012256" y="4474777"/>
            <a:ext cx="294704" cy="230832"/>
          </a:xfrm>
          <a:prstGeom prst="rect">
            <a:avLst/>
          </a:prstGeom>
          <a:noFill/>
        </p:spPr>
        <p:txBody>
          <a:bodyPr wrap="square" rtlCol="0">
            <a:spAutoFit/>
          </a:bodyPr>
          <a:lstStyle/>
          <a:p>
            <a:pPr algn="r" defTabSz="685783">
              <a:defRPr/>
            </a:pPr>
            <a:r>
              <a:rPr lang="de-DE" sz="900" kern="0" dirty="0">
                <a:solidFill>
                  <a:srgbClr val="000000"/>
                </a:solidFill>
                <a:latin typeface="Arial"/>
              </a:rPr>
              <a:t>0</a:t>
            </a:r>
          </a:p>
        </p:txBody>
      </p:sp>
      <p:sp>
        <p:nvSpPr>
          <p:cNvPr id="107" name="TextBox 42">
            <a:extLst>
              <a:ext uri="{FF2B5EF4-FFF2-40B4-BE49-F238E27FC236}">
                <a16:creationId xmlns:a16="http://schemas.microsoft.com/office/drawing/2014/main" id="{C2C9E1F4-AAE0-473A-A868-BA2E9B77CD1D}"/>
              </a:ext>
            </a:extLst>
          </p:cNvPr>
          <p:cNvSpPr txBox="1"/>
          <p:nvPr/>
        </p:nvSpPr>
        <p:spPr>
          <a:xfrm>
            <a:off x="4979805" y="2944669"/>
            <a:ext cx="327154" cy="369332"/>
          </a:xfrm>
          <a:prstGeom prst="rect">
            <a:avLst/>
          </a:prstGeom>
          <a:noFill/>
        </p:spPr>
        <p:txBody>
          <a:bodyPr wrap="square" rtlCol="0">
            <a:spAutoFit/>
          </a:bodyPr>
          <a:lstStyle/>
          <a:p>
            <a:pPr algn="r" defTabSz="685783">
              <a:defRPr/>
            </a:pPr>
            <a:r>
              <a:rPr lang="de-DE" sz="900" kern="0" dirty="0">
                <a:solidFill>
                  <a:srgbClr val="000000"/>
                </a:solidFill>
                <a:latin typeface="Arial"/>
              </a:rPr>
              <a:t>0,8</a:t>
            </a:r>
          </a:p>
        </p:txBody>
      </p:sp>
      <p:sp>
        <p:nvSpPr>
          <p:cNvPr id="108" name="TextBox 48">
            <a:extLst>
              <a:ext uri="{FF2B5EF4-FFF2-40B4-BE49-F238E27FC236}">
                <a16:creationId xmlns:a16="http://schemas.microsoft.com/office/drawing/2014/main" id="{689A1365-CC1B-4591-AF84-F2718CE6192A}"/>
              </a:ext>
            </a:extLst>
          </p:cNvPr>
          <p:cNvSpPr txBox="1"/>
          <p:nvPr/>
        </p:nvSpPr>
        <p:spPr>
          <a:xfrm>
            <a:off x="4952944" y="3709724"/>
            <a:ext cx="354014" cy="230832"/>
          </a:xfrm>
          <a:prstGeom prst="rect">
            <a:avLst/>
          </a:prstGeom>
          <a:noFill/>
        </p:spPr>
        <p:txBody>
          <a:bodyPr wrap="square" rtlCol="0">
            <a:spAutoFit/>
          </a:bodyPr>
          <a:lstStyle/>
          <a:p>
            <a:pPr algn="r" defTabSz="685783">
              <a:defRPr/>
            </a:pPr>
            <a:r>
              <a:rPr lang="de-DE" sz="900" kern="0" dirty="0">
                <a:solidFill>
                  <a:srgbClr val="000000"/>
                </a:solidFill>
                <a:latin typeface="Arial"/>
              </a:rPr>
              <a:t>0,4</a:t>
            </a:r>
          </a:p>
        </p:txBody>
      </p:sp>
      <p:sp>
        <p:nvSpPr>
          <p:cNvPr id="109" name="TextBox 50">
            <a:extLst>
              <a:ext uri="{FF2B5EF4-FFF2-40B4-BE49-F238E27FC236}">
                <a16:creationId xmlns:a16="http://schemas.microsoft.com/office/drawing/2014/main" id="{25AFA9D4-FE18-4947-8ECE-EE3FB260E694}"/>
              </a:ext>
            </a:extLst>
          </p:cNvPr>
          <p:cNvSpPr txBox="1"/>
          <p:nvPr/>
        </p:nvSpPr>
        <p:spPr>
          <a:xfrm>
            <a:off x="4861620" y="4092251"/>
            <a:ext cx="445338" cy="230832"/>
          </a:xfrm>
          <a:prstGeom prst="rect">
            <a:avLst/>
          </a:prstGeom>
          <a:noFill/>
        </p:spPr>
        <p:txBody>
          <a:bodyPr wrap="square" rtlCol="0">
            <a:spAutoFit/>
          </a:bodyPr>
          <a:lstStyle/>
          <a:p>
            <a:pPr algn="r" defTabSz="685783">
              <a:defRPr/>
            </a:pPr>
            <a:r>
              <a:rPr lang="de-DE" sz="900" kern="0" dirty="0">
                <a:solidFill>
                  <a:srgbClr val="000000"/>
                </a:solidFill>
                <a:latin typeface="Arial"/>
              </a:rPr>
              <a:t>0,2</a:t>
            </a:r>
          </a:p>
        </p:txBody>
      </p:sp>
      <p:sp>
        <p:nvSpPr>
          <p:cNvPr id="110" name="TextBox 32">
            <a:extLst>
              <a:ext uri="{FF2B5EF4-FFF2-40B4-BE49-F238E27FC236}">
                <a16:creationId xmlns:a16="http://schemas.microsoft.com/office/drawing/2014/main" id="{5CE79BFA-D5C2-4137-9D78-9A347840DCA0}"/>
              </a:ext>
            </a:extLst>
          </p:cNvPr>
          <p:cNvSpPr txBox="1"/>
          <p:nvPr/>
        </p:nvSpPr>
        <p:spPr>
          <a:xfrm>
            <a:off x="5926103" y="4695950"/>
            <a:ext cx="192417" cy="230832"/>
          </a:xfrm>
          <a:prstGeom prst="rect">
            <a:avLst/>
          </a:prstGeom>
          <a:noFill/>
        </p:spPr>
        <p:txBody>
          <a:bodyPr wrap="square" rtlCol="0">
            <a:spAutoFit/>
          </a:bodyPr>
          <a:lstStyle/>
          <a:p>
            <a:pPr algn="ctr" defTabSz="685783">
              <a:defRPr/>
            </a:pPr>
            <a:r>
              <a:rPr lang="de-DE" sz="900" kern="0" dirty="0">
                <a:solidFill>
                  <a:srgbClr val="000000"/>
                </a:solidFill>
                <a:latin typeface="Arial"/>
              </a:rPr>
              <a:t>2</a:t>
            </a:r>
          </a:p>
        </p:txBody>
      </p:sp>
      <p:sp>
        <p:nvSpPr>
          <p:cNvPr id="111" name="TextBox 33">
            <a:extLst>
              <a:ext uri="{FF2B5EF4-FFF2-40B4-BE49-F238E27FC236}">
                <a16:creationId xmlns:a16="http://schemas.microsoft.com/office/drawing/2014/main" id="{5CF3F498-0F08-476A-9BA2-EC48FBEE1454}"/>
              </a:ext>
            </a:extLst>
          </p:cNvPr>
          <p:cNvSpPr txBox="1"/>
          <p:nvPr/>
        </p:nvSpPr>
        <p:spPr>
          <a:xfrm>
            <a:off x="6557787" y="4695950"/>
            <a:ext cx="170539" cy="230832"/>
          </a:xfrm>
          <a:prstGeom prst="rect">
            <a:avLst/>
          </a:prstGeom>
          <a:noFill/>
        </p:spPr>
        <p:txBody>
          <a:bodyPr wrap="square" rtlCol="0">
            <a:spAutoFit/>
          </a:bodyPr>
          <a:lstStyle/>
          <a:p>
            <a:pPr algn="ctr" defTabSz="685783">
              <a:defRPr/>
            </a:pPr>
            <a:r>
              <a:rPr lang="de-DE" sz="900" kern="0" dirty="0">
                <a:solidFill>
                  <a:srgbClr val="000000"/>
                </a:solidFill>
                <a:latin typeface="Arial"/>
              </a:rPr>
              <a:t>4</a:t>
            </a:r>
          </a:p>
        </p:txBody>
      </p:sp>
      <p:sp>
        <p:nvSpPr>
          <p:cNvPr id="112" name="TextBox 34">
            <a:extLst>
              <a:ext uri="{FF2B5EF4-FFF2-40B4-BE49-F238E27FC236}">
                <a16:creationId xmlns:a16="http://schemas.microsoft.com/office/drawing/2014/main" id="{66955098-74A5-4C7F-9005-D2E0DAAB8AB0}"/>
              </a:ext>
            </a:extLst>
          </p:cNvPr>
          <p:cNvSpPr txBox="1"/>
          <p:nvPr/>
        </p:nvSpPr>
        <p:spPr>
          <a:xfrm>
            <a:off x="7165970" y="4695950"/>
            <a:ext cx="225983" cy="230832"/>
          </a:xfrm>
          <a:prstGeom prst="rect">
            <a:avLst/>
          </a:prstGeom>
          <a:noFill/>
        </p:spPr>
        <p:txBody>
          <a:bodyPr wrap="square" rtlCol="0">
            <a:spAutoFit/>
          </a:bodyPr>
          <a:lstStyle/>
          <a:p>
            <a:pPr algn="ctr" defTabSz="685783">
              <a:defRPr/>
            </a:pPr>
            <a:r>
              <a:rPr lang="de-DE" sz="900" kern="0" dirty="0">
                <a:solidFill>
                  <a:srgbClr val="000000"/>
                </a:solidFill>
                <a:latin typeface="Arial"/>
              </a:rPr>
              <a:t>6</a:t>
            </a:r>
          </a:p>
        </p:txBody>
      </p:sp>
      <p:sp>
        <p:nvSpPr>
          <p:cNvPr id="113" name="TextBox 35">
            <a:extLst>
              <a:ext uri="{FF2B5EF4-FFF2-40B4-BE49-F238E27FC236}">
                <a16:creationId xmlns:a16="http://schemas.microsoft.com/office/drawing/2014/main" id="{087BED89-3C66-4884-B100-DDF3E4EBE08F}"/>
              </a:ext>
            </a:extLst>
          </p:cNvPr>
          <p:cNvSpPr txBox="1"/>
          <p:nvPr/>
        </p:nvSpPr>
        <p:spPr>
          <a:xfrm>
            <a:off x="7792110" y="4695950"/>
            <a:ext cx="225977" cy="230832"/>
          </a:xfrm>
          <a:prstGeom prst="rect">
            <a:avLst/>
          </a:prstGeom>
          <a:noFill/>
        </p:spPr>
        <p:txBody>
          <a:bodyPr wrap="square" rtlCol="0">
            <a:spAutoFit/>
          </a:bodyPr>
          <a:lstStyle/>
          <a:p>
            <a:pPr algn="ctr" defTabSz="685783">
              <a:defRPr/>
            </a:pPr>
            <a:r>
              <a:rPr lang="de-DE" sz="900" kern="0" dirty="0">
                <a:solidFill>
                  <a:srgbClr val="000000"/>
                </a:solidFill>
                <a:latin typeface="Arial"/>
              </a:rPr>
              <a:t>8</a:t>
            </a:r>
          </a:p>
        </p:txBody>
      </p:sp>
      <p:sp>
        <p:nvSpPr>
          <p:cNvPr id="114" name="TextBox 53">
            <a:extLst>
              <a:ext uri="{FF2B5EF4-FFF2-40B4-BE49-F238E27FC236}">
                <a16:creationId xmlns:a16="http://schemas.microsoft.com/office/drawing/2014/main" id="{8DE7CAA8-AE65-4BB7-818E-C007DCF05B6A}"/>
              </a:ext>
            </a:extLst>
          </p:cNvPr>
          <p:cNvSpPr txBox="1"/>
          <p:nvPr/>
        </p:nvSpPr>
        <p:spPr>
          <a:xfrm>
            <a:off x="5283332" y="4695950"/>
            <a:ext cx="230921" cy="230832"/>
          </a:xfrm>
          <a:prstGeom prst="rect">
            <a:avLst/>
          </a:prstGeom>
          <a:noFill/>
        </p:spPr>
        <p:txBody>
          <a:bodyPr wrap="square" rtlCol="0">
            <a:spAutoFit/>
          </a:bodyPr>
          <a:lstStyle/>
          <a:p>
            <a:pPr algn="ctr" defTabSz="685783">
              <a:defRPr/>
            </a:pPr>
            <a:r>
              <a:rPr lang="de-DE" sz="900" kern="0" dirty="0">
                <a:solidFill>
                  <a:srgbClr val="000000"/>
                </a:solidFill>
                <a:latin typeface="Arial"/>
              </a:rPr>
              <a:t>0</a:t>
            </a:r>
          </a:p>
        </p:txBody>
      </p:sp>
      <p:sp>
        <p:nvSpPr>
          <p:cNvPr id="115" name="TextBox 37">
            <a:extLst>
              <a:ext uri="{FF2B5EF4-FFF2-40B4-BE49-F238E27FC236}">
                <a16:creationId xmlns:a16="http://schemas.microsoft.com/office/drawing/2014/main" id="{9447CA38-796D-460B-9C8F-A8C39648E779}"/>
              </a:ext>
            </a:extLst>
          </p:cNvPr>
          <p:cNvSpPr txBox="1"/>
          <p:nvPr/>
        </p:nvSpPr>
        <p:spPr>
          <a:xfrm>
            <a:off x="6335637" y="4921325"/>
            <a:ext cx="1274708" cy="230832"/>
          </a:xfrm>
          <a:prstGeom prst="rect">
            <a:avLst/>
          </a:prstGeom>
          <a:noFill/>
        </p:spPr>
        <p:txBody>
          <a:bodyPr wrap="none" rtlCol="0">
            <a:spAutoFit/>
          </a:bodyPr>
          <a:lstStyle/>
          <a:p>
            <a:pPr algn="ctr" defTabSz="685783">
              <a:defRPr/>
            </a:pPr>
            <a:r>
              <a:rPr lang="de-DE" sz="900" b="1" kern="0" dirty="0">
                <a:solidFill>
                  <a:srgbClr val="000000"/>
                </a:solidFill>
                <a:latin typeface="Arial"/>
              </a:rPr>
              <a:t>Jahre seit Diagnose</a:t>
            </a:r>
          </a:p>
        </p:txBody>
      </p:sp>
      <p:sp>
        <p:nvSpPr>
          <p:cNvPr id="116" name="TextBox 38">
            <a:extLst>
              <a:ext uri="{FF2B5EF4-FFF2-40B4-BE49-F238E27FC236}">
                <a16:creationId xmlns:a16="http://schemas.microsoft.com/office/drawing/2014/main" id="{1F550711-34BF-484D-AB64-27FFE8B39092}"/>
              </a:ext>
            </a:extLst>
          </p:cNvPr>
          <p:cNvSpPr txBox="1"/>
          <p:nvPr/>
        </p:nvSpPr>
        <p:spPr>
          <a:xfrm rot="16200000">
            <a:off x="3936430" y="3557921"/>
            <a:ext cx="1911416" cy="230832"/>
          </a:xfrm>
          <a:prstGeom prst="rect">
            <a:avLst/>
          </a:prstGeom>
          <a:noFill/>
        </p:spPr>
        <p:txBody>
          <a:bodyPr wrap="square" rtlCol="0">
            <a:spAutoFit/>
          </a:bodyPr>
          <a:lstStyle/>
          <a:p>
            <a:pPr algn="ctr" defTabSz="685783">
              <a:defRPr/>
            </a:pPr>
            <a:r>
              <a:rPr lang="de-DE" sz="900" b="1" kern="0" dirty="0">
                <a:solidFill>
                  <a:srgbClr val="000000"/>
                </a:solidFill>
                <a:latin typeface="Arial"/>
              </a:rPr>
              <a:t>Gesamtüberleben</a:t>
            </a:r>
          </a:p>
        </p:txBody>
      </p:sp>
      <p:sp>
        <p:nvSpPr>
          <p:cNvPr id="117" name="TextBox 86">
            <a:extLst>
              <a:ext uri="{FF2B5EF4-FFF2-40B4-BE49-F238E27FC236}">
                <a16:creationId xmlns:a16="http://schemas.microsoft.com/office/drawing/2014/main" id="{34CFDB94-F46F-406A-96CD-EF34DAE45590}"/>
              </a:ext>
            </a:extLst>
          </p:cNvPr>
          <p:cNvSpPr txBox="1"/>
          <p:nvPr/>
        </p:nvSpPr>
        <p:spPr>
          <a:xfrm>
            <a:off x="7532738" y="3014897"/>
            <a:ext cx="1120820" cy="230832"/>
          </a:xfrm>
          <a:prstGeom prst="rect">
            <a:avLst/>
          </a:prstGeom>
          <a:noFill/>
        </p:spPr>
        <p:txBody>
          <a:bodyPr wrap="none" rtlCol="0" anchor="b">
            <a:spAutoFit/>
          </a:bodyPr>
          <a:lstStyle/>
          <a:p>
            <a:pPr defTabSz="685783">
              <a:defRPr/>
            </a:pPr>
            <a:r>
              <a:rPr lang="de-DE" sz="900" b="1" kern="0" dirty="0">
                <a:solidFill>
                  <a:schemeClr val="accent4"/>
                </a:solidFill>
                <a:latin typeface="Arial"/>
              </a:rPr>
              <a:t>Mammakarzinom</a:t>
            </a:r>
          </a:p>
        </p:txBody>
      </p:sp>
      <p:sp>
        <p:nvSpPr>
          <p:cNvPr id="118" name="TextBox 85">
            <a:extLst>
              <a:ext uri="{FF2B5EF4-FFF2-40B4-BE49-F238E27FC236}">
                <a16:creationId xmlns:a16="http://schemas.microsoft.com/office/drawing/2014/main" id="{24BF6C75-1575-407C-97D6-01F67102CFA1}"/>
              </a:ext>
            </a:extLst>
          </p:cNvPr>
          <p:cNvSpPr txBox="1"/>
          <p:nvPr/>
        </p:nvSpPr>
        <p:spPr>
          <a:xfrm>
            <a:off x="7814667" y="3976970"/>
            <a:ext cx="1082348" cy="230832"/>
          </a:xfrm>
          <a:prstGeom prst="rect">
            <a:avLst/>
          </a:prstGeom>
          <a:noFill/>
        </p:spPr>
        <p:txBody>
          <a:bodyPr wrap="none" rtlCol="0" anchor="b">
            <a:spAutoFit/>
          </a:bodyPr>
          <a:lstStyle/>
          <a:p>
            <a:pPr defTabSz="685783">
              <a:defRPr/>
            </a:pPr>
            <a:r>
              <a:rPr lang="de-DE" sz="900" b="1" kern="0" dirty="0">
                <a:solidFill>
                  <a:srgbClr val="C4D600"/>
                </a:solidFill>
                <a:latin typeface="Arial"/>
              </a:rPr>
              <a:t>Ovarialkarzinom</a:t>
            </a:r>
          </a:p>
        </p:txBody>
      </p:sp>
      <p:sp>
        <p:nvSpPr>
          <p:cNvPr id="119" name="TextBox 85">
            <a:extLst>
              <a:ext uri="{FF2B5EF4-FFF2-40B4-BE49-F238E27FC236}">
                <a16:creationId xmlns:a16="http://schemas.microsoft.com/office/drawing/2014/main" id="{C523E7C4-9AE6-4607-A3D2-A9B8E8A16539}"/>
              </a:ext>
            </a:extLst>
          </p:cNvPr>
          <p:cNvSpPr txBox="1"/>
          <p:nvPr/>
        </p:nvSpPr>
        <p:spPr>
          <a:xfrm>
            <a:off x="7815740" y="3744061"/>
            <a:ext cx="1063112" cy="230832"/>
          </a:xfrm>
          <a:prstGeom prst="rect">
            <a:avLst/>
          </a:prstGeom>
          <a:noFill/>
        </p:spPr>
        <p:txBody>
          <a:bodyPr wrap="none" rtlCol="0" anchor="b">
            <a:spAutoFit/>
          </a:bodyPr>
          <a:lstStyle/>
          <a:p>
            <a:pPr defTabSz="685783">
              <a:defRPr/>
            </a:pPr>
            <a:r>
              <a:rPr lang="de-DE" sz="900" b="1" kern="0" dirty="0">
                <a:solidFill>
                  <a:schemeClr val="accent3"/>
                </a:solidFill>
                <a:latin typeface="Arial"/>
              </a:rPr>
              <a:t>Herzinsuffizienz</a:t>
            </a:r>
          </a:p>
        </p:txBody>
      </p:sp>
      <p:sp>
        <p:nvSpPr>
          <p:cNvPr id="120" name="TextBox 108">
            <a:extLst>
              <a:ext uri="{FF2B5EF4-FFF2-40B4-BE49-F238E27FC236}">
                <a16:creationId xmlns:a16="http://schemas.microsoft.com/office/drawing/2014/main" id="{456D7C96-9B28-48B7-91FF-8B8D8101AFB0}"/>
              </a:ext>
            </a:extLst>
          </p:cNvPr>
          <p:cNvSpPr txBox="1"/>
          <p:nvPr/>
        </p:nvSpPr>
        <p:spPr>
          <a:xfrm>
            <a:off x="7558186" y="3455792"/>
            <a:ext cx="1255472" cy="230832"/>
          </a:xfrm>
          <a:prstGeom prst="rect">
            <a:avLst/>
          </a:prstGeom>
          <a:noFill/>
        </p:spPr>
        <p:txBody>
          <a:bodyPr wrap="none" rtlCol="0" anchor="b">
            <a:spAutoFit/>
          </a:bodyPr>
          <a:lstStyle/>
          <a:p>
            <a:pPr defTabSz="685783">
              <a:defRPr/>
            </a:pPr>
            <a:r>
              <a:rPr lang="de-DE" sz="900" b="1" kern="0" dirty="0">
                <a:solidFill>
                  <a:schemeClr val="accent1"/>
                </a:solidFill>
                <a:latin typeface="Arial"/>
              </a:rPr>
              <a:t>Kolorektalkarzinom</a:t>
            </a:r>
          </a:p>
        </p:txBody>
      </p:sp>
      <p:sp>
        <p:nvSpPr>
          <p:cNvPr id="121" name="TextBox 85">
            <a:extLst>
              <a:ext uri="{FF2B5EF4-FFF2-40B4-BE49-F238E27FC236}">
                <a16:creationId xmlns:a16="http://schemas.microsoft.com/office/drawing/2014/main" id="{0A80F5C4-FB3B-4D9D-BE2A-6AEF61684568}"/>
              </a:ext>
            </a:extLst>
          </p:cNvPr>
          <p:cNvSpPr txBox="1"/>
          <p:nvPr/>
        </p:nvSpPr>
        <p:spPr>
          <a:xfrm>
            <a:off x="7651116" y="4216583"/>
            <a:ext cx="1107996" cy="230832"/>
          </a:xfrm>
          <a:prstGeom prst="rect">
            <a:avLst/>
          </a:prstGeom>
          <a:noFill/>
        </p:spPr>
        <p:txBody>
          <a:bodyPr wrap="none" rtlCol="0" anchor="b">
            <a:spAutoFit/>
          </a:bodyPr>
          <a:lstStyle/>
          <a:p>
            <a:pPr defTabSz="685783">
              <a:defRPr/>
            </a:pPr>
            <a:r>
              <a:rPr lang="de-DE" sz="900" b="1" kern="0" dirty="0">
                <a:solidFill>
                  <a:srgbClr val="3F4444"/>
                </a:solidFill>
                <a:latin typeface="Arial"/>
              </a:rPr>
              <a:t>Lungenkarzinom</a:t>
            </a:r>
          </a:p>
        </p:txBody>
      </p:sp>
      <p:sp>
        <p:nvSpPr>
          <p:cNvPr id="122" name="TextBox 36">
            <a:extLst>
              <a:ext uri="{FF2B5EF4-FFF2-40B4-BE49-F238E27FC236}">
                <a16:creationId xmlns:a16="http://schemas.microsoft.com/office/drawing/2014/main" id="{1262AEBC-35C8-4E32-8E08-A51A4971C788}"/>
              </a:ext>
            </a:extLst>
          </p:cNvPr>
          <p:cNvSpPr txBox="1"/>
          <p:nvPr/>
        </p:nvSpPr>
        <p:spPr>
          <a:xfrm>
            <a:off x="948842" y="2389256"/>
            <a:ext cx="3165099" cy="253916"/>
          </a:xfrm>
          <a:prstGeom prst="rect">
            <a:avLst/>
          </a:prstGeom>
          <a:noFill/>
        </p:spPr>
        <p:txBody>
          <a:bodyPr vert="horz" wrap="square" rtlCol="0">
            <a:spAutoFit/>
          </a:bodyPr>
          <a:lstStyle/>
          <a:p>
            <a:pPr algn="ctr" defTabSz="685783"/>
            <a:r>
              <a:rPr lang="de-DE" sz="1050" b="1" dirty="0">
                <a:solidFill>
                  <a:schemeClr val="accent4"/>
                </a:solidFill>
              </a:rPr>
              <a:t>Männer</a:t>
            </a:r>
          </a:p>
        </p:txBody>
      </p:sp>
      <p:sp>
        <p:nvSpPr>
          <p:cNvPr id="123" name="TextBox 38">
            <a:extLst>
              <a:ext uri="{FF2B5EF4-FFF2-40B4-BE49-F238E27FC236}">
                <a16:creationId xmlns:a16="http://schemas.microsoft.com/office/drawing/2014/main" id="{2B1B80D9-D608-4C4E-B065-5D5A7146C3E9}"/>
              </a:ext>
            </a:extLst>
          </p:cNvPr>
          <p:cNvSpPr txBox="1"/>
          <p:nvPr/>
        </p:nvSpPr>
        <p:spPr>
          <a:xfrm rot="16200000">
            <a:off x="-278080" y="3567416"/>
            <a:ext cx="1531793" cy="230832"/>
          </a:xfrm>
          <a:prstGeom prst="rect">
            <a:avLst/>
          </a:prstGeom>
          <a:noFill/>
        </p:spPr>
        <p:txBody>
          <a:bodyPr wrap="square" rtlCol="0">
            <a:spAutoFit/>
          </a:bodyPr>
          <a:lstStyle/>
          <a:p>
            <a:pPr algn="ctr" defTabSz="685783">
              <a:defRPr/>
            </a:pPr>
            <a:r>
              <a:rPr lang="de-DE" sz="900" b="1" kern="0" dirty="0">
                <a:solidFill>
                  <a:srgbClr val="000000"/>
                </a:solidFill>
                <a:latin typeface="Arial"/>
              </a:rPr>
              <a:t>Gesamtüberleben</a:t>
            </a:r>
          </a:p>
        </p:txBody>
      </p:sp>
      <p:sp>
        <p:nvSpPr>
          <p:cNvPr id="124" name="TextBox 50">
            <a:extLst>
              <a:ext uri="{FF2B5EF4-FFF2-40B4-BE49-F238E27FC236}">
                <a16:creationId xmlns:a16="http://schemas.microsoft.com/office/drawing/2014/main" id="{ACDA70F9-A4AB-4C46-B39A-2DC23A1C46E1}"/>
              </a:ext>
            </a:extLst>
          </p:cNvPr>
          <p:cNvSpPr txBox="1"/>
          <p:nvPr/>
        </p:nvSpPr>
        <p:spPr>
          <a:xfrm>
            <a:off x="480455" y="4092251"/>
            <a:ext cx="445338" cy="230832"/>
          </a:xfrm>
          <a:prstGeom prst="rect">
            <a:avLst/>
          </a:prstGeom>
          <a:noFill/>
        </p:spPr>
        <p:txBody>
          <a:bodyPr wrap="square" rtlCol="0">
            <a:spAutoFit/>
          </a:bodyPr>
          <a:lstStyle/>
          <a:p>
            <a:pPr algn="r" defTabSz="685783">
              <a:defRPr/>
            </a:pPr>
            <a:r>
              <a:rPr lang="de-DE" sz="900" kern="0" dirty="0">
                <a:solidFill>
                  <a:srgbClr val="000000"/>
                </a:solidFill>
                <a:latin typeface="Arial"/>
              </a:rPr>
              <a:t>0,2</a:t>
            </a:r>
          </a:p>
        </p:txBody>
      </p:sp>
      <p:sp>
        <p:nvSpPr>
          <p:cNvPr id="125" name="TextBox 85">
            <a:extLst>
              <a:ext uri="{FF2B5EF4-FFF2-40B4-BE49-F238E27FC236}">
                <a16:creationId xmlns:a16="http://schemas.microsoft.com/office/drawing/2014/main" id="{30BB9BE2-0F77-408B-BA6C-EB65A53FB1EE}"/>
              </a:ext>
            </a:extLst>
          </p:cNvPr>
          <p:cNvSpPr txBox="1"/>
          <p:nvPr/>
        </p:nvSpPr>
        <p:spPr>
          <a:xfrm>
            <a:off x="3780669" y="3721976"/>
            <a:ext cx="1063112" cy="230832"/>
          </a:xfrm>
          <a:prstGeom prst="rect">
            <a:avLst/>
          </a:prstGeom>
          <a:noFill/>
        </p:spPr>
        <p:txBody>
          <a:bodyPr wrap="none" rtlCol="0" anchor="b">
            <a:spAutoFit/>
          </a:bodyPr>
          <a:lstStyle/>
          <a:p>
            <a:pPr defTabSz="685783">
              <a:defRPr/>
            </a:pPr>
            <a:r>
              <a:rPr lang="de-DE" sz="900" b="1" kern="0" dirty="0">
                <a:solidFill>
                  <a:schemeClr val="accent3"/>
                </a:solidFill>
                <a:latin typeface="Arial"/>
              </a:rPr>
              <a:t>Herzinsuffizienz</a:t>
            </a:r>
          </a:p>
        </p:txBody>
      </p:sp>
      <p:sp>
        <p:nvSpPr>
          <p:cNvPr id="126" name="TextBox 25">
            <a:extLst>
              <a:ext uri="{FF2B5EF4-FFF2-40B4-BE49-F238E27FC236}">
                <a16:creationId xmlns:a16="http://schemas.microsoft.com/office/drawing/2014/main" id="{B16BA23A-4582-475C-A5A8-64A99257E9FC}"/>
              </a:ext>
            </a:extLst>
          </p:cNvPr>
          <p:cNvSpPr txBox="1"/>
          <p:nvPr/>
        </p:nvSpPr>
        <p:spPr>
          <a:xfrm>
            <a:off x="587680" y="2569394"/>
            <a:ext cx="338114" cy="369332"/>
          </a:xfrm>
          <a:prstGeom prst="rect">
            <a:avLst/>
          </a:prstGeom>
          <a:noFill/>
        </p:spPr>
        <p:txBody>
          <a:bodyPr wrap="square" rtlCol="0">
            <a:spAutoFit/>
          </a:bodyPr>
          <a:lstStyle/>
          <a:p>
            <a:pPr algn="r" defTabSz="685783">
              <a:defRPr/>
            </a:pPr>
            <a:r>
              <a:rPr lang="de-DE" sz="900" kern="0" dirty="0">
                <a:solidFill>
                  <a:srgbClr val="000000"/>
                </a:solidFill>
                <a:latin typeface="Arial"/>
              </a:rPr>
              <a:t>1,0</a:t>
            </a:r>
          </a:p>
        </p:txBody>
      </p:sp>
      <p:sp>
        <p:nvSpPr>
          <p:cNvPr id="127" name="TextBox 26">
            <a:extLst>
              <a:ext uri="{FF2B5EF4-FFF2-40B4-BE49-F238E27FC236}">
                <a16:creationId xmlns:a16="http://schemas.microsoft.com/office/drawing/2014/main" id="{92F95395-9AD1-4447-B418-AD3BCD5A3AB9}"/>
              </a:ext>
            </a:extLst>
          </p:cNvPr>
          <p:cNvSpPr txBox="1"/>
          <p:nvPr/>
        </p:nvSpPr>
        <p:spPr>
          <a:xfrm>
            <a:off x="587680" y="3327196"/>
            <a:ext cx="338114" cy="369332"/>
          </a:xfrm>
          <a:prstGeom prst="rect">
            <a:avLst/>
          </a:prstGeom>
          <a:noFill/>
        </p:spPr>
        <p:txBody>
          <a:bodyPr wrap="square" rtlCol="0">
            <a:spAutoFit/>
          </a:bodyPr>
          <a:lstStyle/>
          <a:p>
            <a:pPr algn="r" defTabSz="685783">
              <a:defRPr/>
            </a:pPr>
            <a:r>
              <a:rPr lang="de-DE" sz="900" kern="0" dirty="0">
                <a:solidFill>
                  <a:srgbClr val="000000"/>
                </a:solidFill>
                <a:latin typeface="Arial"/>
              </a:rPr>
              <a:t>0,6</a:t>
            </a:r>
          </a:p>
        </p:txBody>
      </p:sp>
      <p:sp>
        <p:nvSpPr>
          <p:cNvPr id="128" name="TextBox 28">
            <a:extLst>
              <a:ext uri="{FF2B5EF4-FFF2-40B4-BE49-F238E27FC236}">
                <a16:creationId xmlns:a16="http://schemas.microsoft.com/office/drawing/2014/main" id="{BC5D2762-5077-4A8A-BDC3-FE22ECF28670}"/>
              </a:ext>
            </a:extLst>
          </p:cNvPr>
          <p:cNvSpPr txBox="1"/>
          <p:nvPr/>
        </p:nvSpPr>
        <p:spPr>
          <a:xfrm>
            <a:off x="631090" y="4474777"/>
            <a:ext cx="294704" cy="230832"/>
          </a:xfrm>
          <a:prstGeom prst="rect">
            <a:avLst/>
          </a:prstGeom>
          <a:noFill/>
        </p:spPr>
        <p:txBody>
          <a:bodyPr wrap="square" rtlCol="0">
            <a:spAutoFit/>
          </a:bodyPr>
          <a:lstStyle/>
          <a:p>
            <a:pPr algn="r" defTabSz="685783">
              <a:defRPr/>
            </a:pPr>
            <a:r>
              <a:rPr lang="de-DE" sz="900" kern="0" dirty="0">
                <a:solidFill>
                  <a:srgbClr val="000000"/>
                </a:solidFill>
                <a:latin typeface="Arial"/>
              </a:rPr>
              <a:t>0</a:t>
            </a:r>
          </a:p>
        </p:txBody>
      </p:sp>
      <p:sp>
        <p:nvSpPr>
          <p:cNvPr id="129" name="TextBox 32">
            <a:extLst>
              <a:ext uri="{FF2B5EF4-FFF2-40B4-BE49-F238E27FC236}">
                <a16:creationId xmlns:a16="http://schemas.microsoft.com/office/drawing/2014/main" id="{1ADB73FC-5AD2-4608-88DC-235E5CDFBFB0}"/>
              </a:ext>
            </a:extLst>
          </p:cNvPr>
          <p:cNvSpPr txBox="1"/>
          <p:nvPr/>
        </p:nvSpPr>
        <p:spPr>
          <a:xfrm>
            <a:off x="1515392" y="4695950"/>
            <a:ext cx="192417" cy="230832"/>
          </a:xfrm>
          <a:prstGeom prst="rect">
            <a:avLst/>
          </a:prstGeom>
          <a:noFill/>
        </p:spPr>
        <p:txBody>
          <a:bodyPr wrap="square" rtlCol="0">
            <a:spAutoFit/>
          </a:bodyPr>
          <a:lstStyle/>
          <a:p>
            <a:pPr algn="ctr" defTabSz="685783">
              <a:defRPr/>
            </a:pPr>
            <a:r>
              <a:rPr lang="de-DE" sz="900" kern="0" dirty="0">
                <a:solidFill>
                  <a:srgbClr val="000000"/>
                </a:solidFill>
                <a:latin typeface="Arial"/>
              </a:rPr>
              <a:t>2</a:t>
            </a:r>
          </a:p>
        </p:txBody>
      </p:sp>
      <p:sp>
        <p:nvSpPr>
          <p:cNvPr id="130" name="TextBox 33">
            <a:extLst>
              <a:ext uri="{FF2B5EF4-FFF2-40B4-BE49-F238E27FC236}">
                <a16:creationId xmlns:a16="http://schemas.microsoft.com/office/drawing/2014/main" id="{F3E48000-050A-4403-8D1A-28D13FBE0AA6}"/>
              </a:ext>
            </a:extLst>
          </p:cNvPr>
          <p:cNvSpPr txBox="1"/>
          <p:nvPr/>
        </p:nvSpPr>
        <p:spPr>
          <a:xfrm>
            <a:off x="2147076" y="4695950"/>
            <a:ext cx="170539" cy="230832"/>
          </a:xfrm>
          <a:prstGeom prst="rect">
            <a:avLst/>
          </a:prstGeom>
          <a:noFill/>
        </p:spPr>
        <p:txBody>
          <a:bodyPr wrap="square" rtlCol="0">
            <a:spAutoFit/>
          </a:bodyPr>
          <a:lstStyle/>
          <a:p>
            <a:pPr algn="ctr" defTabSz="685783">
              <a:defRPr/>
            </a:pPr>
            <a:r>
              <a:rPr lang="de-DE" sz="900" kern="0" dirty="0">
                <a:solidFill>
                  <a:srgbClr val="000000"/>
                </a:solidFill>
                <a:latin typeface="Arial"/>
              </a:rPr>
              <a:t>4</a:t>
            </a:r>
          </a:p>
        </p:txBody>
      </p:sp>
      <p:sp>
        <p:nvSpPr>
          <p:cNvPr id="131" name="TextBox 34">
            <a:extLst>
              <a:ext uri="{FF2B5EF4-FFF2-40B4-BE49-F238E27FC236}">
                <a16:creationId xmlns:a16="http://schemas.microsoft.com/office/drawing/2014/main" id="{DFB83EF9-DE6D-4238-9C3B-3FFCE38CA0FF}"/>
              </a:ext>
            </a:extLst>
          </p:cNvPr>
          <p:cNvSpPr txBox="1"/>
          <p:nvPr/>
        </p:nvSpPr>
        <p:spPr>
          <a:xfrm>
            <a:off x="2751040" y="4695950"/>
            <a:ext cx="225983" cy="230832"/>
          </a:xfrm>
          <a:prstGeom prst="rect">
            <a:avLst/>
          </a:prstGeom>
          <a:noFill/>
        </p:spPr>
        <p:txBody>
          <a:bodyPr wrap="square" rtlCol="0">
            <a:spAutoFit/>
          </a:bodyPr>
          <a:lstStyle/>
          <a:p>
            <a:pPr algn="ctr" defTabSz="685783">
              <a:defRPr/>
            </a:pPr>
            <a:r>
              <a:rPr lang="de-DE" sz="900" kern="0" dirty="0">
                <a:solidFill>
                  <a:srgbClr val="000000"/>
                </a:solidFill>
                <a:latin typeface="Arial"/>
              </a:rPr>
              <a:t>6</a:t>
            </a:r>
          </a:p>
        </p:txBody>
      </p:sp>
      <p:sp>
        <p:nvSpPr>
          <p:cNvPr id="132" name="TextBox 35">
            <a:extLst>
              <a:ext uri="{FF2B5EF4-FFF2-40B4-BE49-F238E27FC236}">
                <a16:creationId xmlns:a16="http://schemas.microsoft.com/office/drawing/2014/main" id="{227018A8-C608-4113-9CBD-8247A6FC7272}"/>
              </a:ext>
            </a:extLst>
          </p:cNvPr>
          <p:cNvSpPr txBox="1"/>
          <p:nvPr/>
        </p:nvSpPr>
        <p:spPr>
          <a:xfrm>
            <a:off x="3377180" y="4695950"/>
            <a:ext cx="225977" cy="230832"/>
          </a:xfrm>
          <a:prstGeom prst="rect">
            <a:avLst/>
          </a:prstGeom>
          <a:noFill/>
        </p:spPr>
        <p:txBody>
          <a:bodyPr wrap="square" rtlCol="0">
            <a:spAutoFit/>
          </a:bodyPr>
          <a:lstStyle/>
          <a:p>
            <a:pPr algn="ctr" defTabSz="685783">
              <a:defRPr/>
            </a:pPr>
            <a:r>
              <a:rPr lang="de-DE" sz="900" kern="0" dirty="0">
                <a:solidFill>
                  <a:srgbClr val="000000"/>
                </a:solidFill>
                <a:latin typeface="Arial"/>
              </a:rPr>
              <a:t>8</a:t>
            </a:r>
          </a:p>
        </p:txBody>
      </p:sp>
      <p:sp>
        <p:nvSpPr>
          <p:cNvPr id="133" name="TextBox 37">
            <a:extLst>
              <a:ext uri="{FF2B5EF4-FFF2-40B4-BE49-F238E27FC236}">
                <a16:creationId xmlns:a16="http://schemas.microsoft.com/office/drawing/2014/main" id="{92CB8DAC-3E95-4E79-9F5F-6D8CC58B494B}"/>
              </a:ext>
            </a:extLst>
          </p:cNvPr>
          <p:cNvSpPr txBox="1"/>
          <p:nvPr/>
        </p:nvSpPr>
        <p:spPr>
          <a:xfrm>
            <a:off x="1895382" y="4921325"/>
            <a:ext cx="1274708" cy="230832"/>
          </a:xfrm>
          <a:prstGeom prst="rect">
            <a:avLst/>
          </a:prstGeom>
          <a:noFill/>
        </p:spPr>
        <p:txBody>
          <a:bodyPr wrap="none" rtlCol="0">
            <a:spAutoFit/>
          </a:bodyPr>
          <a:lstStyle/>
          <a:p>
            <a:pPr algn="ctr" defTabSz="685783">
              <a:defRPr/>
            </a:pPr>
            <a:r>
              <a:rPr lang="de-DE" sz="900" b="1" kern="0" dirty="0">
                <a:solidFill>
                  <a:srgbClr val="000000"/>
                </a:solidFill>
                <a:latin typeface="Arial"/>
              </a:rPr>
              <a:t>Jahre seit Diagnose</a:t>
            </a:r>
          </a:p>
        </p:txBody>
      </p:sp>
      <p:sp>
        <p:nvSpPr>
          <p:cNvPr id="134" name="TextBox 42">
            <a:extLst>
              <a:ext uri="{FF2B5EF4-FFF2-40B4-BE49-F238E27FC236}">
                <a16:creationId xmlns:a16="http://schemas.microsoft.com/office/drawing/2014/main" id="{D0973AEB-4E51-4386-B0E5-A638C4A867E1}"/>
              </a:ext>
            </a:extLst>
          </p:cNvPr>
          <p:cNvSpPr txBox="1"/>
          <p:nvPr/>
        </p:nvSpPr>
        <p:spPr>
          <a:xfrm>
            <a:off x="598640" y="2944669"/>
            <a:ext cx="327154" cy="369332"/>
          </a:xfrm>
          <a:prstGeom prst="rect">
            <a:avLst/>
          </a:prstGeom>
          <a:noFill/>
        </p:spPr>
        <p:txBody>
          <a:bodyPr wrap="square" rtlCol="0">
            <a:spAutoFit/>
          </a:bodyPr>
          <a:lstStyle/>
          <a:p>
            <a:pPr algn="r" defTabSz="685783">
              <a:defRPr/>
            </a:pPr>
            <a:r>
              <a:rPr lang="de-DE" sz="900" kern="0" dirty="0">
                <a:solidFill>
                  <a:srgbClr val="000000"/>
                </a:solidFill>
                <a:latin typeface="Arial"/>
              </a:rPr>
              <a:t>0,8</a:t>
            </a:r>
          </a:p>
        </p:txBody>
      </p:sp>
      <p:sp>
        <p:nvSpPr>
          <p:cNvPr id="135" name="TextBox 48">
            <a:extLst>
              <a:ext uri="{FF2B5EF4-FFF2-40B4-BE49-F238E27FC236}">
                <a16:creationId xmlns:a16="http://schemas.microsoft.com/office/drawing/2014/main" id="{E6D954DA-9619-4CD6-BC31-B47F6C49ADCC}"/>
              </a:ext>
            </a:extLst>
          </p:cNvPr>
          <p:cNvSpPr txBox="1"/>
          <p:nvPr/>
        </p:nvSpPr>
        <p:spPr>
          <a:xfrm>
            <a:off x="571780" y="3709724"/>
            <a:ext cx="354014" cy="230832"/>
          </a:xfrm>
          <a:prstGeom prst="rect">
            <a:avLst/>
          </a:prstGeom>
          <a:noFill/>
        </p:spPr>
        <p:txBody>
          <a:bodyPr wrap="square" rtlCol="0">
            <a:spAutoFit/>
          </a:bodyPr>
          <a:lstStyle/>
          <a:p>
            <a:pPr algn="r" defTabSz="685783">
              <a:defRPr/>
            </a:pPr>
            <a:r>
              <a:rPr lang="de-DE" sz="900" kern="0" dirty="0">
                <a:solidFill>
                  <a:srgbClr val="000000"/>
                </a:solidFill>
                <a:latin typeface="Arial"/>
              </a:rPr>
              <a:t>0,4</a:t>
            </a:r>
          </a:p>
        </p:txBody>
      </p:sp>
      <p:sp>
        <p:nvSpPr>
          <p:cNvPr id="136" name="TextBox 53">
            <a:extLst>
              <a:ext uri="{FF2B5EF4-FFF2-40B4-BE49-F238E27FC236}">
                <a16:creationId xmlns:a16="http://schemas.microsoft.com/office/drawing/2014/main" id="{8EEDC6E3-E1AA-47BC-B5D6-587243815E1A}"/>
              </a:ext>
            </a:extLst>
          </p:cNvPr>
          <p:cNvSpPr txBox="1"/>
          <p:nvPr/>
        </p:nvSpPr>
        <p:spPr>
          <a:xfrm>
            <a:off x="872621" y="4695950"/>
            <a:ext cx="230921" cy="230832"/>
          </a:xfrm>
          <a:prstGeom prst="rect">
            <a:avLst/>
          </a:prstGeom>
          <a:noFill/>
        </p:spPr>
        <p:txBody>
          <a:bodyPr wrap="square" rtlCol="0">
            <a:spAutoFit/>
          </a:bodyPr>
          <a:lstStyle/>
          <a:p>
            <a:pPr algn="ctr" defTabSz="685783">
              <a:defRPr/>
            </a:pPr>
            <a:r>
              <a:rPr lang="de-DE" sz="900" kern="0" dirty="0">
                <a:solidFill>
                  <a:srgbClr val="000000"/>
                </a:solidFill>
                <a:latin typeface="Arial"/>
              </a:rPr>
              <a:t>0</a:t>
            </a:r>
          </a:p>
        </p:txBody>
      </p:sp>
      <p:sp>
        <p:nvSpPr>
          <p:cNvPr id="137" name="TextBox 86">
            <a:extLst>
              <a:ext uri="{FF2B5EF4-FFF2-40B4-BE49-F238E27FC236}">
                <a16:creationId xmlns:a16="http://schemas.microsoft.com/office/drawing/2014/main" id="{D567CC7F-5C41-4B23-B1BB-C4F0DE8FEBB5}"/>
              </a:ext>
            </a:extLst>
          </p:cNvPr>
          <p:cNvSpPr txBox="1"/>
          <p:nvPr/>
        </p:nvSpPr>
        <p:spPr>
          <a:xfrm>
            <a:off x="3079820" y="3175007"/>
            <a:ext cx="1152880" cy="230832"/>
          </a:xfrm>
          <a:prstGeom prst="rect">
            <a:avLst/>
          </a:prstGeom>
          <a:noFill/>
        </p:spPr>
        <p:txBody>
          <a:bodyPr wrap="none" rtlCol="0" anchor="b">
            <a:spAutoFit/>
          </a:bodyPr>
          <a:lstStyle/>
          <a:p>
            <a:pPr defTabSz="685783">
              <a:defRPr/>
            </a:pPr>
            <a:r>
              <a:rPr lang="de-DE" sz="900" b="1" kern="0" dirty="0">
                <a:solidFill>
                  <a:schemeClr val="accent4"/>
                </a:solidFill>
                <a:latin typeface="Arial"/>
              </a:rPr>
              <a:t>Prostatakarzinom</a:t>
            </a:r>
          </a:p>
        </p:txBody>
      </p:sp>
      <p:grpSp>
        <p:nvGrpSpPr>
          <p:cNvPr id="138" name="Group 144">
            <a:extLst>
              <a:ext uri="{FF2B5EF4-FFF2-40B4-BE49-F238E27FC236}">
                <a16:creationId xmlns:a16="http://schemas.microsoft.com/office/drawing/2014/main" id="{9D004696-9605-4C07-BEDC-A55B2A0845A4}"/>
              </a:ext>
            </a:extLst>
          </p:cNvPr>
          <p:cNvGrpSpPr/>
          <p:nvPr/>
        </p:nvGrpSpPr>
        <p:grpSpPr>
          <a:xfrm>
            <a:off x="909921" y="2679316"/>
            <a:ext cx="3204020" cy="2026175"/>
            <a:chOff x="1060005" y="3211231"/>
            <a:chExt cx="4478351" cy="2165013"/>
          </a:xfrm>
        </p:grpSpPr>
        <p:cxnSp>
          <p:nvCxnSpPr>
            <p:cNvPr id="139" name="Straight Connector 11">
              <a:extLst>
                <a:ext uri="{FF2B5EF4-FFF2-40B4-BE49-F238E27FC236}">
                  <a16:creationId xmlns:a16="http://schemas.microsoft.com/office/drawing/2014/main" id="{E573959C-9CA5-42BD-8E4C-A2F750D80515}"/>
                </a:ext>
              </a:extLst>
            </p:cNvPr>
            <p:cNvCxnSpPr/>
            <p:nvPr/>
          </p:nvCxnSpPr>
          <p:spPr>
            <a:xfrm>
              <a:off x="1060005" y="3237176"/>
              <a:ext cx="54401" cy="0"/>
            </a:xfrm>
            <a:prstGeom prst="line">
              <a:avLst/>
            </a:prstGeom>
            <a:noFill/>
            <a:ln w="19050" cap="sq" cmpd="sng" algn="ctr">
              <a:solidFill>
                <a:srgbClr val="000000">
                  <a:lumMod val="75000"/>
                  <a:lumOff val="25000"/>
                </a:srgbClr>
              </a:solidFill>
              <a:prstDash val="solid"/>
              <a:miter lim="800000"/>
            </a:ln>
            <a:effectLst/>
          </p:spPr>
        </p:cxnSp>
        <p:cxnSp>
          <p:nvCxnSpPr>
            <p:cNvPr id="140" name="Straight Connector 12">
              <a:extLst>
                <a:ext uri="{FF2B5EF4-FFF2-40B4-BE49-F238E27FC236}">
                  <a16:creationId xmlns:a16="http://schemas.microsoft.com/office/drawing/2014/main" id="{9607F02D-97E6-4C45-90DA-9B9C62DF8EDD}"/>
                </a:ext>
              </a:extLst>
            </p:cNvPr>
            <p:cNvCxnSpPr/>
            <p:nvPr/>
          </p:nvCxnSpPr>
          <p:spPr>
            <a:xfrm>
              <a:off x="1060005" y="4054132"/>
              <a:ext cx="54401" cy="0"/>
            </a:xfrm>
            <a:prstGeom prst="line">
              <a:avLst/>
            </a:prstGeom>
            <a:noFill/>
            <a:ln w="19050" cap="sq" cmpd="sng" algn="ctr">
              <a:solidFill>
                <a:srgbClr val="000000">
                  <a:lumMod val="75000"/>
                  <a:lumOff val="25000"/>
                </a:srgbClr>
              </a:solidFill>
              <a:prstDash val="solid"/>
              <a:miter lim="800000"/>
            </a:ln>
            <a:effectLst/>
          </p:spPr>
        </p:cxnSp>
        <p:cxnSp>
          <p:nvCxnSpPr>
            <p:cNvPr id="141" name="Straight Connector 14">
              <a:extLst>
                <a:ext uri="{FF2B5EF4-FFF2-40B4-BE49-F238E27FC236}">
                  <a16:creationId xmlns:a16="http://schemas.microsoft.com/office/drawing/2014/main" id="{49C90E7C-A829-49D8-A7DB-06CF7FD615BD}"/>
                </a:ext>
              </a:extLst>
            </p:cNvPr>
            <p:cNvCxnSpPr/>
            <p:nvPr/>
          </p:nvCxnSpPr>
          <p:spPr>
            <a:xfrm>
              <a:off x="1060005" y="5279566"/>
              <a:ext cx="54401" cy="0"/>
            </a:xfrm>
            <a:prstGeom prst="line">
              <a:avLst/>
            </a:prstGeom>
            <a:noFill/>
            <a:ln w="19050" cap="sq" cmpd="sng" algn="ctr">
              <a:solidFill>
                <a:srgbClr val="000000">
                  <a:lumMod val="75000"/>
                  <a:lumOff val="25000"/>
                </a:srgbClr>
              </a:solidFill>
              <a:prstDash val="solid"/>
              <a:miter lim="800000"/>
            </a:ln>
            <a:effectLst/>
          </p:spPr>
        </p:cxnSp>
        <p:cxnSp>
          <p:nvCxnSpPr>
            <p:cNvPr id="142" name="Straight Connector 16">
              <a:extLst>
                <a:ext uri="{FF2B5EF4-FFF2-40B4-BE49-F238E27FC236}">
                  <a16:creationId xmlns:a16="http://schemas.microsoft.com/office/drawing/2014/main" id="{9657AC62-0544-4E37-8FFE-FCDA1B1D7A3D}"/>
                </a:ext>
              </a:extLst>
            </p:cNvPr>
            <p:cNvCxnSpPr/>
            <p:nvPr/>
          </p:nvCxnSpPr>
          <p:spPr>
            <a:xfrm rot="16200000">
              <a:off x="1133611" y="5349513"/>
              <a:ext cx="53462" cy="0"/>
            </a:xfrm>
            <a:prstGeom prst="line">
              <a:avLst/>
            </a:prstGeom>
            <a:noFill/>
            <a:ln w="19050" cap="sq" cmpd="sng" algn="ctr">
              <a:solidFill>
                <a:srgbClr val="000000">
                  <a:lumMod val="75000"/>
                  <a:lumOff val="25000"/>
                </a:srgbClr>
              </a:solidFill>
              <a:prstDash val="solid"/>
              <a:miter lim="800000"/>
            </a:ln>
            <a:effectLst/>
          </p:spPr>
        </p:cxnSp>
        <p:cxnSp>
          <p:nvCxnSpPr>
            <p:cNvPr id="143" name="Straight Connector 20">
              <a:extLst>
                <a:ext uri="{FF2B5EF4-FFF2-40B4-BE49-F238E27FC236}">
                  <a16:creationId xmlns:a16="http://schemas.microsoft.com/office/drawing/2014/main" id="{9558F649-FA2A-4B42-AA9C-48391F71C215}"/>
                </a:ext>
              </a:extLst>
            </p:cNvPr>
            <p:cNvCxnSpPr/>
            <p:nvPr/>
          </p:nvCxnSpPr>
          <p:spPr>
            <a:xfrm rot="16200000">
              <a:off x="2009214" y="5349513"/>
              <a:ext cx="53462" cy="0"/>
            </a:xfrm>
            <a:prstGeom prst="line">
              <a:avLst/>
            </a:prstGeom>
            <a:noFill/>
            <a:ln w="19050" cap="sq" cmpd="sng" algn="ctr">
              <a:solidFill>
                <a:srgbClr val="000000">
                  <a:lumMod val="75000"/>
                  <a:lumOff val="25000"/>
                </a:srgbClr>
              </a:solidFill>
              <a:prstDash val="solid"/>
              <a:miter lim="800000"/>
            </a:ln>
            <a:effectLst/>
          </p:spPr>
        </p:cxnSp>
        <p:cxnSp>
          <p:nvCxnSpPr>
            <p:cNvPr id="144" name="Straight Connector 21">
              <a:extLst>
                <a:ext uri="{FF2B5EF4-FFF2-40B4-BE49-F238E27FC236}">
                  <a16:creationId xmlns:a16="http://schemas.microsoft.com/office/drawing/2014/main" id="{AEFA66FD-D0E6-4268-848B-CB1E1C681CFD}"/>
                </a:ext>
              </a:extLst>
            </p:cNvPr>
            <p:cNvCxnSpPr/>
            <p:nvPr/>
          </p:nvCxnSpPr>
          <p:spPr>
            <a:xfrm rot="16200000">
              <a:off x="2884817" y="5349513"/>
              <a:ext cx="53462" cy="0"/>
            </a:xfrm>
            <a:prstGeom prst="line">
              <a:avLst/>
            </a:prstGeom>
            <a:noFill/>
            <a:ln w="19050" cap="sq" cmpd="sng" algn="ctr">
              <a:solidFill>
                <a:srgbClr val="000000">
                  <a:lumMod val="75000"/>
                  <a:lumOff val="25000"/>
                </a:srgbClr>
              </a:solidFill>
              <a:prstDash val="solid"/>
              <a:miter lim="800000"/>
            </a:ln>
            <a:effectLst/>
          </p:spPr>
        </p:cxnSp>
        <p:cxnSp>
          <p:nvCxnSpPr>
            <p:cNvPr id="145" name="Straight Connector 22">
              <a:extLst>
                <a:ext uri="{FF2B5EF4-FFF2-40B4-BE49-F238E27FC236}">
                  <a16:creationId xmlns:a16="http://schemas.microsoft.com/office/drawing/2014/main" id="{BDBB0309-ADCD-4459-A5AB-74EA394E46F2}"/>
                </a:ext>
              </a:extLst>
            </p:cNvPr>
            <p:cNvCxnSpPr/>
            <p:nvPr/>
          </p:nvCxnSpPr>
          <p:spPr>
            <a:xfrm rot="16200000">
              <a:off x="3760420" y="5349513"/>
              <a:ext cx="53462" cy="0"/>
            </a:xfrm>
            <a:prstGeom prst="line">
              <a:avLst/>
            </a:prstGeom>
            <a:noFill/>
            <a:ln w="19050" cap="sq" cmpd="sng" algn="ctr">
              <a:solidFill>
                <a:srgbClr val="000000">
                  <a:lumMod val="75000"/>
                  <a:lumOff val="25000"/>
                </a:srgbClr>
              </a:solidFill>
              <a:prstDash val="solid"/>
              <a:miter lim="800000"/>
            </a:ln>
            <a:effectLst/>
          </p:spPr>
        </p:cxnSp>
        <p:cxnSp>
          <p:nvCxnSpPr>
            <p:cNvPr id="146" name="Straight Connector 23">
              <a:extLst>
                <a:ext uri="{FF2B5EF4-FFF2-40B4-BE49-F238E27FC236}">
                  <a16:creationId xmlns:a16="http://schemas.microsoft.com/office/drawing/2014/main" id="{3AB8CBD6-2654-4BB6-902E-9CB5E97C4929}"/>
                </a:ext>
              </a:extLst>
            </p:cNvPr>
            <p:cNvCxnSpPr/>
            <p:nvPr/>
          </p:nvCxnSpPr>
          <p:spPr>
            <a:xfrm rot="16200000">
              <a:off x="4636023" y="5349513"/>
              <a:ext cx="53462" cy="0"/>
            </a:xfrm>
            <a:prstGeom prst="line">
              <a:avLst/>
            </a:prstGeom>
            <a:noFill/>
            <a:ln w="19050" cap="sq" cmpd="sng" algn="ctr">
              <a:solidFill>
                <a:srgbClr val="000000">
                  <a:lumMod val="75000"/>
                  <a:lumOff val="25000"/>
                </a:srgbClr>
              </a:solidFill>
              <a:prstDash val="solid"/>
              <a:miter lim="800000"/>
            </a:ln>
            <a:effectLst/>
          </p:spPr>
        </p:cxnSp>
        <p:sp>
          <p:nvSpPr>
            <p:cNvPr id="147" name="Freeform 39">
              <a:extLst>
                <a:ext uri="{FF2B5EF4-FFF2-40B4-BE49-F238E27FC236}">
                  <a16:creationId xmlns:a16="http://schemas.microsoft.com/office/drawing/2014/main" id="{2DE2ECA4-5DA9-4D9D-85D4-225B8DFE6E90}"/>
                </a:ext>
              </a:extLst>
            </p:cNvPr>
            <p:cNvSpPr/>
            <p:nvPr/>
          </p:nvSpPr>
          <p:spPr>
            <a:xfrm>
              <a:off x="1118157" y="3231065"/>
              <a:ext cx="4420199" cy="2084604"/>
            </a:xfrm>
            <a:custGeom>
              <a:avLst/>
              <a:gdLst>
                <a:gd name="connsiteX0" fmla="*/ 0 w 6803923"/>
                <a:gd name="connsiteY0" fmla="*/ 0 h 3529781"/>
                <a:gd name="connsiteX1" fmla="*/ 0 w 6803923"/>
                <a:gd name="connsiteY1" fmla="*/ 3529781 h 3529781"/>
                <a:gd name="connsiteX2" fmla="*/ 6803923 w 6803923"/>
                <a:gd name="connsiteY2" fmla="*/ 3529781 h 3529781"/>
              </a:gdLst>
              <a:ahLst/>
              <a:cxnLst>
                <a:cxn ang="0">
                  <a:pos x="connsiteX0" y="connsiteY0"/>
                </a:cxn>
                <a:cxn ang="0">
                  <a:pos x="connsiteX1" y="connsiteY1"/>
                </a:cxn>
                <a:cxn ang="0">
                  <a:pos x="connsiteX2" y="connsiteY2"/>
                </a:cxn>
              </a:cxnLst>
              <a:rect l="l" t="t" r="r" b="b"/>
              <a:pathLst>
                <a:path w="6803923" h="3529781">
                  <a:moveTo>
                    <a:pt x="0" y="0"/>
                  </a:moveTo>
                  <a:lnTo>
                    <a:pt x="0" y="3529781"/>
                  </a:lnTo>
                  <a:lnTo>
                    <a:pt x="6803923" y="3529781"/>
                  </a:lnTo>
                </a:path>
              </a:pathLst>
            </a:custGeom>
            <a:noFill/>
            <a:ln w="19050" cap="flat" cmpd="sng" algn="ctr">
              <a:solidFill>
                <a:srgbClr val="000000">
                  <a:lumMod val="75000"/>
                  <a:lumOff val="25000"/>
                </a:srgbClr>
              </a:solidFill>
              <a:prstDash val="solid"/>
            </a:ln>
            <a:effectLst/>
          </p:spPr>
          <p:txBody>
            <a:bodyPr rtlCol="0" anchor="ctr"/>
            <a:lstStyle/>
            <a:p>
              <a:pPr algn="ctr" defTabSz="685783" fontAlgn="auto">
                <a:spcBef>
                  <a:spcPts val="0"/>
                </a:spcBef>
                <a:spcAft>
                  <a:spcPts val="0"/>
                </a:spcAft>
                <a:defRPr/>
              </a:pPr>
              <a:endParaRPr lang="de-DE" sz="1350" kern="0" dirty="0">
                <a:solidFill>
                  <a:srgbClr val="000000"/>
                </a:solidFill>
                <a:latin typeface="Arial"/>
              </a:endParaRPr>
            </a:p>
          </p:txBody>
        </p:sp>
        <p:cxnSp>
          <p:nvCxnSpPr>
            <p:cNvPr id="148" name="Straight Connector 41">
              <a:extLst>
                <a:ext uri="{FF2B5EF4-FFF2-40B4-BE49-F238E27FC236}">
                  <a16:creationId xmlns:a16="http://schemas.microsoft.com/office/drawing/2014/main" id="{9BD12EFC-D8F5-45C2-9411-6A2875F1E442}"/>
                </a:ext>
              </a:extLst>
            </p:cNvPr>
            <p:cNvCxnSpPr/>
            <p:nvPr/>
          </p:nvCxnSpPr>
          <p:spPr>
            <a:xfrm>
              <a:off x="1060005" y="3645654"/>
              <a:ext cx="54401" cy="0"/>
            </a:xfrm>
            <a:prstGeom prst="line">
              <a:avLst/>
            </a:prstGeom>
            <a:noFill/>
            <a:ln w="19050" cap="sq" cmpd="sng" algn="ctr">
              <a:solidFill>
                <a:srgbClr val="000000">
                  <a:lumMod val="75000"/>
                  <a:lumOff val="25000"/>
                </a:srgbClr>
              </a:solidFill>
              <a:prstDash val="solid"/>
              <a:miter lim="800000"/>
            </a:ln>
            <a:effectLst/>
          </p:spPr>
        </p:cxnSp>
        <p:cxnSp>
          <p:nvCxnSpPr>
            <p:cNvPr id="149" name="Straight Connector 47">
              <a:extLst>
                <a:ext uri="{FF2B5EF4-FFF2-40B4-BE49-F238E27FC236}">
                  <a16:creationId xmlns:a16="http://schemas.microsoft.com/office/drawing/2014/main" id="{E39C0B82-7C1E-453D-A632-B37A3A49E90F}"/>
                </a:ext>
              </a:extLst>
            </p:cNvPr>
            <p:cNvCxnSpPr/>
            <p:nvPr/>
          </p:nvCxnSpPr>
          <p:spPr>
            <a:xfrm>
              <a:off x="1060005" y="4462609"/>
              <a:ext cx="54401" cy="0"/>
            </a:xfrm>
            <a:prstGeom prst="line">
              <a:avLst/>
            </a:prstGeom>
            <a:noFill/>
            <a:ln w="19050" cap="sq" cmpd="sng" algn="ctr">
              <a:solidFill>
                <a:srgbClr val="000000">
                  <a:lumMod val="75000"/>
                  <a:lumOff val="25000"/>
                </a:srgbClr>
              </a:solidFill>
              <a:prstDash val="solid"/>
              <a:miter lim="800000"/>
            </a:ln>
            <a:effectLst/>
          </p:spPr>
        </p:cxnSp>
        <p:cxnSp>
          <p:nvCxnSpPr>
            <p:cNvPr id="150" name="Straight Connector 49">
              <a:extLst>
                <a:ext uri="{FF2B5EF4-FFF2-40B4-BE49-F238E27FC236}">
                  <a16:creationId xmlns:a16="http://schemas.microsoft.com/office/drawing/2014/main" id="{637F63ED-F7A5-45D3-8ACF-2E2024E5EA0E}"/>
                </a:ext>
              </a:extLst>
            </p:cNvPr>
            <p:cNvCxnSpPr/>
            <p:nvPr/>
          </p:nvCxnSpPr>
          <p:spPr>
            <a:xfrm>
              <a:off x="1060005" y="4871087"/>
              <a:ext cx="54401" cy="0"/>
            </a:xfrm>
            <a:prstGeom prst="line">
              <a:avLst/>
            </a:prstGeom>
            <a:noFill/>
            <a:ln w="19050" cap="sq" cmpd="sng" algn="ctr">
              <a:solidFill>
                <a:srgbClr val="000000">
                  <a:lumMod val="75000"/>
                  <a:lumOff val="25000"/>
                </a:srgbClr>
              </a:solidFill>
              <a:prstDash val="solid"/>
              <a:miter lim="800000"/>
            </a:ln>
            <a:effectLst/>
          </p:spPr>
        </p:cxnSp>
        <p:sp>
          <p:nvSpPr>
            <p:cNvPr id="151" name="Freeform 9">
              <a:extLst>
                <a:ext uri="{FF2B5EF4-FFF2-40B4-BE49-F238E27FC236}">
                  <a16:creationId xmlns:a16="http://schemas.microsoft.com/office/drawing/2014/main" id="{EC24FED9-672F-415F-8A4D-02A9C22FB3E6}"/>
                </a:ext>
              </a:extLst>
            </p:cNvPr>
            <p:cNvSpPr>
              <a:spLocks/>
            </p:cNvSpPr>
            <p:nvPr/>
          </p:nvSpPr>
          <p:spPr bwMode="auto">
            <a:xfrm>
              <a:off x="1160443" y="3235957"/>
              <a:ext cx="3935337" cy="1013744"/>
            </a:xfrm>
            <a:custGeom>
              <a:avLst/>
              <a:gdLst>
                <a:gd name="T0" fmla="*/ 65 w 2858"/>
                <a:gd name="T1" fmla="*/ 16 h 738"/>
                <a:gd name="T2" fmla="*/ 109 w 2858"/>
                <a:gd name="T3" fmla="*/ 26 h 738"/>
                <a:gd name="T4" fmla="*/ 134 w 2858"/>
                <a:gd name="T5" fmla="*/ 42 h 738"/>
                <a:gd name="T6" fmla="*/ 180 w 2858"/>
                <a:gd name="T7" fmla="*/ 49 h 738"/>
                <a:gd name="T8" fmla="*/ 213 w 2858"/>
                <a:gd name="T9" fmla="*/ 67 h 738"/>
                <a:gd name="T10" fmla="*/ 249 w 2858"/>
                <a:gd name="T11" fmla="*/ 76 h 738"/>
                <a:gd name="T12" fmla="*/ 275 w 2858"/>
                <a:gd name="T13" fmla="*/ 88 h 738"/>
                <a:gd name="T14" fmla="*/ 311 w 2858"/>
                <a:gd name="T15" fmla="*/ 97 h 738"/>
                <a:gd name="T16" fmla="*/ 337 w 2858"/>
                <a:gd name="T17" fmla="*/ 110 h 738"/>
                <a:gd name="T18" fmla="*/ 371 w 2858"/>
                <a:gd name="T19" fmla="*/ 118 h 738"/>
                <a:gd name="T20" fmla="*/ 399 w 2858"/>
                <a:gd name="T21" fmla="*/ 131 h 738"/>
                <a:gd name="T22" fmla="*/ 432 w 2858"/>
                <a:gd name="T23" fmla="*/ 141 h 738"/>
                <a:gd name="T24" fmla="*/ 459 w 2858"/>
                <a:gd name="T25" fmla="*/ 154 h 738"/>
                <a:gd name="T26" fmla="*/ 503 w 2858"/>
                <a:gd name="T27" fmla="*/ 163 h 738"/>
                <a:gd name="T28" fmla="*/ 529 w 2858"/>
                <a:gd name="T29" fmla="*/ 175 h 738"/>
                <a:gd name="T30" fmla="*/ 565 w 2858"/>
                <a:gd name="T31" fmla="*/ 186 h 738"/>
                <a:gd name="T32" fmla="*/ 591 w 2858"/>
                <a:gd name="T33" fmla="*/ 196 h 738"/>
                <a:gd name="T34" fmla="*/ 635 w 2858"/>
                <a:gd name="T35" fmla="*/ 210 h 738"/>
                <a:gd name="T36" fmla="*/ 660 w 2858"/>
                <a:gd name="T37" fmla="*/ 223 h 738"/>
                <a:gd name="T38" fmla="*/ 706 w 2858"/>
                <a:gd name="T39" fmla="*/ 233 h 738"/>
                <a:gd name="T40" fmla="*/ 731 w 2858"/>
                <a:gd name="T41" fmla="*/ 251 h 738"/>
                <a:gd name="T42" fmla="*/ 766 w 2858"/>
                <a:gd name="T43" fmla="*/ 258 h 738"/>
                <a:gd name="T44" fmla="*/ 793 w 2858"/>
                <a:gd name="T45" fmla="*/ 269 h 738"/>
                <a:gd name="T46" fmla="*/ 828 w 2858"/>
                <a:gd name="T47" fmla="*/ 278 h 738"/>
                <a:gd name="T48" fmla="*/ 854 w 2858"/>
                <a:gd name="T49" fmla="*/ 290 h 738"/>
                <a:gd name="T50" fmla="*/ 890 w 2858"/>
                <a:gd name="T51" fmla="*/ 299 h 738"/>
                <a:gd name="T52" fmla="*/ 914 w 2858"/>
                <a:gd name="T53" fmla="*/ 311 h 738"/>
                <a:gd name="T54" fmla="*/ 951 w 2858"/>
                <a:gd name="T55" fmla="*/ 322 h 738"/>
                <a:gd name="T56" fmla="*/ 987 w 2858"/>
                <a:gd name="T57" fmla="*/ 332 h 738"/>
                <a:gd name="T58" fmla="*/ 1038 w 2858"/>
                <a:gd name="T59" fmla="*/ 341 h 738"/>
                <a:gd name="T60" fmla="*/ 1073 w 2858"/>
                <a:gd name="T61" fmla="*/ 354 h 738"/>
                <a:gd name="T62" fmla="*/ 1135 w 2858"/>
                <a:gd name="T63" fmla="*/ 363 h 738"/>
                <a:gd name="T64" fmla="*/ 1178 w 2858"/>
                <a:gd name="T65" fmla="*/ 377 h 738"/>
                <a:gd name="T66" fmla="*/ 1239 w 2858"/>
                <a:gd name="T67" fmla="*/ 384 h 738"/>
                <a:gd name="T68" fmla="*/ 1268 w 2858"/>
                <a:gd name="T69" fmla="*/ 398 h 738"/>
                <a:gd name="T70" fmla="*/ 1310 w 2858"/>
                <a:gd name="T71" fmla="*/ 409 h 738"/>
                <a:gd name="T72" fmla="*/ 1354 w 2858"/>
                <a:gd name="T73" fmla="*/ 423 h 738"/>
                <a:gd name="T74" fmla="*/ 1398 w 2858"/>
                <a:gd name="T75" fmla="*/ 430 h 738"/>
                <a:gd name="T76" fmla="*/ 1451 w 2858"/>
                <a:gd name="T77" fmla="*/ 439 h 738"/>
                <a:gd name="T78" fmla="*/ 1487 w 2858"/>
                <a:gd name="T79" fmla="*/ 451 h 738"/>
                <a:gd name="T80" fmla="*/ 1538 w 2858"/>
                <a:gd name="T81" fmla="*/ 465 h 738"/>
                <a:gd name="T82" fmla="*/ 1626 w 2858"/>
                <a:gd name="T83" fmla="*/ 483 h 738"/>
                <a:gd name="T84" fmla="*/ 1670 w 2858"/>
                <a:gd name="T85" fmla="*/ 493 h 738"/>
                <a:gd name="T86" fmla="*/ 1732 w 2858"/>
                <a:gd name="T87" fmla="*/ 501 h 738"/>
                <a:gd name="T88" fmla="*/ 1776 w 2858"/>
                <a:gd name="T89" fmla="*/ 513 h 738"/>
                <a:gd name="T90" fmla="*/ 1836 w 2858"/>
                <a:gd name="T91" fmla="*/ 523 h 738"/>
                <a:gd name="T92" fmla="*/ 1871 w 2858"/>
                <a:gd name="T93" fmla="*/ 539 h 738"/>
                <a:gd name="T94" fmla="*/ 1933 w 2858"/>
                <a:gd name="T95" fmla="*/ 548 h 738"/>
                <a:gd name="T96" fmla="*/ 2011 w 2858"/>
                <a:gd name="T97" fmla="*/ 568 h 738"/>
                <a:gd name="T98" fmla="*/ 2057 w 2858"/>
                <a:gd name="T99" fmla="*/ 575 h 738"/>
                <a:gd name="T100" fmla="*/ 2099 w 2858"/>
                <a:gd name="T101" fmla="*/ 589 h 738"/>
                <a:gd name="T102" fmla="*/ 2214 w 2858"/>
                <a:gd name="T103" fmla="*/ 601 h 738"/>
                <a:gd name="T104" fmla="*/ 2283 w 2858"/>
                <a:gd name="T105" fmla="*/ 617 h 738"/>
                <a:gd name="T106" fmla="*/ 2336 w 2858"/>
                <a:gd name="T107" fmla="*/ 626 h 738"/>
                <a:gd name="T108" fmla="*/ 2458 w 2858"/>
                <a:gd name="T109" fmla="*/ 647 h 738"/>
                <a:gd name="T110" fmla="*/ 2504 w 2858"/>
                <a:gd name="T111" fmla="*/ 656 h 738"/>
                <a:gd name="T112" fmla="*/ 2530 w 2858"/>
                <a:gd name="T113" fmla="*/ 674 h 738"/>
                <a:gd name="T114" fmla="*/ 2684 w 2858"/>
                <a:gd name="T115" fmla="*/ 693 h 738"/>
                <a:gd name="T116" fmla="*/ 2707 w 2858"/>
                <a:gd name="T117"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58" h="738">
                  <a:moveTo>
                    <a:pt x="0" y="0"/>
                  </a:moveTo>
                  <a:lnTo>
                    <a:pt x="30" y="0"/>
                  </a:lnTo>
                  <a:lnTo>
                    <a:pt x="30" y="5"/>
                  </a:lnTo>
                  <a:lnTo>
                    <a:pt x="46" y="5"/>
                  </a:lnTo>
                  <a:lnTo>
                    <a:pt x="46" y="11"/>
                  </a:lnTo>
                  <a:lnTo>
                    <a:pt x="65" y="11"/>
                  </a:lnTo>
                  <a:lnTo>
                    <a:pt x="65" y="16"/>
                  </a:lnTo>
                  <a:lnTo>
                    <a:pt x="74" y="16"/>
                  </a:lnTo>
                  <a:lnTo>
                    <a:pt x="74" y="19"/>
                  </a:lnTo>
                  <a:lnTo>
                    <a:pt x="92" y="19"/>
                  </a:lnTo>
                  <a:lnTo>
                    <a:pt x="92" y="23"/>
                  </a:lnTo>
                  <a:lnTo>
                    <a:pt x="100" y="23"/>
                  </a:lnTo>
                  <a:lnTo>
                    <a:pt x="100" y="26"/>
                  </a:lnTo>
                  <a:lnTo>
                    <a:pt x="109" y="26"/>
                  </a:lnTo>
                  <a:lnTo>
                    <a:pt x="109" y="30"/>
                  </a:lnTo>
                  <a:lnTo>
                    <a:pt x="118" y="30"/>
                  </a:lnTo>
                  <a:lnTo>
                    <a:pt x="118" y="34"/>
                  </a:lnTo>
                  <a:lnTo>
                    <a:pt x="127" y="34"/>
                  </a:lnTo>
                  <a:lnTo>
                    <a:pt x="127" y="37"/>
                  </a:lnTo>
                  <a:lnTo>
                    <a:pt x="134" y="37"/>
                  </a:lnTo>
                  <a:lnTo>
                    <a:pt x="134" y="42"/>
                  </a:lnTo>
                  <a:lnTo>
                    <a:pt x="143" y="42"/>
                  </a:lnTo>
                  <a:lnTo>
                    <a:pt x="143" y="44"/>
                  </a:lnTo>
                  <a:lnTo>
                    <a:pt x="153" y="44"/>
                  </a:lnTo>
                  <a:lnTo>
                    <a:pt x="153" y="48"/>
                  </a:lnTo>
                  <a:lnTo>
                    <a:pt x="160" y="48"/>
                  </a:lnTo>
                  <a:lnTo>
                    <a:pt x="160" y="49"/>
                  </a:lnTo>
                  <a:lnTo>
                    <a:pt x="180" y="49"/>
                  </a:lnTo>
                  <a:lnTo>
                    <a:pt x="180" y="53"/>
                  </a:lnTo>
                  <a:lnTo>
                    <a:pt x="187" y="53"/>
                  </a:lnTo>
                  <a:lnTo>
                    <a:pt x="187" y="58"/>
                  </a:lnTo>
                  <a:lnTo>
                    <a:pt x="198" y="58"/>
                  </a:lnTo>
                  <a:lnTo>
                    <a:pt x="198" y="62"/>
                  </a:lnTo>
                  <a:lnTo>
                    <a:pt x="213" y="62"/>
                  </a:lnTo>
                  <a:lnTo>
                    <a:pt x="213" y="67"/>
                  </a:lnTo>
                  <a:lnTo>
                    <a:pt x="222" y="67"/>
                  </a:lnTo>
                  <a:lnTo>
                    <a:pt x="222" y="71"/>
                  </a:lnTo>
                  <a:lnTo>
                    <a:pt x="231" y="71"/>
                  </a:lnTo>
                  <a:lnTo>
                    <a:pt x="231" y="72"/>
                  </a:lnTo>
                  <a:lnTo>
                    <a:pt x="240" y="72"/>
                  </a:lnTo>
                  <a:lnTo>
                    <a:pt x="240" y="76"/>
                  </a:lnTo>
                  <a:lnTo>
                    <a:pt x="249" y="76"/>
                  </a:lnTo>
                  <a:lnTo>
                    <a:pt x="249" y="78"/>
                  </a:lnTo>
                  <a:lnTo>
                    <a:pt x="258" y="78"/>
                  </a:lnTo>
                  <a:lnTo>
                    <a:pt x="258" y="81"/>
                  </a:lnTo>
                  <a:lnTo>
                    <a:pt x="266" y="81"/>
                  </a:lnTo>
                  <a:lnTo>
                    <a:pt x="266" y="85"/>
                  </a:lnTo>
                  <a:lnTo>
                    <a:pt x="275" y="85"/>
                  </a:lnTo>
                  <a:lnTo>
                    <a:pt x="275" y="88"/>
                  </a:lnTo>
                  <a:lnTo>
                    <a:pt x="284" y="88"/>
                  </a:lnTo>
                  <a:lnTo>
                    <a:pt x="284" y="90"/>
                  </a:lnTo>
                  <a:lnTo>
                    <a:pt x="295" y="90"/>
                  </a:lnTo>
                  <a:lnTo>
                    <a:pt x="295" y="94"/>
                  </a:lnTo>
                  <a:lnTo>
                    <a:pt x="302" y="94"/>
                  </a:lnTo>
                  <a:lnTo>
                    <a:pt x="302" y="97"/>
                  </a:lnTo>
                  <a:lnTo>
                    <a:pt x="311" y="97"/>
                  </a:lnTo>
                  <a:lnTo>
                    <a:pt x="311" y="99"/>
                  </a:lnTo>
                  <a:lnTo>
                    <a:pt x="319" y="99"/>
                  </a:lnTo>
                  <a:lnTo>
                    <a:pt x="319" y="103"/>
                  </a:lnTo>
                  <a:lnTo>
                    <a:pt x="328" y="103"/>
                  </a:lnTo>
                  <a:lnTo>
                    <a:pt x="328" y="106"/>
                  </a:lnTo>
                  <a:lnTo>
                    <a:pt x="337" y="106"/>
                  </a:lnTo>
                  <a:lnTo>
                    <a:pt x="337" y="110"/>
                  </a:lnTo>
                  <a:lnTo>
                    <a:pt x="346" y="110"/>
                  </a:lnTo>
                  <a:lnTo>
                    <a:pt x="346" y="113"/>
                  </a:lnTo>
                  <a:lnTo>
                    <a:pt x="355" y="113"/>
                  </a:lnTo>
                  <a:lnTo>
                    <a:pt x="355" y="117"/>
                  </a:lnTo>
                  <a:lnTo>
                    <a:pt x="364" y="117"/>
                  </a:lnTo>
                  <a:lnTo>
                    <a:pt x="364" y="118"/>
                  </a:lnTo>
                  <a:lnTo>
                    <a:pt x="371" y="118"/>
                  </a:lnTo>
                  <a:lnTo>
                    <a:pt x="371" y="122"/>
                  </a:lnTo>
                  <a:lnTo>
                    <a:pt x="381" y="122"/>
                  </a:lnTo>
                  <a:lnTo>
                    <a:pt x="381" y="126"/>
                  </a:lnTo>
                  <a:lnTo>
                    <a:pt x="390" y="126"/>
                  </a:lnTo>
                  <a:lnTo>
                    <a:pt x="390" y="127"/>
                  </a:lnTo>
                  <a:lnTo>
                    <a:pt x="399" y="127"/>
                  </a:lnTo>
                  <a:lnTo>
                    <a:pt x="399" y="131"/>
                  </a:lnTo>
                  <a:lnTo>
                    <a:pt x="408" y="131"/>
                  </a:lnTo>
                  <a:lnTo>
                    <a:pt x="408" y="134"/>
                  </a:lnTo>
                  <a:lnTo>
                    <a:pt x="415" y="134"/>
                  </a:lnTo>
                  <a:lnTo>
                    <a:pt x="415" y="138"/>
                  </a:lnTo>
                  <a:lnTo>
                    <a:pt x="425" y="138"/>
                  </a:lnTo>
                  <a:lnTo>
                    <a:pt x="425" y="141"/>
                  </a:lnTo>
                  <a:lnTo>
                    <a:pt x="432" y="141"/>
                  </a:lnTo>
                  <a:lnTo>
                    <a:pt x="432" y="145"/>
                  </a:lnTo>
                  <a:lnTo>
                    <a:pt x="443" y="145"/>
                  </a:lnTo>
                  <a:lnTo>
                    <a:pt x="443" y="149"/>
                  </a:lnTo>
                  <a:lnTo>
                    <a:pt x="450" y="149"/>
                  </a:lnTo>
                  <a:lnTo>
                    <a:pt x="450" y="150"/>
                  </a:lnTo>
                  <a:lnTo>
                    <a:pt x="459" y="150"/>
                  </a:lnTo>
                  <a:lnTo>
                    <a:pt x="459" y="154"/>
                  </a:lnTo>
                  <a:lnTo>
                    <a:pt x="468" y="154"/>
                  </a:lnTo>
                  <a:lnTo>
                    <a:pt x="468" y="156"/>
                  </a:lnTo>
                  <a:lnTo>
                    <a:pt x="485" y="156"/>
                  </a:lnTo>
                  <a:lnTo>
                    <a:pt x="485" y="159"/>
                  </a:lnTo>
                  <a:lnTo>
                    <a:pt x="494" y="159"/>
                  </a:lnTo>
                  <a:lnTo>
                    <a:pt x="494" y="163"/>
                  </a:lnTo>
                  <a:lnTo>
                    <a:pt x="503" y="163"/>
                  </a:lnTo>
                  <a:lnTo>
                    <a:pt x="503" y="166"/>
                  </a:lnTo>
                  <a:lnTo>
                    <a:pt x="512" y="166"/>
                  </a:lnTo>
                  <a:lnTo>
                    <a:pt x="512" y="170"/>
                  </a:lnTo>
                  <a:lnTo>
                    <a:pt x="521" y="170"/>
                  </a:lnTo>
                  <a:lnTo>
                    <a:pt x="521" y="171"/>
                  </a:lnTo>
                  <a:lnTo>
                    <a:pt x="529" y="171"/>
                  </a:lnTo>
                  <a:lnTo>
                    <a:pt x="529" y="175"/>
                  </a:lnTo>
                  <a:lnTo>
                    <a:pt x="538" y="175"/>
                  </a:lnTo>
                  <a:lnTo>
                    <a:pt x="538" y="179"/>
                  </a:lnTo>
                  <a:lnTo>
                    <a:pt x="547" y="179"/>
                  </a:lnTo>
                  <a:lnTo>
                    <a:pt x="547" y="182"/>
                  </a:lnTo>
                  <a:lnTo>
                    <a:pt x="556" y="182"/>
                  </a:lnTo>
                  <a:lnTo>
                    <a:pt x="556" y="186"/>
                  </a:lnTo>
                  <a:lnTo>
                    <a:pt x="565" y="186"/>
                  </a:lnTo>
                  <a:lnTo>
                    <a:pt x="565" y="187"/>
                  </a:lnTo>
                  <a:lnTo>
                    <a:pt x="574" y="187"/>
                  </a:lnTo>
                  <a:lnTo>
                    <a:pt x="574" y="191"/>
                  </a:lnTo>
                  <a:lnTo>
                    <a:pt x="582" y="191"/>
                  </a:lnTo>
                  <a:lnTo>
                    <a:pt x="582" y="194"/>
                  </a:lnTo>
                  <a:lnTo>
                    <a:pt x="591" y="194"/>
                  </a:lnTo>
                  <a:lnTo>
                    <a:pt x="591" y="196"/>
                  </a:lnTo>
                  <a:lnTo>
                    <a:pt x="600" y="196"/>
                  </a:lnTo>
                  <a:lnTo>
                    <a:pt x="600" y="200"/>
                  </a:lnTo>
                  <a:lnTo>
                    <a:pt x="609" y="200"/>
                  </a:lnTo>
                  <a:lnTo>
                    <a:pt x="609" y="205"/>
                  </a:lnTo>
                  <a:lnTo>
                    <a:pt x="627" y="205"/>
                  </a:lnTo>
                  <a:lnTo>
                    <a:pt x="627" y="210"/>
                  </a:lnTo>
                  <a:lnTo>
                    <a:pt x="635" y="210"/>
                  </a:lnTo>
                  <a:lnTo>
                    <a:pt x="635" y="212"/>
                  </a:lnTo>
                  <a:lnTo>
                    <a:pt x="644" y="212"/>
                  </a:lnTo>
                  <a:lnTo>
                    <a:pt x="644" y="216"/>
                  </a:lnTo>
                  <a:lnTo>
                    <a:pt x="651" y="216"/>
                  </a:lnTo>
                  <a:lnTo>
                    <a:pt x="651" y="219"/>
                  </a:lnTo>
                  <a:lnTo>
                    <a:pt x="660" y="219"/>
                  </a:lnTo>
                  <a:lnTo>
                    <a:pt x="660" y="223"/>
                  </a:lnTo>
                  <a:lnTo>
                    <a:pt x="669" y="223"/>
                  </a:lnTo>
                  <a:lnTo>
                    <a:pt x="669" y="228"/>
                  </a:lnTo>
                  <a:lnTo>
                    <a:pt x="678" y="228"/>
                  </a:lnTo>
                  <a:lnTo>
                    <a:pt x="678" y="232"/>
                  </a:lnTo>
                  <a:lnTo>
                    <a:pt x="688" y="232"/>
                  </a:lnTo>
                  <a:lnTo>
                    <a:pt x="688" y="233"/>
                  </a:lnTo>
                  <a:lnTo>
                    <a:pt x="706" y="233"/>
                  </a:lnTo>
                  <a:lnTo>
                    <a:pt x="706" y="237"/>
                  </a:lnTo>
                  <a:lnTo>
                    <a:pt x="715" y="237"/>
                  </a:lnTo>
                  <a:lnTo>
                    <a:pt x="715" y="242"/>
                  </a:lnTo>
                  <a:lnTo>
                    <a:pt x="724" y="242"/>
                  </a:lnTo>
                  <a:lnTo>
                    <a:pt x="724" y="248"/>
                  </a:lnTo>
                  <a:lnTo>
                    <a:pt x="731" y="248"/>
                  </a:lnTo>
                  <a:lnTo>
                    <a:pt x="731" y="251"/>
                  </a:lnTo>
                  <a:lnTo>
                    <a:pt x="740" y="251"/>
                  </a:lnTo>
                  <a:lnTo>
                    <a:pt x="740" y="253"/>
                  </a:lnTo>
                  <a:lnTo>
                    <a:pt x="748" y="253"/>
                  </a:lnTo>
                  <a:lnTo>
                    <a:pt x="748" y="256"/>
                  </a:lnTo>
                  <a:lnTo>
                    <a:pt x="757" y="256"/>
                  </a:lnTo>
                  <a:lnTo>
                    <a:pt x="757" y="258"/>
                  </a:lnTo>
                  <a:lnTo>
                    <a:pt x="766" y="258"/>
                  </a:lnTo>
                  <a:lnTo>
                    <a:pt x="766" y="260"/>
                  </a:lnTo>
                  <a:lnTo>
                    <a:pt x="775" y="260"/>
                  </a:lnTo>
                  <a:lnTo>
                    <a:pt x="775" y="263"/>
                  </a:lnTo>
                  <a:lnTo>
                    <a:pt x="784" y="263"/>
                  </a:lnTo>
                  <a:lnTo>
                    <a:pt x="784" y="267"/>
                  </a:lnTo>
                  <a:lnTo>
                    <a:pt x="793" y="267"/>
                  </a:lnTo>
                  <a:lnTo>
                    <a:pt x="793" y="269"/>
                  </a:lnTo>
                  <a:lnTo>
                    <a:pt x="801" y="269"/>
                  </a:lnTo>
                  <a:lnTo>
                    <a:pt x="801" y="272"/>
                  </a:lnTo>
                  <a:lnTo>
                    <a:pt x="810" y="272"/>
                  </a:lnTo>
                  <a:lnTo>
                    <a:pt x="810" y="274"/>
                  </a:lnTo>
                  <a:lnTo>
                    <a:pt x="819" y="274"/>
                  </a:lnTo>
                  <a:lnTo>
                    <a:pt x="819" y="278"/>
                  </a:lnTo>
                  <a:lnTo>
                    <a:pt x="828" y="278"/>
                  </a:lnTo>
                  <a:lnTo>
                    <a:pt x="828" y="281"/>
                  </a:lnTo>
                  <a:lnTo>
                    <a:pt x="837" y="281"/>
                  </a:lnTo>
                  <a:lnTo>
                    <a:pt x="837" y="285"/>
                  </a:lnTo>
                  <a:lnTo>
                    <a:pt x="844" y="285"/>
                  </a:lnTo>
                  <a:lnTo>
                    <a:pt x="844" y="286"/>
                  </a:lnTo>
                  <a:lnTo>
                    <a:pt x="854" y="286"/>
                  </a:lnTo>
                  <a:lnTo>
                    <a:pt x="854" y="290"/>
                  </a:lnTo>
                  <a:lnTo>
                    <a:pt x="863" y="290"/>
                  </a:lnTo>
                  <a:lnTo>
                    <a:pt x="863" y="294"/>
                  </a:lnTo>
                  <a:lnTo>
                    <a:pt x="872" y="294"/>
                  </a:lnTo>
                  <a:lnTo>
                    <a:pt x="872" y="295"/>
                  </a:lnTo>
                  <a:lnTo>
                    <a:pt x="881" y="295"/>
                  </a:lnTo>
                  <a:lnTo>
                    <a:pt x="881" y="299"/>
                  </a:lnTo>
                  <a:lnTo>
                    <a:pt x="890" y="299"/>
                  </a:lnTo>
                  <a:lnTo>
                    <a:pt x="890" y="302"/>
                  </a:lnTo>
                  <a:lnTo>
                    <a:pt x="899" y="302"/>
                  </a:lnTo>
                  <a:lnTo>
                    <a:pt x="899" y="304"/>
                  </a:lnTo>
                  <a:lnTo>
                    <a:pt x="907" y="304"/>
                  </a:lnTo>
                  <a:lnTo>
                    <a:pt x="907" y="308"/>
                  </a:lnTo>
                  <a:lnTo>
                    <a:pt x="914" y="308"/>
                  </a:lnTo>
                  <a:lnTo>
                    <a:pt x="914" y="311"/>
                  </a:lnTo>
                  <a:lnTo>
                    <a:pt x="925" y="311"/>
                  </a:lnTo>
                  <a:lnTo>
                    <a:pt x="925" y="315"/>
                  </a:lnTo>
                  <a:lnTo>
                    <a:pt x="934" y="315"/>
                  </a:lnTo>
                  <a:lnTo>
                    <a:pt x="934" y="317"/>
                  </a:lnTo>
                  <a:lnTo>
                    <a:pt x="943" y="317"/>
                  </a:lnTo>
                  <a:lnTo>
                    <a:pt x="943" y="322"/>
                  </a:lnTo>
                  <a:lnTo>
                    <a:pt x="951" y="322"/>
                  </a:lnTo>
                  <a:lnTo>
                    <a:pt x="951" y="324"/>
                  </a:lnTo>
                  <a:lnTo>
                    <a:pt x="960" y="324"/>
                  </a:lnTo>
                  <a:lnTo>
                    <a:pt x="960" y="327"/>
                  </a:lnTo>
                  <a:lnTo>
                    <a:pt x="976" y="327"/>
                  </a:lnTo>
                  <a:lnTo>
                    <a:pt x="976" y="329"/>
                  </a:lnTo>
                  <a:lnTo>
                    <a:pt x="987" y="329"/>
                  </a:lnTo>
                  <a:lnTo>
                    <a:pt x="987" y="332"/>
                  </a:lnTo>
                  <a:lnTo>
                    <a:pt x="996" y="332"/>
                  </a:lnTo>
                  <a:lnTo>
                    <a:pt x="996" y="334"/>
                  </a:lnTo>
                  <a:lnTo>
                    <a:pt x="1003" y="334"/>
                  </a:lnTo>
                  <a:lnTo>
                    <a:pt x="1003" y="338"/>
                  </a:lnTo>
                  <a:lnTo>
                    <a:pt x="1020" y="338"/>
                  </a:lnTo>
                  <a:lnTo>
                    <a:pt x="1020" y="341"/>
                  </a:lnTo>
                  <a:lnTo>
                    <a:pt x="1038" y="341"/>
                  </a:lnTo>
                  <a:lnTo>
                    <a:pt x="1038" y="347"/>
                  </a:lnTo>
                  <a:lnTo>
                    <a:pt x="1047" y="347"/>
                  </a:lnTo>
                  <a:lnTo>
                    <a:pt x="1047" y="348"/>
                  </a:lnTo>
                  <a:lnTo>
                    <a:pt x="1065" y="348"/>
                  </a:lnTo>
                  <a:lnTo>
                    <a:pt x="1065" y="350"/>
                  </a:lnTo>
                  <a:lnTo>
                    <a:pt x="1073" y="350"/>
                  </a:lnTo>
                  <a:lnTo>
                    <a:pt x="1073" y="354"/>
                  </a:lnTo>
                  <a:lnTo>
                    <a:pt x="1091" y="354"/>
                  </a:lnTo>
                  <a:lnTo>
                    <a:pt x="1091" y="355"/>
                  </a:lnTo>
                  <a:lnTo>
                    <a:pt x="1100" y="355"/>
                  </a:lnTo>
                  <a:lnTo>
                    <a:pt x="1100" y="361"/>
                  </a:lnTo>
                  <a:lnTo>
                    <a:pt x="1117" y="361"/>
                  </a:lnTo>
                  <a:lnTo>
                    <a:pt x="1117" y="363"/>
                  </a:lnTo>
                  <a:lnTo>
                    <a:pt x="1135" y="363"/>
                  </a:lnTo>
                  <a:lnTo>
                    <a:pt x="1135" y="366"/>
                  </a:lnTo>
                  <a:lnTo>
                    <a:pt x="1144" y="366"/>
                  </a:lnTo>
                  <a:lnTo>
                    <a:pt x="1144" y="370"/>
                  </a:lnTo>
                  <a:lnTo>
                    <a:pt x="1162" y="370"/>
                  </a:lnTo>
                  <a:lnTo>
                    <a:pt x="1162" y="373"/>
                  </a:lnTo>
                  <a:lnTo>
                    <a:pt x="1178" y="373"/>
                  </a:lnTo>
                  <a:lnTo>
                    <a:pt x="1178" y="377"/>
                  </a:lnTo>
                  <a:lnTo>
                    <a:pt x="1197" y="377"/>
                  </a:lnTo>
                  <a:lnTo>
                    <a:pt x="1197" y="378"/>
                  </a:lnTo>
                  <a:lnTo>
                    <a:pt x="1215" y="378"/>
                  </a:lnTo>
                  <a:lnTo>
                    <a:pt x="1215" y="382"/>
                  </a:lnTo>
                  <a:lnTo>
                    <a:pt x="1223" y="382"/>
                  </a:lnTo>
                  <a:lnTo>
                    <a:pt x="1223" y="384"/>
                  </a:lnTo>
                  <a:lnTo>
                    <a:pt x="1239" y="384"/>
                  </a:lnTo>
                  <a:lnTo>
                    <a:pt x="1239" y="387"/>
                  </a:lnTo>
                  <a:lnTo>
                    <a:pt x="1248" y="387"/>
                  </a:lnTo>
                  <a:lnTo>
                    <a:pt x="1248" y="393"/>
                  </a:lnTo>
                  <a:lnTo>
                    <a:pt x="1257" y="393"/>
                  </a:lnTo>
                  <a:lnTo>
                    <a:pt x="1257" y="396"/>
                  </a:lnTo>
                  <a:lnTo>
                    <a:pt x="1268" y="396"/>
                  </a:lnTo>
                  <a:lnTo>
                    <a:pt x="1268" y="398"/>
                  </a:lnTo>
                  <a:lnTo>
                    <a:pt x="1283" y="398"/>
                  </a:lnTo>
                  <a:lnTo>
                    <a:pt x="1283" y="403"/>
                  </a:lnTo>
                  <a:lnTo>
                    <a:pt x="1292" y="403"/>
                  </a:lnTo>
                  <a:lnTo>
                    <a:pt x="1292" y="405"/>
                  </a:lnTo>
                  <a:lnTo>
                    <a:pt x="1301" y="405"/>
                  </a:lnTo>
                  <a:lnTo>
                    <a:pt x="1301" y="409"/>
                  </a:lnTo>
                  <a:lnTo>
                    <a:pt x="1310" y="409"/>
                  </a:lnTo>
                  <a:lnTo>
                    <a:pt x="1310" y="414"/>
                  </a:lnTo>
                  <a:lnTo>
                    <a:pt x="1328" y="414"/>
                  </a:lnTo>
                  <a:lnTo>
                    <a:pt x="1328" y="417"/>
                  </a:lnTo>
                  <a:lnTo>
                    <a:pt x="1345" y="417"/>
                  </a:lnTo>
                  <a:lnTo>
                    <a:pt x="1345" y="419"/>
                  </a:lnTo>
                  <a:lnTo>
                    <a:pt x="1354" y="419"/>
                  </a:lnTo>
                  <a:lnTo>
                    <a:pt x="1354" y="423"/>
                  </a:lnTo>
                  <a:lnTo>
                    <a:pt x="1363" y="423"/>
                  </a:lnTo>
                  <a:lnTo>
                    <a:pt x="1363" y="426"/>
                  </a:lnTo>
                  <a:lnTo>
                    <a:pt x="1381" y="426"/>
                  </a:lnTo>
                  <a:lnTo>
                    <a:pt x="1381" y="428"/>
                  </a:lnTo>
                  <a:lnTo>
                    <a:pt x="1389" y="428"/>
                  </a:lnTo>
                  <a:lnTo>
                    <a:pt x="1389" y="430"/>
                  </a:lnTo>
                  <a:lnTo>
                    <a:pt x="1398" y="430"/>
                  </a:lnTo>
                  <a:lnTo>
                    <a:pt x="1398" y="433"/>
                  </a:lnTo>
                  <a:lnTo>
                    <a:pt x="1425" y="433"/>
                  </a:lnTo>
                  <a:lnTo>
                    <a:pt x="1425" y="435"/>
                  </a:lnTo>
                  <a:lnTo>
                    <a:pt x="1442" y="435"/>
                  </a:lnTo>
                  <a:lnTo>
                    <a:pt x="1442" y="437"/>
                  </a:lnTo>
                  <a:lnTo>
                    <a:pt x="1451" y="437"/>
                  </a:lnTo>
                  <a:lnTo>
                    <a:pt x="1451" y="439"/>
                  </a:lnTo>
                  <a:lnTo>
                    <a:pt x="1460" y="439"/>
                  </a:lnTo>
                  <a:lnTo>
                    <a:pt x="1460" y="442"/>
                  </a:lnTo>
                  <a:lnTo>
                    <a:pt x="1469" y="442"/>
                  </a:lnTo>
                  <a:lnTo>
                    <a:pt x="1469" y="446"/>
                  </a:lnTo>
                  <a:lnTo>
                    <a:pt x="1478" y="446"/>
                  </a:lnTo>
                  <a:lnTo>
                    <a:pt x="1478" y="451"/>
                  </a:lnTo>
                  <a:lnTo>
                    <a:pt x="1487" y="451"/>
                  </a:lnTo>
                  <a:lnTo>
                    <a:pt x="1487" y="453"/>
                  </a:lnTo>
                  <a:lnTo>
                    <a:pt x="1502" y="453"/>
                  </a:lnTo>
                  <a:lnTo>
                    <a:pt x="1502" y="458"/>
                  </a:lnTo>
                  <a:lnTo>
                    <a:pt x="1520" y="458"/>
                  </a:lnTo>
                  <a:lnTo>
                    <a:pt x="1520" y="462"/>
                  </a:lnTo>
                  <a:lnTo>
                    <a:pt x="1538" y="462"/>
                  </a:lnTo>
                  <a:lnTo>
                    <a:pt x="1538" y="465"/>
                  </a:lnTo>
                  <a:lnTo>
                    <a:pt x="1564" y="465"/>
                  </a:lnTo>
                  <a:lnTo>
                    <a:pt x="1564" y="472"/>
                  </a:lnTo>
                  <a:lnTo>
                    <a:pt x="1600" y="472"/>
                  </a:lnTo>
                  <a:lnTo>
                    <a:pt x="1600" y="478"/>
                  </a:lnTo>
                  <a:lnTo>
                    <a:pt x="1608" y="478"/>
                  </a:lnTo>
                  <a:lnTo>
                    <a:pt x="1608" y="483"/>
                  </a:lnTo>
                  <a:lnTo>
                    <a:pt x="1626" y="483"/>
                  </a:lnTo>
                  <a:lnTo>
                    <a:pt x="1626" y="485"/>
                  </a:lnTo>
                  <a:lnTo>
                    <a:pt x="1635" y="485"/>
                  </a:lnTo>
                  <a:lnTo>
                    <a:pt x="1635" y="488"/>
                  </a:lnTo>
                  <a:lnTo>
                    <a:pt x="1644" y="488"/>
                  </a:lnTo>
                  <a:lnTo>
                    <a:pt x="1644" y="492"/>
                  </a:lnTo>
                  <a:lnTo>
                    <a:pt x="1670" y="492"/>
                  </a:lnTo>
                  <a:lnTo>
                    <a:pt x="1670" y="493"/>
                  </a:lnTo>
                  <a:lnTo>
                    <a:pt x="1688" y="493"/>
                  </a:lnTo>
                  <a:lnTo>
                    <a:pt x="1688" y="495"/>
                  </a:lnTo>
                  <a:lnTo>
                    <a:pt x="1705" y="495"/>
                  </a:lnTo>
                  <a:lnTo>
                    <a:pt x="1705" y="499"/>
                  </a:lnTo>
                  <a:lnTo>
                    <a:pt x="1723" y="499"/>
                  </a:lnTo>
                  <a:lnTo>
                    <a:pt x="1723" y="501"/>
                  </a:lnTo>
                  <a:lnTo>
                    <a:pt x="1732" y="501"/>
                  </a:lnTo>
                  <a:lnTo>
                    <a:pt x="1732" y="504"/>
                  </a:lnTo>
                  <a:lnTo>
                    <a:pt x="1758" y="504"/>
                  </a:lnTo>
                  <a:lnTo>
                    <a:pt x="1758" y="506"/>
                  </a:lnTo>
                  <a:lnTo>
                    <a:pt x="1767" y="506"/>
                  </a:lnTo>
                  <a:lnTo>
                    <a:pt x="1767" y="509"/>
                  </a:lnTo>
                  <a:lnTo>
                    <a:pt x="1776" y="509"/>
                  </a:lnTo>
                  <a:lnTo>
                    <a:pt x="1776" y="513"/>
                  </a:lnTo>
                  <a:lnTo>
                    <a:pt x="1783" y="513"/>
                  </a:lnTo>
                  <a:lnTo>
                    <a:pt x="1783" y="516"/>
                  </a:lnTo>
                  <a:lnTo>
                    <a:pt x="1792" y="516"/>
                  </a:lnTo>
                  <a:lnTo>
                    <a:pt x="1792" y="522"/>
                  </a:lnTo>
                  <a:lnTo>
                    <a:pt x="1803" y="522"/>
                  </a:lnTo>
                  <a:lnTo>
                    <a:pt x="1803" y="523"/>
                  </a:lnTo>
                  <a:lnTo>
                    <a:pt x="1836" y="523"/>
                  </a:lnTo>
                  <a:lnTo>
                    <a:pt x="1836" y="525"/>
                  </a:lnTo>
                  <a:lnTo>
                    <a:pt x="1854" y="525"/>
                  </a:lnTo>
                  <a:lnTo>
                    <a:pt x="1854" y="531"/>
                  </a:lnTo>
                  <a:lnTo>
                    <a:pt x="1864" y="531"/>
                  </a:lnTo>
                  <a:lnTo>
                    <a:pt x="1864" y="536"/>
                  </a:lnTo>
                  <a:lnTo>
                    <a:pt x="1871" y="536"/>
                  </a:lnTo>
                  <a:lnTo>
                    <a:pt x="1871" y="539"/>
                  </a:lnTo>
                  <a:lnTo>
                    <a:pt x="1893" y="539"/>
                  </a:lnTo>
                  <a:lnTo>
                    <a:pt x="1893" y="541"/>
                  </a:lnTo>
                  <a:lnTo>
                    <a:pt x="1907" y="541"/>
                  </a:lnTo>
                  <a:lnTo>
                    <a:pt x="1907" y="545"/>
                  </a:lnTo>
                  <a:lnTo>
                    <a:pt x="1924" y="545"/>
                  </a:lnTo>
                  <a:lnTo>
                    <a:pt x="1924" y="548"/>
                  </a:lnTo>
                  <a:lnTo>
                    <a:pt x="1933" y="548"/>
                  </a:lnTo>
                  <a:lnTo>
                    <a:pt x="1933" y="554"/>
                  </a:lnTo>
                  <a:lnTo>
                    <a:pt x="1942" y="554"/>
                  </a:lnTo>
                  <a:lnTo>
                    <a:pt x="1942" y="559"/>
                  </a:lnTo>
                  <a:lnTo>
                    <a:pt x="1969" y="559"/>
                  </a:lnTo>
                  <a:lnTo>
                    <a:pt x="1969" y="562"/>
                  </a:lnTo>
                  <a:lnTo>
                    <a:pt x="2011" y="562"/>
                  </a:lnTo>
                  <a:lnTo>
                    <a:pt x="2011" y="568"/>
                  </a:lnTo>
                  <a:lnTo>
                    <a:pt x="2020" y="568"/>
                  </a:lnTo>
                  <a:lnTo>
                    <a:pt x="2020" y="569"/>
                  </a:lnTo>
                  <a:lnTo>
                    <a:pt x="2030" y="569"/>
                  </a:lnTo>
                  <a:lnTo>
                    <a:pt x="2030" y="573"/>
                  </a:lnTo>
                  <a:lnTo>
                    <a:pt x="2048" y="573"/>
                  </a:lnTo>
                  <a:lnTo>
                    <a:pt x="2048" y="575"/>
                  </a:lnTo>
                  <a:lnTo>
                    <a:pt x="2057" y="575"/>
                  </a:lnTo>
                  <a:lnTo>
                    <a:pt x="2057" y="578"/>
                  </a:lnTo>
                  <a:lnTo>
                    <a:pt x="2064" y="578"/>
                  </a:lnTo>
                  <a:lnTo>
                    <a:pt x="2064" y="582"/>
                  </a:lnTo>
                  <a:lnTo>
                    <a:pt x="2083" y="582"/>
                  </a:lnTo>
                  <a:lnTo>
                    <a:pt x="2083" y="585"/>
                  </a:lnTo>
                  <a:lnTo>
                    <a:pt x="2099" y="585"/>
                  </a:lnTo>
                  <a:lnTo>
                    <a:pt x="2099" y="589"/>
                  </a:lnTo>
                  <a:lnTo>
                    <a:pt x="2117" y="589"/>
                  </a:lnTo>
                  <a:lnTo>
                    <a:pt x="2117" y="592"/>
                  </a:lnTo>
                  <a:lnTo>
                    <a:pt x="2126" y="592"/>
                  </a:lnTo>
                  <a:lnTo>
                    <a:pt x="2126" y="594"/>
                  </a:lnTo>
                  <a:lnTo>
                    <a:pt x="2135" y="594"/>
                  </a:lnTo>
                  <a:lnTo>
                    <a:pt x="2135" y="601"/>
                  </a:lnTo>
                  <a:lnTo>
                    <a:pt x="2214" y="601"/>
                  </a:lnTo>
                  <a:lnTo>
                    <a:pt x="2214" y="607"/>
                  </a:lnTo>
                  <a:lnTo>
                    <a:pt x="2232" y="607"/>
                  </a:lnTo>
                  <a:lnTo>
                    <a:pt x="2232" y="610"/>
                  </a:lnTo>
                  <a:lnTo>
                    <a:pt x="2240" y="610"/>
                  </a:lnTo>
                  <a:lnTo>
                    <a:pt x="2240" y="615"/>
                  </a:lnTo>
                  <a:lnTo>
                    <a:pt x="2283" y="615"/>
                  </a:lnTo>
                  <a:lnTo>
                    <a:pt x="2283" y="617"/>
                  </a:lnTo>
                  <a:lnTo>
                    <a:pt x="2311" y="617"/>
                  </a:lnTo>
                  <a:lnTo>
                    <a:pt x="2311" y="623"/>
                  </a:lnTo>
                  <a:lnTo>
                    <a:pt x="2320" y="623"/>
                  </a:lnTo>
                  <a:lnTo>
                    <a:pt x="2320" y="624"/>
                  </a:lnTo>
                  <a:lnTo>
                    <a:pt x="2329" y="624"/>
                  </a:lnTo>
                  <a:lnTo>
                    <a:pt x="2329" y="626"/>
                  </a:lnTo>
                  <a:lnTo>
                    <a:pt x="2336" y="626"/>
                  </a:lnTo>
                  <a:lnTo>
                    <a:pt x="2336" y="630"/>
                  </a:lnTo>
                  <a:lnTo>
                    <a:pt x="2380" y="630"/>
                  </a:lnTo>
                  <a:lnTo>
                    <a:pt x="2380" y="635"/>
                  </a:lnTo>
                  <a:lnTo>
                    <a:pt x="2389" y="635"/>
                  </a:lnTo>
                  <a:lnTo>
                    <a:pt x="2389" y="640"/>
                  </a:lnTo>
                  <a:lnTo>
                    <a:pt x="2458" y="640"/>
                  </a:lnTo>
                  <a:lnTo>
                    <a:pt x="2458" y="647"/>
                  </a:lnTo>
                  <a:lnTo>
                    <a:pt x="2468" y="647"/>
                  </a:lnTo>
                  <a:lnTo>
                    <a:pt x="2468" y="651"/>
                  </a:lnTo>
                  <a:lnTo>
                    <a:pt x="2477" y="651"/>
                  </a:lnTo>
                  <a:lnTo>
                    <a:pt x="2477" y="653"/>
                  </a:lnTo>
                  <a:lnTo>
                    <a:pt x="2495" y="653"/>
                  </a:lnTo>
                  <a:lnTo>
                    <a:pt x="2495" y="656"/>
                  </a:lnTo>
                  <a:lnTo>
                    <a:pt x="2504" y="656"/>
                  </a:lnTo>
                  <a:lnTo>
                    <a:pt x="2504" y="661"/>
                  </a:lnTo>
                  <a:lnTo>
                    <a:pt x="2512" y="661"/>
                  </a:lnTo>
                  <a:lnTo>
                    <a:pt x="2512" y="665"/>
                  </a:lnTo>
                  <a:lnTo>
                    <a:pt x="2521" y="665"/>
                  </a:lnTo>
                  <a:lnTo>
                    <a:pt x="2521" y="669"/>
                  </a:lnTo>
                  <a:lnTo>
                    <a:pt x="2530" y="669"/>
                  </a:lnTo>
                  <a:lnTo>
                    <a:pt x="2530" y="674"/>
                  </a:lnTo>
                  <a:lnTo>
                    <a:pt x="2539" y="674"/>
                  </a:lnTo>
                  <a:lnTo>
                    <a:pt x="2539" y="677"/>
                  </a:lnTo>
                  <a:lnTo>
                    <a:pt x="2548" y="677"/>
                  </a:lnTo>
                  <a:lnTo>
                    <a:pt x="2548" y="688"/>
                  </a:lnTo>
                  <a:lnTo>
                    <a:pt x="2592" y="688"/>
                  </a:lnTo>
                  <a:lnTo>
                    <a:pt x="2592" y="693"/>
                  </a:lnTo>
                  <a:lnTo>
                    <a:pt x="2684" y="693"/>
                  </a:lnTo>
                  <a:lnTo>
                    <a:pt x="2684" y="702"/>
                  </a:lnTo>
                  <a:lnTo>
                    <a:pt x="2689" y="702"/>
                  </a:lnTo>
                  <a:lnTo>
                    <a:pt x="2689" y="709"/>
                  </a:lnTo>
                  <a:lnTo>
                    <a:pt x="2698" y="709"/>
                  </a:lnTo>
                  <a:lnTo>
                    <a:pt x="2698" y="722"/>
                  </a:lnTo>
                  <a:lnTo>
                    <a:pt x="2707" y="722"/>
                  </a:lnTo>
                  <a:lnTo>
                    <a:pt x="2707" y="738"/>
                  </a:lnTo>
                  <a:lnTo>
                    <a:pt x="2858" y="738"/>
                  </a:lnTo>
                </a:path>
              </a:pathLst>
            </a:custGeom>
            <a:noFill/>
            <a:ln w="28575" cap="flat">
              <a:solidFill>
                <a:schemeClr val="accent4"/>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152" name="Freeform 11">
              <a:extLst>
                <a:ext uri="{FF2B5EF4-FFF2-40B4-BE49-F238E27FC236}">
                  <a16:creationId xmlns:a16="http://schemas.microsoft.com/office/drawing/2014/main" id="{DF8FB00C-191D-475F-AB79-9090EE7E2F88}"/>
                </a:ext>
              </a:extLst>
            </p:cNvPr>
            <p:cNvSpPr>
              <a:spLocks/>
            </p:cNvSpPr>
            <p:nvPr/>
          </p:nvSpPr>
          <p:spPr bwMode="auto">
            <a:xfrm>
              <a:off x="1160443" y="3235957"/>
              <a:ext cx="3984907" cy="1260998"/>
            </a:xfrm>
            <a:custGeom>
              <a:avLst/>
              <a:gdLst>
                <a:gd name="T0" fmla="*/ 30 w 2894"/>
                <a:gd name="T1" fmla="*/ 44 h 918"/>
                <a:gd name="T2" fmla="*/ 55 w 2894"/>
                <a:gd name="T3" fmla="*/ 71 h 918"/>
                <a:gd name="T4" fmla="*/ 77 w 2894"/>
                <a:gd name="T5" fmla="*/ 104 h 918"/>
                <a:gd name="T6" fmla="*/ 100 w 2894"/>
                <a:gd name="T7" fmla="*/ 133 h 918"/>
                <a:gd name="T8" fmla="*/ 134 w 2894"/>
                <a:gd name="T9" fmla="*/ 166 h 918"/>
                <a:gd name="T10" fmla="*/ 162 w 2894"/>
                <a:gd name="T11" fmla="*/ 186 h 918"/>
                <a:gd name="T12" fmla="*/ 187 w 2894"/>
                <a:gd name="T13" fmla="*/ 209 h 918"/>
                <a:gd name="T14" fmla="*/ 215 w 2894"/>
                <a:gd name="T15" fmla="*/ 235 h 918"/>
                <a:gd name="T16" fmla="*/ 242 w 2894"/>
                <a:gd name="T17" fmla="*/ 255 h 918"/>
                <a:gd name="T18" fmla="*/ 265 w 2894"/>
                <a:gd name="T19" fmla="*/ 278 h 918"/>
                <a:gd name="T20" fmla="*/ 293 w 2894"/>
                <a:gd name="T21" fmla="*/ 299 h 918"/>
                <a:gd name="T22" fmla="*/ 318 w 2894"/>
                <a:gd name="T23" fmla="*/ 317 h 918"/>
                <a:gd name="T24" fmla="*/ 346 w 2894"/>
                <a:gd name="T25" fmla="*/ 334 h 918"/>
                <a:gd name="T26" fmla="*/ 372 w 2894"/>
                <a:gd name="T27" fmla="*/ 350 h 918"/>
                <a:gd name="T28" fmla="*/ 399 w 2894"/>
                <a:gd name="T29" fmla="*/ 364 h 918"/>
                <a:gd name="T30" fmla="*/ 425 w 2894"/>
                <a:gd name="T31" fmla="*/ 384 h 918"/>
                <a:gd name="T32" fmla="*/ 450 w 2894"/>
                <a:gd name="T33" fmla="*/ 398 h 918"/>
                <a:gd name="T34" fmla="*/ 477 w 2894"/>
                <a:gd name="T35" fmla="*/ 414 h 918"/>
                <a:gd name="T36" fmla="*/ 503 w 2894"/>
                <a:gd name="T37" fmla="*/ 428 h 918"/>
                <a:gd name="T38" fmla="*/ 529 w 2894"/>
                <a:gd name="T39" fmla="*/ 440 h 918"/>
                <a:gd name="T40" fmla="*/ 556 w 2894"/>
                <a:gd name="T41" fmla="*/ 455 h 918"/>
                <a:gd name="T42" fmla="*/ 582 w 2894"/>
                <a:gd name="T43" fmla="*/ 469 h 918"/>
                <a:gd name="T44" fmla="*/ 609 w 2894"/>
                <a:gd name="T45" fmla="*/ 481 h 918"/>
                <a:gd name="T46" fmla="*/ 635 w 2894"/>
                <a:gd name="T47" fmla="*/ 493 h 918"/>
                <a:gd name="T48" fmla="*/ 662 w 2894"/>
                <a:gd name="T49" fmla="*/ 506 h 918"/>
                <a:gd name="T50" fmla="*/ 688 w 2894"/>
                <a:gd name="T51" fmla="*/ 520 h 918"/>
                <a:gd name="T52" fmla="*/ 715 w 2894"/>
                <a:gd name="T53" fmla="*/ 531 h 918"/>
                <a:gd name="T54" fmla="*/ 740 w 2894"/>
                <a:gd name="T55" fmla="*/ 541 h 918"/>
                <a:gd name="T56" fmla="*/ 766 w 2894"/>
                <a:gd name="T57" fmla="*/ 548 h 918"/>
                <a:gd name="T58" fmla="*/ 819 w 2894"/>
                <a:gd name="T59" fmla="*/ 562 h 918"/>
                <a:gd name="T60" fmla="*/ 854 w 2894"/>
                <a:gd name="T61" fmla="*/ 578 h 918"/>
                <a:gd name="T62" fmla="*/ 881 w 2894"/>
                <a:gd name="T63" fmla="*/ 591 h 918"/>
                <a:gd name="T64" fmla="*/ 934 w 2894"/>
                <a:gd name="T65" fmla="*/ 605 h 918"/>
                <a:gd name="T66" fmla="*/ 976 w 2894"/>
                <a:gd name="T67" fmla="*/ 615 h 918"/>
                <a:gd name="T68" fmla="*/ 1008 w 2894"/>
                <a:gd name="T69" fmla="*/ 624 h 918"/>
                <a:gd name="T70" fmla="*/ 1047 w 2894"/>
                <a:gd name="T71" fmla="*/ 637 h 918"/>
                <a:gd name="T72" fmla="*/ 1073 w 2894"/>
                <a:gd name="T73" fmla="*/ 646 h 918"/>
                <a:gd name="T74" fmla="*/ 1119 w 2894"/>
                <a:gd name="T75" fmla="*/ 658 h 918"/>
                <a:gd name="T76" fmla="*/ 1170 w 2894"/>
                <a:gd name="T77" fmla="*/ 669 h 918"/>
                <a:gd name="T78" fmla="*/ 1215 w 2894"/>
                <a:gd name="T79" fmla="*/ 676 h 918"/>
                <a:gd name="T80" fmla="*/ 1241 w 2894"/>
                <a:gd name="T81" fmla="*/ 684 h 918"/>
                <a:gd name="T82" fmla="*/ 1283 w 2894"/>
                <a:gd name="T83" fmla="*/ 695 h 918"/>
                <a:gd name="T84" fmla="*/ 1345 w 2894"/>
                <a:gd name="T85" fmla="*/ 704 h 918"/>
                <a:gd name="T86" fmla="*/ 1388 w 2894"/>
                <a:gd name="T87" fmla="*/ 715 h 918"/>
                <a:gd name="T88" fmla="*/ 1434 w 2894"/>
                <a:gd name="T89" fmla="*/ 725 h 918"/>
                <a:gd name="T90" fmla="*/ 1458 w 2894"/>
                <a:gd name="T91" fmla="*/ 734 h 918"/>
                <a:gd name="T92" fmla="*/ 1504 w 2894"/>
                <a:gd name="T93" fmla="*/ 745 h 918"/>
                <a:gd name="T94" fmla="*/ 1601 w 2894"/>
                <a:gd name="T95" fmla="*/ 761 h 918"/>
                <a:gd name="T96" fmla="*/ 1690 w 2894"/>
                <a:gd name="T97" fmla="*/ 776 h 918"/>
                <a:gd name="T98" fmla="*/ 1732 w 2894"/>
                <a:gd name="T99" fmla="*/ 789 h 918"/>
                <a:gd name="T100" fmla="*/ 1811 w 2894"/>
                <a:gd name="T101" fmla="*/ 801 h 918"/>
                <a:gd name="T102" fmla="*/ 1854 w 2894"/>
                <a:gd name="T103" fmla="*/ 812 h 918"/>
                <a:gd name="T104" fmla="*/ 1995 w 2894"/>
                <a:gd name="T105" fmla="*/ 828 h 918"/>
                <a:gd name="T106" fmla="*/ 2066 w 2894"/>
                <a:gd name="T107" fmla="*/ 840 h 918"/>
                <a:gd name="T108" fmla="*/ 2235 w 2894"/>
                <a:gd name="T109" fmla="*/ 854 h 918"/>
                <a:gd name="T110" fmla="*/ 2634 w 2894"/>
                <a:gd name="T111" fmla="*/ 874 h 918"/>
                <a:gd name="T112" fmla="*/ 2894 w 2894"/>
                <a:gd name="T113"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94" h="918">
                  <a:moveTo>
                    <a:pt x="0" y="0"/>
                  </a:moveTo>
                  <a:lnTo>
                    <a:pt x="12" y="0"/>
                  </a:lnTo>
                  <a:lnTo>
                    <a:pt x="12" y="34"/>
                  </a:lnTo>
                  <a:lnTo>
                    <a:pt x="21" y="34"/>
                  </a:lnTo>
                  <a:lnTo>
                    <a:pt x="21" y="44"/>
                  </a:lnTo>
                  <a:lnTo>
                    <a:pt x="30" y="44"/>
                  </a:lnTo>
                  <a:lnTo>
                    <a:pt x="30" y="51"/>
                  </a:lnTo>
                  <a:lnTo>
                    <a:pt x="39" y="51"/>
                  </a:lnTo>
                  <a:lnTo>
                    <a:pt x="39" y="60"/>
                  </a:lnTo>
                  <a:lnTo>
                    <a:pt x="47" y="60"/>
                  </a:lnTo>
                  <a:lnTo>
                    <a:pt x="47" y="71"/>
                  </a:lnTo>
                  <a:lnTo>
                    <a:pt x="55" y="71"/>
                  </a:lnTo>
                  <a:lnTo>
                    <a:pt x="55" y="83"/>
                  </a:lnTo>
                  <a:lnTo>
                    <a:pt x="62" y="83"/>
                  </a:lnTo>
                  <a:lnTo>
                    <a:pt x="62" y="95"/>
                  </a:lnTo>
                  <a:lnTo>
                    <a:pt x="69" y="95"/>
                  </a:lnTo>
                  <a:lnTo>
                    <a:pt x="69" y="104"/>
                  </a:lnTo>
                  <a:lnTo>
                    <a:pt x="77" y="104"/>
                  </a:lnTo>
                  <a:lnTo>
                    <a:pt x="77" y="117"/>
                  </a:lnTo>
                  <a:lnTo>
                    <a:pt x="88" y="117"/>
                  </a:lnTo>
                  <a:lnTo>
                    <a:pt x="88" y="124"/>
                  </a:lnTo>
                  <a:lnTo>
                    <a:pt x="93" y="124"/>
                  </a:lnTo>
                  <a:lnTo>
                    <a:pt x="93" y="133"/>
                  </a:lnTo>
                  <a:lnTo>
                    <a:pt x="100" y="133"/>
                  </a:lnTo>
                  <a:lnTo>
                    <a:pt x="100" y="141"/>
                  </a:lnTo>
                  <a:lnTo>
                    <a:pt x="113" y="141"/>
                  </a:lnTo>
                  <a:lnTo>
                    <a:pt x="113" y="154"/>
                  </a:lnTo>
                  <a:lnTo>
                    <a:pt x="125" y="154"/>
                  </a:lnTo>
                  <a:lnTo>
                    <a:pt x="125" y="166"/>
                  </a:lnTo>
                  <a:lnTo>
                    <a:pt x="134" y="166"/>
                  </a:lnTo>
                  <a:lnTo>
                    <a:pt x="134" y="173"/>
                  </a:lnTo>
                  <a:lnTo>
                    <a:pt x="143" y="173"/>
                  </a:lnTo>
                  <a:lnTo>
                    <a:pt x="143" y="179"/>
                  </a:lnTo>
                  <a:lnTo>
                    <a:pt x="152" y="179"/>
                  </a:lnTo>
                  <a:lnTo>
                    <a:pt x="152" y="186"/>
                  </a:lnTo>
                  <a:lnTo>
                    <a:pt x="162" y="186"/>
                  </a:lnTo>
                  <a:lnTo>
                    <a:pt x="162" y="196"/>
                  </a:lnTo>
                  <a:lnTo>
                    <a:pt x="168" y="196"/>
                  </a:lnTo>
                  <a:lnTo>
                    <a:pt x="168" y="200"/>
                  </a:lnTo>
                  <a:lnTo>
                    <a:pt x="178" y="200"/>
                  </a:lnTo>
                  <a:lnTo>
                    <a:pt x="178" y="209"/>
                  </a:lnTo>
                  <a:lnTo>
                    <a:pt x="187" y="209"/>
                  </a:lnTo>
                  <a:lnTo>
                    <a:pt x="187" y="219"/>
                  </a:lnTo>
                  <a:lnTo>
                    <a:pt x="196" y="219"/>
                  </a:lnTo>
                  <a:lnTo>
                    <a:pt x="196" y="228"/>
                  </a:lnTo>
                  <a:lnTo>
                    <a:pt x="206" y="228"/>
                  </a:lnTo>
                  <a:lnTo>
                    <a:pt x="206" y="235"/>
                  </a:lnTo>
                  <a:lnTo>
                    <a:pt x="215" y="235"/>
                  </a:lnTo>
                  <a:lnTo>
                    <a:pt x="215" y="244"/>
                  </a:lnTo>
                  <a:lnTo>
                    <a:pt x="224" y="244"/>
                  </a:lnTo>
                  <a:lnTo>
                    <a:pt x="224" y="249"/>
                  </a:lnTo>
                  <a:lnTo>
                    <a:pt x="233" y="249"/>
                  </a:lnTo>
                  <a:lnTo>
                    <a:pt x="233" y="255"/>
                  </a:lnTo>
                  <a:lnTo>
                    <a:pt x="242" y="255"/>
                  </a:lnTo>
                  <a:lnTo>
                    <a:pt x="242" y="265"/>
                  </a:lnTo>
                  <a:lnTo>
                    <a:pt x="249" y="265"/>
                  </a:lnTo>
                  <a:lnTo>
                    <a:pt x="249" y="271"/>
                  </a:lnTo>
                  <a:lnTo>
                    <a:pt x="258" y="271"/>
                  </a:lnTo>
                  <a:lnTo>
                    <a:pt x="258" y="278"/>
                  </a:lnTo>
                  <a:lnTo>
                    <a:pt x="265" y="278"/>
                  </a:lnTo>
                  <a:lnTo>
                    <a:pt x="265" y="290"/>
                  </a:lnTo>
                  <a:lnTo>
                    <a:pt x="277" y="290"/>
                  </a:lnTo>
                  <a:lnTo>
                    <a:pt x="277" y="294"/>
                  </a:lnTo>
                  <a:lnTo>
                    <a:pt x="284" y="294"/>
                  </a:lnTo>
                  <a:lnTo>
                    <a:pt x="284" y="299"/>
                  </a:lnTo>
                  <a:lnTo>
                    <a:pt x="293" y="299"/>
                  </a:lnTo>
                  <a:lnTo>
                    <a:pt x="293" y="304"/>
                  </a:lnTo>
                  <a:lnTo>
                    <a:pt x="302" y="304"/>
                  </a:lnTo>
                  <a:lnTo>
                    <a:pt x="302" y="311"/>
                  </a:lnTo>
                  <a:lnTo>
                    <a:pt x="311" y="311"/>
                  </a:lnTo>
                  <a:lnTo>
                    <a:pt x="311" y="317"/>
                  </a:lnTo>
                  <a:lnTo>
                    <a:pt x="318" y="317"/>
                  </a:lnTo>
                  <a:lnTo>
                    <a:pt x="318" y="322"/>
                  </a:lnTo>
                  <a:lnTo>
                    <a:pt x="328" y="322"/>
                  </a:lnTo>
                  <a:lnTo>
                    <a:pt x="328" y="327"/>
                  </a:lnTo>
                  <a:lnTo>
                    <a:pt x="337" y="327"/>
                  </a:lnTo>
                  <a:lnTo>
                    <a:pt x="337" y="334"/>
                  </a:lnTo>
                  <a:lnTo>
                    <a:pt x="346" y="334"/>
                  </a:lnTo>
                  <a:lnTo>
                    <a:pt x="346" y="341"/>
                  </a:lnTo>
                  <a:lnTo>
                    <a:pt x="355" y="341"/>
                  </a:lnTo>
                  <a:lnTo>
                    <a:pt x="355" y="347"/>
                  </a:lnTo>
                  <a:lnTo>
                    <a:pt x="364" y="347"/>
                  </a:lnTo>
                  <a:lnTo>
                    <a:pt x="364" y="350"/>
                  </a:lnTo>
                  <a:lnTo>
                    <a:pt x="372" y="350"/>
                  </a:lnTo>
                  <a:lnTo>
                    <a:pt x="372" y="354"/>
                  </a:lnTo>
                  <a:lnTo>
                    <a:pt x="381" y="354"/>
                  </a:lnTo>
                  <a:lnTo>
                    <a:pt x="381" y="359"/>
                  </a:lnTo>
                  <a:lnTo>
                    <a:pt x="390" y="359"/>
                  </a:lnTo>
                  <a:lnTo>
                    <a:pt x="390" y="364"/>
                  </a:lnTo>
                  <a:lnTo>
                    <a:pt x="399" y="364"/>
                  </a:lnTo>
                  <a:lnTo>
                    <a:pt x="399" y="370"/>
                  </a:lnTo>
                  <a:lnTo>
                    <a:pt x="408" y="370"/>
                  </a:lnTo>
                  <a:lnTo>
                    <a:pt x="408" y="377"/>
                  </a:lnTo>
                  <a:lnTo>
                    <a:pt x="415" y="377"/>
                  </a:lnTo>
                  <a:lnTo>
                    <a:pt x="415" y="384"/>
                  </a:lnTo>
                  <a:lnTo>
                    <a:pt x="425" y="384"/>
                  </a:lnTo>
                  <a:lnTo>
                    <a:pt x="425" y="389"/>
                  </a:lnTo>
                  <a:lnTo>
                    <a:pt x="432" y="389"/>
                  </a:lnTo>
                  <a:lnTo>
                    <a:pt x="432" y="393"/>
                  </a:lnTo>
                  <a:lnTo>
                    <a:pt x="443" y="393"/>
                  </a:lnTo>
                  <a:lnTo>
                    <a:pt x="443" y="398"/>
                  </a:lnTo>
                  <a:lnTo>
                    <a:pt x="450" y="398"/>
                  </a:lnTo>
                  <a:lnTo>
                    <a:pt x="450" y="401"/>
                  </a:lnTo>
                  <a:lnTo>
                    <a:pt x="461" y="401"/>
                  </a:lnTo>
                  <a:lnTo>
                    <a:pt x="461" y="409"/>
                  </a:lnTo>
                  <a:lnTo>
                    <a:pt x="468" y="409"/>
                  </a:lnTo>
                  <a:lnTo>
                    <a:pt x="468" y="414"/>
                  </a:lnTo>
                  <a:lnTo>
                    <a:pt x="477" y="414"/>
                  </a:lnTo>
                  <a:lnTo>
                    <a:pt x="477" y="421"/>
                  </a:lnTo>
                  <a:lnTo>
                    <a:pt x="485" y="421"/>
                  </a:lnTo>
                  <a:lnTo>
                    <a:pt x="485" y="424"/>
                  </a:lnTo>
                  <a:lnTo>
                    <a:pt x="494" y="424"/>
                  </a:lnTo>
                  <a:lnTo>
                    <a:pt x="494" y="428"/>
                  </a:lnTo>
                  <a:lnTo>
                    <a:pt x="503" y="428"/>
                  </a:lnTo>
                  <a:lnTo>
                    <a:pt x="503" y="432"/>
                  </a:lnTo>
                  <a:lnTo>
                    <a:pt x="512" y="432"/>
                  </a:lnTo>
                  <a:lnTo>
                    <a:pt x="512" y="437"/>
                  </a:lnTo>
                  <a:lnTo>
                    <a:pt x="522" y="437"/>
                  </a:lnTo>
                  <a:lnTo>
                    <a:pt x="522" y="440"/>
                  </a:lnTo>
                  <a:lnTo>
                    <a:pt x="529" y="440"/>
                  </a:lnTo>
                  <a:lnTo>
                    <a:pt x="529" y="446"/>
                  </a:lnTo>
                  <a:lnTo>
                    <a:pt x="538" y="446"/>
                  </a:lnTo>
                  <a:lnTo>
                    <a:pt x="538" y="451"/>
                  </a:lnTo>
                  <a:lnTo>
                    <a:pt x="547" y="451"/>
                  </a:lnTo>
                  <a:lnTo>
                    <a:pt x="547" y="455"/>
                  </a:lnTo>
                  <a:lnTo>
                    <a:pt x="556" y="455"/>
                  </a:lnTo>
                  <a:lnTo>
                    <a:pt x="556" y="458"/>
                  </a:lnTo>
                  <a:lnTo>
                    <a:pt x="565" y="458"/>
                  </a:lnTo>
                  <a:lnTo>
                    <a:pt x="565" y="465"/>
                  </a:lnTo>
                  <a:lnTo>
                    <a:pt x="574" y="465"/>
                  </a:lnTo>
                  <a:lnTo>
                    <a:pt x="574" y="469"/>
                  </a:lnTo>
                  <a:lnTo>
                    <a:pt x="582" y="469"/>
                  </a:lnTo>
                  <a:lnTo>
                    <a:pt x="582" y="474"/>
                  </a:lnTo>
                  <a:lnTo>
                    <a:pt x="591" y="474"/>
                  </a:lnTo>
                  <a:lnTo>
                    <a:pt x="591" y="478"/>
                  </a:lnTo>
                  <a:lnTo>
                    <a:pt x="600" y="478"/>
                  </a:lnTo>
                  <a:lnTo>
                    <a:pt x="600" y="481"/>
                  </a:lnTo>
                  <a:lnTo>
                    <a:pt x="609" y="481"/>
                  </a:lnTo>
                  <a:lnTo>
                    <a:pt x="609" y="486"/>
                  </a:lnTo>
                  <a:lnTo>
                    <a:pt x="618" y="486"/>
                  </a:lnTo>
                  <a:lnTo>
                    <a:pt x="618" y="490"/>
                  </a:lnTo>
                  <a:lnTo>
                    <a:pt x="627" y="490"/>
                  </a:lnTo>
                  <a:lnTo>
                    <a:pt x="627" y="493"/>
                  </a:lnTo>
                  <a:lnTo>
                    <a:pt x="635" y="493"/>
                  </a:lnTo>
                  <a:lnTo>
                    <a:pt x="635" y="499"/>
                  </a:lnTo>
                  <a:lnTo>
                    <a:pt x="644" y="499"/>
                  </a:lnTo>
                  <a:lnTo>
                    <a:pt x="644" y="502"/>
                  </a:lnTo>
                  <a:lnTo>
                    <a:pt x="653" y="502"/>
                  </a:lnTo>
                  <a:lnTo>
                    <a:pt x="653" y="506"/>
                  </a:lnTo>
                  <a:lnTo>
                    <a:pt x="662" y="506"/>
                  </a:lnTo>
                  <a:lnTo>
                    <a:pt x="662" y="513"/>
                  </a:lnTo>
                  <a:lnTo>
                    <a:pt x="671" y="513"/>
                  </a:lnTo>
                  <a:lnTo>
                    <a:pt x="671" y="516"/>
                  </a:lnTo>
                  <a:lnTo>
                    <a:pt x="680" y="516"/>
                  </a:lnTo>
                  <a:lnTo>
                    <a:pt x="680" y="520"/>
                  </a:lnTo>
                  <a:lnTo>
                    <a:pt x="688" y="520"/>
                  </a:lnTo>
                  <a:lnTo>
                    <a:pt x="688" y="523"/>
                  </a:lnTo>
                  <a:lnTo>
                    <a:pt x="697" y="523"/>
                  </a:lnTo>
                  <a:lnTo>
                    <a:pt x="697" y="527"/>
                  </a:lnTo>
                  <a:lnTo>
                    <a:pt x="706" y="527"/>
                  </a:lnTo>
                  <a:lnTo>
                    <a:pt x="706" y="531"/>
                  </a:lnTo>
                  <a:lnTo>
                    <a:pt x="715" y="531"/>
                  </a:lnTo>
                  <a:lnTo>
                    <a:pt x="715" y="534"/>
                  </a:lnTo>
                  <a:lnTo>
                    <a:pt x="724" y="534"/>
                  </a:lnTo>
                  <a:lnTo>
                    <a:pt x="724" y="539"/>
                  </a:lnTo>
                  <a:lnTo>
                    <a:pt x="733" y="539"/>
                  </a:lnTo>
                  <a:lnTo>
                    <a:pt x="733" y="541"/>
                  </a:lnTo>
                  <a:lnTo>
                    <a:pt x="740" y="541"/>
                  </a:lnTo>
                  <a:lnTo>
                    <a:pt x="740" y="545"/>
                  </a:lnTo>
                  <a:lnTo>
                    <a:pt x="750" y="545"/>
                  </a:lnTo>
                  <a:lnTo>
                    <a:pt x="750" y="546"/>
                  </a:lnTo>
                  <a:lnTo>
                    <a:pt x="759" y="546"/>
                  </a:lnTo>
                  <a:lnTo>
                    <a:pt x="759" y="548"/>
                  </a:lnTo>
                  <a:lnTo>
                    <a:pt x="766" y="548"/>
                  </a:lnTo>
                  <a:lnTo>
                    <a:pt x="766" y="554"/>
                  </a:lnTo>
                  <a:lnTo>
                    <a:pt x="784" y="554"/>
                  </a:lnTo>
                  <a:lnTo>
                    <a:pt x="784" y="559"/>
                  </a:lnTo>
                  <a:lnTo>
                    <a:pt x="801" y="559"/>
                  </a:lnTo>
                  <a:lnTo>
                    <a:pt x="801" y="562"/>
                  </a:lnTo>
                  <a:lnTo>
                    <a:pt x="819" y="562"/>
                  </a:lnTo>
                  <a:lnTo>
                    <a:pt x="819" y="566"/>
                  </a:lnTo>
                  <a:lnTo>
                    <a:pt x="837" y="566"/>
                  </a:lnTo>
                  <a:lnTo>
                    <a:pt x="837" y="577"/>
                  </a:lnTo>
                  <a:lnTo>
                    <a:pt x="846" y="577"/>
                  </a:lnTo>
                  <a:lnTo>
                    <a:pt x="846" y="578"/>
                  </a:lnTo>
                  <a:lnTo>
                    <a:pt x="854" y="578"/>
                  </a:lnTo>
                  <a:lnTo>
                    <a:pt x="854" y="584"/>
                  </a:lnTo>
                  <a:lnTo>
                    <a:pt x="863" y="584"/>
                  </a:lnTo>
                  <a:lnTo>
                    <a:pt x="863" y="587"/>
                  </a:lnTo>
                  <a:lnTo>
                    <a:pt x="872" y="587"/>
                  </a:lnTo>
                  <a:lnTo>
                    <a:pt x="872" y="591"/>
                  </a:lnTo>
                  <a:lnTo>
                    <a:pt x="881" y="591"/>
                  </a:lnTo>
                  <a:lnTo>
                    <a:pt x="881" y="596"/>
                  </a:lnTo>
                  <a:lnTo>
                    <a:pt x="899" y="596"/>
                  </a:lnTo>
                  <a:lnTo>
                    <a:pt x="899" y="601"/>
                  </a:lnTo>
                  <a:lnTo>
                    <a:pt x="914" y="601"/>
                  </a:lnTo>
                  <a:lnTo>
                    <a:pt x="914" y="605"/>
                  </a:lnTo>
                  <a:lnTo>
                    <a:pt x="934" y="605"/>
                  </a:lnTo>
                  <a:lnTo>
                    <a:pt x="934" y="608"/>
                  </a:lnTo>
                  <a:lnTo>
                    <a:pt x="943" y="608"/>
                  </a:lnTo>
                  <a:lnTo>
                    <a:pt x="943" y="612"/>
                  </a:lnTo>
                  <a:lnTo>
                    <a:pt x="969" y="612"/>
                  </a:lnTo>
                  <a:lnTo>
                    <a:pt x="969" y="615"/>
                  </a:lnTo>
                  <a:lnTo>
                    <a:pt x="976" y="615"/>
                  </a:lnTo>
                  <a:lnTo>
                    <a:pt x="976" y="619"/>
                  </a:lnTo>
                  <a:lnTo>
                    <a:pt x="987" y="619"/>
                  </a:lnTo>
                  <a:lnTo>
                    <a:pt x="987" y="623"/>
                  </a:lnTo>
                  <a:lnTo>
                    <a:pt x="996" y="623"/>
                  </a:lnTo>
                  <a:lnTo>
                    <a:pt x="996" y="624"/>
                  </a:lnTo>
                  <a:lnTo>
                    <a:pt x="1008" y="624"/>
                  </a:lnTo>
                  <a:lnTo>
                    <a:pt x="1008" y="628"/>
                  </a:lnTo>
                  <a:lnTo>
                    <a:pt x="1022" y="628"/>
                  </a:lnTo>
                  <a:lnTo>
                    <a:pt x="1022" y="631"/>
                  </a:lnTo>
                  <a:lnTo>
                    <a:pt x="1038" y="631"/>
                  </a:lnTo>
                  <a:lnTo>
                    <a:pt x="1038" y="637"/>
                  </a:lnTo>
                  <a:lnTo>
                    <a:pt x="1047" y="637"/>
                  </a:lnTo>
                  <a:lnTo>
                    <a:pt x="1047" y="638"/>
                  </a:lnTo>
                  <a:lnTo>
                    <a:pt x="1056" y="638"/>
                  </a:lnTo>
                  <a:lnTo>
                    <a:pt x="1056" y="644"/>
                  </a:lnTo>
                  <a:lnTo>
                    <a:pt x="1065" y="644"/>
                  </a:lnTo>
                  <a:lnTo>
                    <a:pt x="1065" y="646"/>
                  </a:lnTo>
                  <a:lnTo>
                    <a:pt x="1073" y="646"/>
                  </a:lnTo>
                  <a:lnTo>
                    <a:pt x="1073" y="649"/>
                  </a:lnTo>
                  <a:lnTo>
                    <a:pt x="1098" y="649"/>
                  </a:lnTo>
                  <a:lnTo>
                    <a:pt x="1098" y="653"/>
                  </a:lnTo>
                  <a:lnTo>
                    <a:pt x="1109" y="653"/>
                  </a:lnTo>
                  <a:lnTo>
                    <a:pt x="1109" y="658"/>
                  </a:lnTo>
                  <a:lnTo>
                    <a:pt x="1119" y="658"/>
                  </a:lnTo>
                  <a:lnTo>
                    <a:pt x="1119" y="660"/>
                  </a:lnTo>
                  <a:lnTo>
                    <a:pt x="1135" y="660"/>
                  </a:lnTo>
                  <a:lnTo>
                    <a:pt x="1135" y="665"/>
                  </a:lnTo>
                  <a:lnTo>
                    <a:pt x="1160" y="665"/>
                  </a:lnTo>
                  <a:lnTo>
                    <a:pt x="1160" y="669"/>
                  </a:lnTo>
                  <a:lnTo>
                    <a:pt x="1170" y="669"/>
                  </a:lnTo>
                  <a:lnTo>
                    <a:pt x="1170" y="672"/>
                  </a:lnTo>
                  <a:lnTo>
                    <a:pt x="1179" y="672"/>
                  </a:lnTo>
                  <a:lnTo>
                    <a:pt x="1179" y="674"/>
                  </a:lnTo>
                  <a:lnTo>
                    <a:pt x="1197" y="674"/>
                  </a:lnTo>
                  <a:lnTo>
                    <a:pt x="1197" y="676"/>
                  </a:lnTo>
                  <a:lnTo>
                    <a:pt x="1215" y="676"/>
                  </a:lnTo>
                  <a:lnTo>
                    <a:pt x="1215" y="679"/>
                  </a:lnTo>
                  <a:lnTo>
                    <a:pt x="1222" y="679"/>
                  </a:lnTo>
                  <a:lnTo>
                    <a:pt x="1222" y="681"/>
                  </a:lnTo>
                  <a:lnTo>
                    <a:pt x="1232" y="681"/>
                  </a:lnTo>
                  <a:lnTo>
                    <a:pt x="1232" y="684"/>
                  </a:lnTo>
                  <a:lnTo>
                    <a:pt x="1241" y="684"/>
                  </a:lnTo>
                  <a:lnTo>
                    <a:pt x="1241" y="688"/>
                  </a:lnTo>
                  <a:lnTo>
                    <a:pt x="1248" y="688"/>
                  </a:lnTo>
                  <a:lnTo>
                    <a:pt x="1248" y="690"/>
                  </a:lnTo>
                  <a:lnTo>
                    <a:pt x="1266" y="690"/>
                  </a:lnTo>
                  <a:lnTo>
                    <a:pt x="1266" y="695"/>
                  </a:lnTo>
                  <a:lnTo>
                    <a:pt x="1283" y="695"/>
                  </a:lnTo>
                  <a:lnTo>
                    <a:pt x="1283" y="699"/>
                  </a:lnTo>
                  <a:lnTo>
                    <a:pt x="1301" y="699"/>
                  </a:lnTo>
                  <a:lnTo>
                    <a:pt x="1301" y="702"/>
                  </a:lnTo>
                  <a:lnTo>
                    <a:pt x="1324" y="702"/>
                  </a:lnTo>
                  <a:lnTo>
                    <a:pt x="1324" y="704"/>
                  </a:lnTo>
                  <a:lnTo>
                    <a:pt x="1345" y="704"/>
                  </a:lnTo>
                  <a:lnTo>
                    <a:pt x="1345" y="707"/>
                  </a:lnTo>
                  <a:lnTo>
                    <a:pt x="1354" y="707"/>
                  </a:lnTo>
                  <a:lnTo>
                    <a:pt x="1354" y="713"/>
                  </a:lnTo>
                  <a:lnTo>
                    <a:pt x="1374" y="713"/>
                  </a:lnTo>
                  <a:lnTo>
                    <a:pt x="1374" y="715"/>
                  </a:lnTo>
                  <a:lnTo>
                    <a:pt x="1388" y="715"/>
                  </a:lnTo>
                  <a:lnTo>
                    <a:pt x="1388" y="718"/>
                  </a:lnTo>
                  <a:lnTo>
                    <a:pt x="1398" y="718"/>
                  </a:lnTo>
                  <a:lnTo>
                    <a:pt x="1398" y="722"/>
                  </a:lnTo>
                  <a:lnTo>
                    <a:pt x="1407" y="722"/>
                  </a:lnTo>
                  <a:lnTo>
                    <a:pt x="1407" y="725"/>
                  </a:lnTo>
                  <a:lnTo>
                    <a:pt x="1434" y="725"/>
                  </a:lnTo>
                  <a:lnTo>
                    <a:pt x="1434" y="729"/>
                  </a:lnTo>
                  <a:lnTo>
                    <a:pt x="1444" y="729"/>
                  </a:lnTo>
                  <a:lnTo>
                    <a:pt x="1444" y="730"/>
                  </a:lnTo>
                  <a:lnTo>
                    <a:pt x="1451" y="730"/>
                  </a:lnTo>
                  <a:lnTo>
                    <a:pt x="1451" y="734"/>
                  </a:lnTo>
                  <a:lnTo>
                    <a:pt x="1458" y="734"/>
                  </a:lnTo>
                  <a:lnTo>
                    <a:pt x="1458" y="738"/>
                  </a:lnTo>
                  <a:lnTo>
                    <a:pt x="1469" y="738"/>
                  </a:lnTo>
                  <a:lnTo>
                    <a:pt x="1469" y="741"/>
                  </a:lnTo>
                  <a:lnTo>
                    <a:pt x="1487" y="741"/>
                  </a:lnTo>
                  <a:lnTo>
                    <a:pt x="1487" y="745"/>
                  </a:lnTo>
                  <a:lnTo>
                    <a:pt x="1504" y="745"/>
                  </a:lnTo>
                  <a:lnTo>
                    <a:pt x="1504" y="748"/>
                  </a:lnTo>
                  <a:lnTo>
                    <a:pt x="1548" y="748"/>
                  </a:lnTo>
                  <a:lnTo>
                    <a:pt x="1548" y="755"/>
                  </a:lnTo>
                  <a:lnTo>
                    <a:pt x="1566" y="755"/>
                  </a:lnTo>
                  <a:lnTo>
                    <a:pt x="1566" y="761"/>
                  </a:lnTo>
                  <a:lnTo>
                    <a:pt x="1601" y="761"/>
                  </a:lnTo>
                  <a:lnTo>
                    <a:pt x="1601" y="764"/>
                  </a:lnTo>
                  <a:lnTo>
                    <a:pt x="1617" y="764"/>
                  </a:lnTo>
                  <a:lnTo>
                    <a:pt x="1617" y="768"/>
                  </a:lnTo>
                  <a:lnTo>
                    <a:pt x="1652" y="768"/>
                  </a:lnTo>
                  <a:lnTo>
                    <a:pt x="1652" y="776"/>
                  </a:lnTo>
                  <a:lnTo>
                    <a:pt x="1690" y="776"/>
                  </a:lnTo>
                  <a:lnTo>
                    <a:pt x="1690" y="782"/>
                  </a:lnTo>
                  <a:lnTo>
                    <a:pt x="1705" y="782"/>
                  </a:lnTo>
                  <a:lnTo>
                    <a:pt x="1705" y="784"/>
                  </a:lnTo>
                  <a:lnTo>
                    <a:pt x="1721" y="784"/>
                  </a:lnTo>
                  <a:lnTo>
                    <a:pt x="1721" y="789"/>
                  </a:lnTo>
                  <a:lnTo>
                    <a:pt x="1732" y="789"/>
                  </a:lnTo>
                  <a:lnTo>
                    <a:pt x="1732" y="792"/>
                  </a:lnTo>
                  <a:lnTo>
                    <a:pt x="1776" y="792"/>
                  </a:lnTo>
                  <a:lnTo>
                    <a:pt x="1776" y="798"/>
                  </a:lnTo>
                  <a:lnTo>
                    <a:pt x="1792" y="798"/>
                  </a:lnTo>
                  <a:lnTo>
                    <a:pt x="1792" y="801"/>
                  </a:lnTo>
                  <a:lnTo>
                    <a:pt x="1811" y="801"/>
                  </a:lnTo>
                  <a:lnTo>
                    <a:pt x="1811" y="805"/>
                  </a:lnTo>
                  <a:lnTo>
                    <a:pt x="1829" y="805"/>
                  </a:lnTo>
                  <a:lnTo>
                    <a:pt x="1829" y="808"/>
                  </a:lnTo>
                  <a:lnTo>
                    <a:pt x="1845" y="808"/>
                  </a:lnTo>
                  <a:lnTo>
                    <a:pt x="1845" y="812"/>
                  </a:lnTo>
                  <a:lnTo>
                    <a:pt x="1854" y="812"/>
                  </a:lnTo>
                  <a:lnTo>
                    <a:pt x="1854" y="815"/>
                  </a:lnTo>
                  <a:lnTo>
                    <a:pt x="1863" y="815"/>
                  </a:lnTo>
                  <a:lnTo>
                    <a:pt x="1863" y="822"/>
                  </a:lnTo>
                  <a:lnTo>
                    <a:pt x="1917" y="822"/>
                  </a:lnTo>
                  <a:lnTo>
                    <a:pt x="1917" y="828"/>
                  </a:lnTo>
                  <a:lnTo>
                    <a:pt x="1995" y="828"/>
                  </a:lnTo>
                  <a:lnTo>
                    <a:pt x="1995" y="831"/>
                  </a:lnTo>
                  <a:lnTo>
                    <a:pt x="2004" y="831"/>
                  </a:lnTo>
                  <a:lnTo>
                    <a:pt x="2004" y="837"/>
                  </a:lnTo>
                  <a:lnTo>
                    <a:pt x="2055" y="837"/>
                  </a:lnTo>
                  <a:lnTo>
                    <a:pt x="2055" y="840"/>
                  </a:lnTo>
                  <a:lnTo>
                    <a:pt x="2066" y="840"/>
                  </a:lnTo>
                  <a:lnTo>
                    <a:pt x="2066" y="844"/>
                  </a:lnTo>
                  <a:lnTo>
                    <a:pt x="2099" y="844"/>
                  </a:lnTo>
                  <a:lnTo>
                    <a:pt x="2099" y="851"/>
                  </a:lnTo>
                  <a:lnTo>
                    <a:pt x="2218" y="851"/>
                  </a:lnTo>
                  <a:lnTo>
                    <a:pt x="2218" y="854"/>
                  </a:lnTo>
                  <a:lnTo>
                    <a:pt x="2235" y="854"/>
                  </a:lnTo>
                  <a:lnTo>
                    <a:pt x="2235" y="858"/>
                  </a:lnTo>
                  <a:lnTo>
                    <a:pt x="2244" y="858"/>
                  </a:lnTo>
                  <a:lnTo>
                    <a:pt x="2244" y="863"/>
                  </a:lnTo>
                  <a:lnTo>
                    <a:pt x="2625" y="863"/>
                  </a:lnTo>
                  <a:lnTo>
                    <a:pt x="2625" y="874"/>
                  </a:lnTo>
                  <a:lnTo>
                    <a:pt x="2634" y="874"/>
                  </a:lnTo>
                  <a:lnTo>
                    <a:pt x="2634" y="881"/>
                  </a:lnTo>
                  <a:lnTo>
                    <a:pt x="2647" y="881"/>
                  </a:lnTo>
                  <a:lnTo>
                    <a:pt x="2647" y="891"/>
                  </a:lnTo>
                  <a:lnTo>
                    <a:pt x="2751" y="891"/>
                  </a:lnTo>
                  <a:lnTo>
                    <a:pt x="2751" y="918"/>
                  </a:lnTo>
                  <a:lnTo>
                    <a:pt x="2894" y="918"/>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153" name="Line 12">
              <a:extLst>
                <a:ext uri="{FF2B5EF4-FFF2-40B4-BE49-F238E27FC236}">
                  <a16:creationId xmlns:a16="http://schemas.microsoft.com/office/drawing/2014/main" id="{946C1787-D3E9-4804-A06B-5B70CD5B85C1}"/>
                </a:ext>
              </a:extLst>
            </p:cNvPr>
            <p:cNvSpPr>
              <a:spLocks noChangeShapeType="1"/>
            </p:cNvSpPr>
            <p:nvPr/>
          </p:nvSpPr>
          <p:spPr bwMode="auto">
            <a:xfrm>
              <a:off x="3583883" y="3211231"/>
              <a:ext cx="0" cy="0"/>
            </a:xfrm>
            <a:prstGeom prst="line">
              <a:avLst/>
            </a:prstGeom>
            <a:noFill/>
            <a:ln w="3175" cap="flat">
              <a:solidFill>
                <a:srgbClr val="662D91"/>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154" name="Freeform 13">
              <a:extLst>
                <a:ext uri="{FF2B5EF4-FFF2-40B4-BE49-F238E27FC236}">
                  <a16:creationId xmlns:a16="http://schemas.microsoft.com/office/drawing/2014/main" id="{3FC0DE68-A3FB-4002-82AB-633AB1024D98}"/>
                </a:ext>
              </a:extLst>
            </p:cNvPr>
            <p:cNvSpPr>
              <a:spLocks/>
            </p:cNvSpPr>
            <p:nvPr/>
          </p:nvSpPr>
          <p:spPr bwMode="auto">
            <a:xfrm>
              <a:off x="1160443" y="3235957"/>
              <a:ext cx="3947730" cy="1105778"/>
            </a:xfrm>
            <a:custGeom>
              <a:avLst/>
              <a:gdLst>
                <a:gd name="T0" fmla="*/ 39 w 2867"/>
                <a:gd name="T1" fmla="*/ 11 h 805"/>
                <a:gd name="T2" fmla="*/ 65 w 2867"/>
                <a:gd name="T3" fmla="*/ 30 h 805"/>
                <a:gd name="T4" fmla="*/ 90 w 2867"/>
                <a:gd name="T5" fmla="*/ 49 h 805"/>
                <a:gd name="T6" fmla="*/ 116 w 2867"/>
                <a:gd name="T7" fmla="*/ 74 h 805"/>
                <a:gd name="T8" fmla="*/ 145 w 2867"/>
                <a:gd name="T9" fmla="*/ 94 h 805"/>
                <a:gd name="T10" fmla="*/ 171 w 2867"/>
                <a:gd name="T11" fmla="*/ 108 h 805"/>
                <a:gd name="T12" fmla="*/ 187 w 2867"/>
                <a:gd name="T13" fmla="*/ 134 h 805"/>
                <a:gd name="T14" fmla="*/ 213 w 2867"/>
                <a:gd name="T15" fmla="*/ 154 h 805"/>
                <a:gd name="T16" fmla="*/ 240 w 2867"/>
                <a:gd name="T17" fmla="*/ 166 h 805"/>
                <a:gd name="T18" fmla="*/ 266 w 2867"/>
                <a:gd name="T19" fmla="*/ 191 h 805"/>
                <a:gd name="T20" fmla="*/ 293 w 2867"/>
                <a:gd name="T21" fmla="*/ 203 h 805"/>
                <a:gd name="T22" fmla="*/ 318 w 2867"/>
                <a:gd name="T23" fmla="*/ 219 h 805"/>
                <a:gd name="T24" fmla="*/ 344 w 2867"/>
                <a:gd name="T25" fmla="*/ 233 h 805"/>
                <a:gd name="T26" fmla="*/ 371 w 2867"/>
                <a:gd name="T27" fmla="*/ 248 h 805"/>
                <a:gd name="T28" fmla="*/ 408 w 2867"/>
                <a:gd name="T29" fmla="*/ 263 h 805"/>
                <a:gd name="T30" fmla="*/ 432 w 2867"/>
                <a:gd name="T31" fmla="*/ 281 h 805"/>
                <a:gd name="T32" fmla="*/ 459 w 2867"/>
                <a:gd name="T33" fmla="*/ 294 h 805"/>
                <a:gd name="T34" fmla="*/ 505 w 2867"/>
                <a:gd name="T35" fmla="*/ 306 h 805"/>
                <a:gd name="T36" fmla="*/ 547 w 2867"/>
                <a:gd name="T37" fmla="*/ 318 h 805"/>
                <a:gd name="T38" fmla="*/ 574 w 2867"/>
                <a:gd name="T39" fmla="*/ 327 h 805"/>
                <a:gd name="T40" fmla="*/ 611 w 2867"/>
                <a:gd name="T41" fmla="*/ 340 h 805"/>
                <a:gd name="T42" fmla="*/ 644 w 2867"/>
                <a:gd name="T43" fmla="*/ 350 h 805"/>
                <a:gd name="T44" fmla="*/ 673 w 2867"/>
                <a:gd name="T45" fmla="*/ 361 h 805"/>
                <a:gd name="T46" fmla="*/ 697 w 2867"/>
                <a:gd name="T47" fmla="*/ 373 h 805"/>
                <a:gd name="T48" fmla="*/ 725 w 2867"/>
                <a:gd name="T49" fmla="*/ 384 h 805"/>
                <a:gd name="T50" fmla="*/ 750 w 2867"/>
                <a:gd name="T51" fmla="*/ 391 h 805"/>
                <a:gd name="T52" fmla="*/ 784 w 2867"/>
                <a:gd name="T53" fmla="*/ 400 h 805"/>
                <a:gd name="T54" fmla="*/ 812 w 2867"/>
                <a:gd name="T55" fmla="*/ 412 h 805"/>
                <a:gd name="T56" fmla="*/ 853 w 2867"/>
                <a:gd name="T57" fmla="*/ 424 h 805"/>
                <a:gd name="T58" fmla="*/ 916 w 2867"/>
                <a:gd name="T59" fmla="*/ 435 h 805"/>
                <a:gd name="T60" fmla="*/ 951 w 2867"/>
                <a:gd name="T61" fmla="*/ 446 h 805"/>
                <a:gd name="T62" fmla="*/ 976 w 2867"/>
                <a:gd name="T63" fmla="*/ 455 h 805"/>
                <a:gd name="T64" fmla="*/ 1003 w 2867"/>
                <a:gd name="T65" fmla="*/ 479 h 805"/>
                <a:gd name="T66" fmla="*/ 1031 w 2867"/>
                <a:gd name="T67" fmla="*/ 486 h 805"/>
                <a:gd name="T68" fmla="*/ 1125 w 2867"/>
                <a:gd name="T69" fmla="*/ 501 h 805"/>
                <a:gd name="T70" fmla="*/ 1178 w 2867"/>
                <a:gd name="T71" fmla="*/ 513 h 805"/>
                <a:gd name="T72" fmla="*/ 1232 w 2867"/>
                <a:gd name="T73" fmla="*/ 523 h 805"/>
                <a:gd name="T74" fmla="*/ 1257 w 2867"/>
                <a:gd name="T75" fmla="*/ 532 h 805"/>
                <a:gd name="T76" fmla="*/ 1328 w 2867"/>
                <a:gd name="T77" fmla="*/ 550 h 805"/>
                <a:gd name="T78" fmla="*/ 1356 w 2867"/>
                <a:gd name="T79" fmla="*/ 559 h 805"/>
                <a:gd name="T80" fmla="*/ 1398 w 2867"/>
                <a:gd name="T81" fmla="*/ 568 h 805"/>
                <a:gd name="T82" fmla="*/ 1434 w 2867"/>
                <a:gd name="T83" fmla="*/ 577 h 805"/>
                <a:gd name="T84" fmla="*/ 1478 w 2867"/>
                <a:gd name="T85" fmla="*/ 591 h 805"/>
                <a:gd name="T86" fmla="*/ 1504 w 2867"/>
                <a:gd name="T87" fmla="*/ 598 h 805"/>
                <a:gd name="T88" fmla="*/ 1538 w 2867"/>
                <a:gd name="T89" fmla="*/ 610 h 805"/>
                <a:gd name="T90" fmla="*/ 1564 w 2867"/>
                <a:gd name="T91" fmla="*/ 624 h 805"/>
                <a:gd name="T92" fmla="*/ 1601 w 2867"/>
                <a:gd name="T93" fmla="*/ 637 h 805"/>
                <a:gd name="T94" fmla="*/ 1758 w 2867"/>
                <a:gd name="T95" fmla="*/ 649 h 805"/>
                <a:gd name="T96" fmla="*/ 1863 w 2867"/>
                <a:gd name="T97" fmla="*/ 667 h 805"/>
                <a:gd name="T98" fmla="*/ 1916 w 2867"/>
                <a:gd name="T99" fmla="*/ 679 h 805"/>
                <a:gd name="T100" fmla="*/ 1960 w 2867"/>
                <a:gd name="T101" fmla="*/ 692 h 805"/>
                <a:gd name="T102" fmla="*/ 2023 w 2867"/>
                <a:gd name="T103" fmla="*/ 704 h 805"/>
                <a:gd name="T104" fmla="*/ 2082 w 2867"/>
                <a:gd name="T105" fmla="*/ 718 h 805"/>
                <a:gd name="T106" fmla="*/ 2135 w 2867"/>
                <a:gd name="T107" fmla="*/ 729 h 805"/>
                <a:gd name="T108" fmla="*/ 2214 w 2867"/>
                <a:gd name="T109" fmla="*/ 741 h 805"/>
                <a:gd name="T110" fmla="*/ 2240 w 2867"/>
                <a:gd name="T111" fmla="*/ 753 h 805"/>
                <a:gd name="T112" fmla="*/ 2285 w 2867"/>
                <a:gd name="T113" fmla="*/ 771 h 805"/>
                <a:gd name="T114" fmla="*/ 2468 w 2867"/>
                <a:gd name="T115" fmla="*/ 79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7" h="805">
                  <a:moveTo>
                    <a:pt x="0" y="0"/>
                  </a:moveTo>
                  <a:lnTo>
                    <a:pt x="23" y="0"/>
                  </a:lnTo>
                  <a:lnTo>
                    <a:pt x="23" y="5"/>
                  </a:lnTo>
                  <a:lnTo>
                    <a:pt x="28" y="5"/>
                  </a:lnTo>
                  <a:lnTo>
                    <a:pt x="28" y="11"/>
                  </a:lnTo>
                  <a:lnTo>
                    <a:pt x="39" y="11"/>
                  </a:lnTo>
                  <a:lnTo>
                    <a:pt x="39" y="18"/>
                  </a:lnTo>
                  <a:lnTo>
                    <a:pt x="46" y="18"/>
                  </a:lnTo>
                  <a:lnTo>
                    <a:pt x="46" y="23"/>
                  </a:lnTo>
                  <a:lnTo>
                    <a:pt x="56" y="23"/>
                  </a:lnTo>
                  <a:lnTo>
                    <a:pt x="56" y="30"/>
                  </a:lnTo>
                  <a:lnTo>
                    <a:pt x="65" y="30"/>
                  </a:lnTo>
                  <a:lnTo>
                    <a:pt x="65" y="37"/>
                  </a:lnTo>
                  <a:lnTo>
                    <a:pt x="74" y="37"/>
                  </a:lnTo>
                  <a:lnTo>
                    <a:pt x="74" y="44"/>
                  </a:lnTo>
                  <a:lnTo>
                    <a:pt x="83" y="44"/>
                  </a:lnTo>
                  <a:lnTo>
                    <a:pt x="83" y="49"/>
                  </a:lnTo>
                  <a:lnTo>
                    <a:pt x="90" y="49"/>
                  </a:lnTo>
                  <a:lnTo>
                    <a:pt x="90" y="55"/>
                  </a:lnTo>
                  <a:lnTo>
                    <a:pt x="100" y="55"/>
                  </a:lnTo>
                  <a:lnTo>
                    <a:pt x="100" y="64"/>
                  </a:lnTo>
                  <a:lnTo>
                    <a:pt x="109" y="64"/>
                  </a:lnTo>
                  <a:lnTo>
                    <a:pt x="109" y="74"/>
                  </a:lnTo>
                  <a:lnTo>
                    <a:pt x="116" y="74"/>
                  </a:lnTo>
                  <a:lnTo>
                    <a:pt x="116" y="83"/>
                  </a:lnTo>
                  <a:lnTo>
                    <a:pt x="125" y="83"/>
                  </a:lnTo>
                  <a:lnTo>
                    <a:pt x="125" y="88"/>
                  </a:lnTo>
                  <a:lnTo>
                    <a:pt x="136" y="88"/>
                  </a:lnTo>
                  <a:lnTo>
                    <a:pt x="136" y="94"/>
                  </a:lnTo>
                  <a:lnTo>
                    <a:pt x="145" y="94"/>
                  </a:lnTo>
                  <a:lnTo>
                    <a:pt x="145" y="99"/>
                  </a:lnTo>
                  <a:lnTo>
                    <a:pt x="152" y="99"/>
                  </a:lnTo>
                  <a:lnTo>
                    <a:pt x="152" y="103"/>
                  </a:lnTo>
                  <a:lnTo>
                    <a:pt x="162" y="103"/>
                  </a:lnTo>
                  <a:lnTo>
                    <a:pt x="162" y="108"/>
                  </a:lnTo>
                  <a:lnTo>
                    <a:pt x="171" y="108"/>
                  </a:lnTo>
                  <a:lnTo>
                    <a:pt x="171" y="113"/>
                  </a:lnTo>
                  <a:lnTo>
                    <a:pt x="178" y="113"/>
                  </a:lnTo>
                  <a:lnTo>
                    <a:pt x="178" y="120"/>
                  </a:lnTo>
                  <a:lnTo>
                    <a:pt x="182" y="120"/>
                  </a:lnTo>
                  <a:lnTo>
                    <a:pt x="182" y="134"/>
                  </a:lnTo>
                  <a:lnTo>
                    <a:pt x="187" y="134"/>
                  </a:lnTo>
                  <a:lnTo>
                    <a:pt x="187" y="145"/>
                  </a:lnTo>
                  <a:lnTo>
                    <a:pt x="198" y="145"/>
                  </a:lnTo>
                  <a:lnTo>
                    <a:pt x="198" y="150"/>
                  </a:lnTo>
                  <a:lnTo>
                    <a:pt x="205" y="150"/>
                  </a:lnTo>
                  <a:lnTo>
                    <a:pt x="205" y="154"/>
                  </a:lnTo>
                  <a:lnTo>
                    <a:pt x="213" y="154"/>
                  </a:lnTo>
                  <a:lnTo>
                    <a:pt x="213" y="157"/>
                  </a:lnTo>
                  <a:lnTo>
                    <a:pt x="222" y="157"/>
                  </a:lnTo>
                  <a:lnTo>
                    <a:pt x="222" y="161"/>
                  </a:lnTo>
                  <a:lnTo>
                    <a:pt x="231" y="161"/>
                  </a:lnTo>
                  <a:lnTo>
                    <a:pt x="231" y="166"/>
                  </a:lnTo>
                  <a:lnTo>
                    <a:pt x="240" y="166"/>
                  </a:lnTo>
                  <a:lnTo>
                    <a:pt x="240" y="173"/>
                  </a:lnTo>
                  <a:lnTo>
                    <a:pt x="249" y="173"/>
                  </a:lnTo>
                  <a:lnTo>
                    <a:pt x="249" y="184"/>
                  </a:lnTo>
                  <a:lnTo>
                    <a:pt x="258" y="184"/>
                  </a:lnTo>
                  <a:lnTo>
                    <a:pt x="258" y="191"/>
                  </a:lnTo>
                  <a:lnTo>
                    <a:pt x="266" y="191"/>
                  </a:lnTo>
                  <a:lnTo>
                    <a:pt x="266" y="196"/>
                  </a:lnTo>
                  <a:lnTo>
                    <a:pt x="275" y="196"/>
                  </a:lnTo>
                  <a:lnTo>
                    <a:pt x="275" y="202"/>
                  </a:lnTo>
                  <a:lnTo>
                    <a:pt x="284" y="202"/>
                  </a:lnTo>
                  <a:lnTo>
                    <a:pt x="284" y="203"/>
                  </a:lnTo>
                  <a:lnTo>
                    <a:pt x="293" y="203"/>
                  </a:lnTo>
                  <a:lnTo>
                    <a:pt x="293" y="207"/>
                  </a:lnTo>
                  <a:lnTo>
                    <a:pt x="303" y="207"/>
                  </a:lnTo>
                  <a:lnTo>
                    <a:pt x="303" y="214"/>
                  </a:lnTo>
                  <a:lnTo>
                    <a:pt x="311" y="214"/>
                  </a:lnTo>
                  <a:lnTo>
                    <a:pt x="311" y="219"/>
                  </a:lnTo>
                  <a:lnTo>
                    <a:pt x="318" y="219"/>
                  </a:lnTo>
                  <a:lnTo>
                    <a:pt x="318" y="225"/>
                  </a:lnTo>
                  <a:lnTo>
                    <a:pt x="328" y="225"/>
                  </a:lnTo>
                  <a:lnTo>
                    <a:pt x="328" y="228"/>
                  </a:lnTo>
                  <a:lnTo>
                    <a:pt x="335" y="228"/>
                  </a:lnTo>
                  <a:lnTo>
                    <a:pt x="335" y="233"/>
                  </a:lnTo>
                  <a:lnTo>
                    <a:pt x="344" y="233"/>
                  </a:lnTo>
                  <a:lnTo>
                    <a:pt x="344" y="240"/>
                  </a:lnTo>
                  <a:lnTo>
                    <a:pt x="355" y="240"/>
                  </a:lnTo>
                  <a:lnTo>
                    <a:pt x="355" y="244"/>
                  </a:lnTo>
                  <a:lnTo>
                    <a:pt x="364" y="244"/>
                  </a:lnTo>
                  <a:lnTo>
                    <a:pt x="364" y="248"/>
                  </a:lnTo>
                  <a:lnTo>
                    <a:pt x="371" y="248"/>
                  </a:lnTo>
                  <a:lnTo>
                    <a:pt x="371" y="253"/>
                  </a:lnTo>
                  <a:lnTo>
                    <a:pt x="383" y="253"/>
                  </a:lnTo>
                  <a:lnTo>
                    <a:pt x="383" y="258"/>
                  </a:lnTo>
                  <a:lnTo>
                    <a:pt x="399" y="258"/>
                  </a:lnTo>
                  <a:lnTo>
                    <a:pt x="399" y="263"/>
                  </a:lnTo>
                  <a:lnTo>
                    <a:pt x="408" y="263"/>
                  </a:lnTo>
                  <a:lnTo>
                    <a:pt x="408" y="267"/>
                  </a:lnTo>
                  <a:lnTo>
                    <a:pt x="416" y="267"/>
                  </a:lnTo>
                  <a:lnTo>
                    <a:pt x="416" y="272"/>
                  </a:lnTo>
                  <a:lnTo>
                    <a:pt x="425" y="272"/>
                  </a:lnTo>
                  <a:lnTo>
                    <a:pt x="425" y="281"/>
                  </a:lnTo>
                  <a:lnTo>
                    <a:pt x="432" y="281"/>
                  </a:lnTo>
                  <a:lnTo>
                    <a:pt x="432" y="283"/>
                  </a:lnTo>
                  <a:lnTo>
                    <a:pt x="441" y="283"/>
                  </a:lnTo>
                  <a:lnTo>
                    <a:pt x="441" y="288"/>
                  </a:lnTo>
                  <a:lnTo>
                    <a:pt x="450" y="288"/>
                  </a:lnTo>
                  <a:lnTo>
                    <a:pt x="450" y="294"/>
                  </a:lnTo>
                  <a:lnTo>
                    <a:pt x="459" y="294"/>
                  </a:lnTo>
                  <a:lnTo>
                    <a:pt x="459" y="297"/>
                  </a:lnTo>
                  <a:lnTo>
                    <a:pt x="468" y="297"/>
                  </a:lnTo>
                  <a:lnTo>
                    <a:pt x="468" y="302"/>
                  </a:lnTo>
                  <a:lnTo>
                    <a:pt x="478" y="302"/>
                  </a:lnTo>
                  <a:lnTo>
                    <a:pt x="478" y="306"/>
                  </a:lnTo>
                  <a:lnTo>
                    <a:pt x="505" y="306"/>
                  </a:lnTo>
                  <a:lnTo>
                    <a:pt x="505" y="311"/>
                  </a:lnTo>
                  <a:lnTo>
                    <a:pt x="521" y="311"/>
                  </a:lnTo>
                  <a:lnTo>
                    <a:pt x="521" y="315"/>
                  </a:lnTo>
                  <a:lnTo>
                    <a:pt x="538" y="315"/>
                  </a:lnTo>
                  <a:lnTo>
                    <a:pt x="538" y="318"/>
                  </a:lnTo>
                  <a:lnTo>
                    <a:pt x="547" y="318"/>
                  </a:lnTo>
                  <a:lnTo>
                    <a:pt x="547" y="322"/>
                  </a:lnTo>
                  <a:lnTo>
                    <a:pt x="556" y="322"/>
                  </a:lnTo>
                  <a:lnTo>
                    <a:pt x="556" y="324"/>
                  </a:lnTo>
                  <a:lnTo>
                    <a:pt x="565" y="324"/>
                  </a:lnTo>
                  <a:lnTo>
                    <a:pt x="565" y="327"/>
                  </a:lnTo>
                  <a:lnTo>
                    <a:pt x="574" y="327"/>
                  </a:lnTo>
                  <a:lnTo>
                    <a:pt x="574" y="332"/>
                  </a:lnTo>
                  <a:lnTo>
                    <a:pt x="582" y="332"/>
                  </a:lnTo>
                  <a:lnTo>
                    <a:pt x="582" y="334"/>
                  </a:lnTo>
                  <a:lnTo>
                    <a:pt x="600" y="334"/>
                  </a:lnTo>
                  <a:lnTo>
                    <a:pt x="600" y="340"/>
                  </a:lnTo>
                  <a:lnTo>
                    <a:pt x="611" y="340"/>
                  </a:lnTo>
                  <a:lnTo>
                    <a:pt x="611" y="343"/>
                  </a:lnTo>
                  <a:lnTo>
                    <a:pt x="618" y="343"/>
                  </a:lnTo>
                  <a:lnTo>
                    <a:pt x="618" y="347"/>
                  </a:lnTo>
                  <a:lnTo>
                    <a:pt x="627" y="347"/>
                  </a:lnTo>
                  <a:lnTo>
                    <a:pt x="627" y="350"/>
                  </a:lnTo>
                  <a:lnTo>
                    <a:pt x="644" y="350"/>
                  </a:lnTo>
                  <a:lnTo>
                    <a:pt x="644" y="355"/>
                  </a:lnTo>
                  <a:lnTo>
                    <a:pt x="655" y="355"/>
                  </a:lnTo>
                  <a:lnTo>
                    <a:pt x="655" y="357"/>
                  </a:lnTo>
                  <a:lnTo>
                    <a:pt x="665" y="357"/>
                  </a:lnTo>
                  <a:lnTo>
                    <a:pt x="665" y="361"/>
                  </a:lnTo>
                  <a:lnTo>
                    <a:pt x="673" y="361"/>
                  </a:lnTo>
                  <a:lnTo>
                    <a:pt x="673" y="364"/>
                  </a:lnTo>
                  <a:lnTo>
                    <a:pt x="680" y="364"/>
                  </a:lnTo>
                  <a:lnTo>
                    <a:pt x="680" y="370"/>
                  </a:lnTo>
                  <a:lnTo>
                    <a:pt x="688" y="370"/>
                  </a:lnTo>
                  <a:lnTo>
                    <a:pt x="688" y="373"/>
                  </a:lnTo>
                  <a:lnTo>
                    <a:pt x="697" y="373"/>
                  </a:lnTo>
                  <a:lnTo>
                    <a:pt x="697" y="377"/>
                  </a:lnTo>
                  <a:lnTo>
                    <a:pt x="704" y="377"/>
                  </a:lnTo>
                  <a:lnTo>
                    <a:pt x="704" y="380"/>
                  </a:lnTo>
                  <a:lnTo>
                    <a:pt x="715" y="380"/>
                  </a:lnTo>
                  <a:lnTo>
                    <a:pt x="715" y="384"/>
                  </a:lnTo>
                  <a:lnTo>
                    <a:pt x="725" y="384"/>
                  </a:lnTo>
                  <a:lnTo>
                    <a:pt x="725" y="386"/>
                  </a:lnTo>
                  <a:lnTo>
                    <a:pt x="733" y="386"/>
                  </a:lnTo>
                  <a:lnTo>
                    <a:pt x="733" y="387"/>
                  </a:lnTo>
                  <a:lnTo>
                    <a:pt x="740" y="387"/>
                  </a:lnTo>
                  <a:lnTo>
                    <a:pt x="740" y="391"/>
                  </a:lnTo>
                  <a:lnTo>
                    <a:pt x="750" y="391"/>
                  </a:lnTo>
                  <a:lnTo>
                    <a:pt x="750" y="394"/>
                  </a:lnTo>
                  <a:lnTo>
                    <a:pt x="759" y="394"/>
                  </a:lnTo>
                  <a:lnTo>
                    <a:pt x="759" y="396"/>
                  </a:lnTo>
                  <a:lnTo>
                    <a:pt x="768" y="396"/>
                  </a:lnTo>
                  <a:lnTo>
                    <a:pt x="768" y="400"/>
                  </a:lnTo>
                  <a:lnTo>
                    <a:pt x="784" y="400"/>
                  </a:lnTo>
                  <a:lnTo>
                    <a:pt x="784" y="405"/>
                  </a:lnTo>
                  <a:lnTo>
                    <a:pt x="793" y="405"/>
                  </a:lnTo>
                  <a:lnTo>
                    <a:pt x="793" y="409"/>
                  </a:lnTo>
                  <a:lnTo>
                    <a:pt x="801" y="409"/>
                  </a:lnTo>
                  <a:lnTo>
                    <a:pt x="801" y="412"/>
                  </a:lnTo>
                  <a:lnTo>
                    <a:pt x="812" y="412"/>
                  </a:lnTo>
                  <a:lnTo>
                    <a:pt x="812" y="419"/>
                  </a:lnTo>
                  <a:lnTo>
                    <a:pt x="828" y="419"/>
                  </a:lnTo>
                  <a:lnTo>
                    <a:pt x="828" y="423"/>
                  </a:lnTo>
                  <a:lnTo>
                    <a:pt x="837" y="423"/>
                  </a:lnTo>
                  <a:lnTo>
                    <a:pt x="837" y="424"/>
                  </a:lnTo>
                  <a:lnTo>
                    <a:pt x="853" y="424"/>
                  </a:lnTo>
                  <a:lnTo>
                    <a:pt x="853" y="428"/>
                  </a:lnTo>
                  <a:lnTo>
                    <a:pt x="869" y="428"/>
                  </a:lnTo>
                  <a:lnTo>
                    <a:pt x="869" y="433"/>
                  </a:lnTo>
                  <a:lnTo>
                    <a:pt x="883" y="433"/>
                  </a:lnTo>
                  <a:lnTo>
                    <a:pt x="883" y="435"/>
                  </a:lnTo>
                  <a:lnTo>
                    <a:pt x="916" y="435"/>
                  </a:lnTo>
                  <a:lnTo>
                    <a:pt x="916" y="439"/>
                  </a:lnTo>
                  <a:lnTo>
                    <a:pt x="934" y="439"/>
                  </a:lnTo>
                  <a:lnTo>
                    <a:pt x="934" y="442"/>
                  </a:lnTo>
                  <a:lnTo>
                    <a:pt x="941" y="442"/>
                  </a:lnTo>
                  <a:lnTo>
                    <a:pt x="941" y="446"/>
                  </a:lnTo>
                  <a:lnTo>
                    <a:pt x="951" y="446"/>
                  </a:lnTo>
                  <a:lnTo>
                    <a:pt x="951" y="449"/>
                  </a:lnTo>
                  <a:lnTo>
                    <a:pt x="959" y="449"/>
                  </a:lnTo>
                  <a:lnTo>
                    <a:pt x="959" y="451"/>
                  </a:lnTo>
                  <a:lnTo>
                    <a:pt x="969" y="451"/>
                  </a:lnTo>
                  <a:lnTo>
                    <a:pt x="969" y="455"/>
                  </a:lnTo>
                  <a:lnTo>
                    <a:pt x="976" y="455"/>
                  </a:lnTo>
                  <a:lnTo>
                    <a:pt x="976" y="472"/>
                  </a:lnTo>
                  <a:lnTo>
                    <a:pt x="985" y="472"/>
                  </a:lnTo>
                  <a:lnTo>
                    <a:pt x="985" y="476"/>
                  </a:lnTo>
                  <a:lnTo>
                    <a:pt x="994" y="476"/>
                  </a:lnTo>
                  <a:lnTo>
                    <a:pt x="994" y="479"/>
                  </a:lnTo>
                  <a:lnTo>
                    <a:pt x="1003" y="479"/>
                  </a:lnTo>
                  <a:lnTo>
                    <a:pt x="1003" y="481"/>
                  </a:lnTo>
                  <a:lnTo>
                    <a:pt x="1013" y="481"/>
                  </a:lnTo>
                  <a:lnTo>
                    <a:pt x="1013" y="485"/>
                  </a:lnTo>
                  <a:lnTo>
                    <a:pt x="1020" y="485"/>
                  </a:lnTo>
                  <a:lnTo>
                    <a:pt x="1020" y="486"/>
                  </a:lnTo>
                  <a:lnTo>
                    <a:pt x="1031" y="486"/>
                  </a:lnTo>
                  <a:lnTo>
                    <a:pt x="1031" y="488"/>
                  </a:lnTo>
                  <a:lnTo>
                    <a:pt x="1038" y="488"/>
                  </a:lnTo>
                  <a:lnTo>
                    <a:pt x="1038" y="495"/>
                  </a:lnTo>
                  <a:lnTo>
                    <a:pt x="1093" y="495"/>
                  </a:lnTo>
                  <a:lnTo>
                    <a:pt x="1093" y="501"/>
                  </a:lnTo>
                  <a:lnTo>
                    <a:pt x="1125" y="501"/>
                  </a:lnTo>
                  <a:lnTo>
                    <a:pt x="1125" y="504"/>
                  </a:lnTo>
                  <a:lnTo>
                    <a:pt x="1153" y="504"/>
                  </a:lnTo>
                  <a:lnTo>
                    <a:pt x="1153" y="509"/>
                  </a:lnTo>
                  <a:lnTo>
                    <a:pt x="1162" y="509"/>
                  </a:lnTo>
                  <a:lnTo>
                    <a:pt x="1162" y="513"/>
                  </a:lnTo>
                  <a:lnTo>
                    <a:pt x="1178" y="513"/>
                  </a:lnTo>
                  <a:lnTo>
                    <a:pt x="1178" y="516"/>
                  </a:lnTo>
                  <a:lnTo>
                    <a:pt x="1206" y="516"/>
                  </a:lnTo>
                  <a:lnTo>
                    <a:pt x="1206" y="520"/>
                  </a:lnTo>
                  <a:lnTo>
                    <a:pt x="1222" y="520"/>
                  </a:lnTo>
                  <a:lnTo>
                    <a:pt x="1222" y="523"/>
                  </a:lnTo>
                  <a:lnTo>
                    <a:pt x="1232" y="523"/>
                  </a:lnTo>
                  <a:lnTo>
                    <a:pt x="1232" y="525"/>
                  </a:lnTo>
                  <a:lnTo>
                    <a:pt x="1241" y="525"/>
                  </a:lnTo>
                  <a:lnTo>
                    <a:pt x="1241" y="529"/>
                  </a:lnTo>
                  <a:lnTo>
                    <a:pt x="1248" y="529"/>
                  </a:lnTo>
                  <a:lnTo>
                    <a:pt x="1248" y="532"/>
                  </a:lnTo>
                  <a:lnTo>
                    <a:pt x="1257" y="532"/>
                  </a:lnTo>
                  <a:lnTo>
                    <a:pt x="1257" y="541"/>
                  </a:lnTo>
                  <a:lnTo>
                    <a:pt x="1275" y="541"/>
                  </a:lnTo>
                  <a:lnTo>
                    <a:pt x="1275" y="546"/>
                  </a:lnTo>
                  <a:lnTo>
                    <a:pt x="1321" y="546"/>
                  </a:lnTo>
                  <a:lnTo>
                    <a:pt x="1321" y="550"/>
                  </a:lnTo>
                  <a:lnTo>
                    <a:pt x="1328" y="550"/>
                  </a:lnTo>
                  <a:lnTo>
                    <a:pt x="1328" y="552"/>
                  </a:lnTo>
                  <a:lnTo>
                    <a:pt x="1336" y="552"/>
                  </a:lnTo>
                  <a:lnTo>
                    <a:pt x="1336" y="555"/>
                  </a:lnTo>
                  <a:lnTo>
                    <a:pt x="1345" y="555"/>
                  </a:lnTo>
                  <a:lnTo>
                    <a:pt x="1345" y="559"/>
                  </a:lnTo>
                  <a:lnTo>
                    <a:pt x="1356" y="559"/>
                  </a:lnTo>
                  <a:lnTo>
                    <a:pt x="1356" y="562"/>
                  </a:lnTo>
                  <a:lnTo>
                    <a:pt x="1372" y="562"/>
                  </a:lnTo>
                  <a:lnTo>
                    <a:pt x="1372" y="564"/>
                  </a:lnTo>
                  <a:lnTo>
                    <a:pt x="1389" y="564"/>
                  </a:lnTo>
                  <a:lnTo>
                    <a:pt x="1389" y="568"/>
                  </a:lnTo>
                  <a:lnTo>
                    <a:pt x="1398" y="568"/>
                  </a:lnTo>
                  <a:lnTo>
                    <a:pt x="1398" y="569"/>
                  </a:lnTo>
                  <a:lnTo>
                    <a:pt x="1405" y="569"/>
                  </a:lnTo>
                  <a:lnTo>
                    <a:pt x="1405" y="575"/>
                  </a:lnTo>
                  <a:lnTo>
                    <a:pt x="1416" y="575"/>
                  </a:lnTo>
                  <a:lnTo>
                    <a:pt x="1416" y="577"/>
                  </a:lnTo>
                  <a:lnTo>
                    <a:pt x="1434" y="577"/>
                  </a:lnTo>
                  <a:lnTo>
                    <a:pt x="1434" y="580"/>
                  </a:lnTo>
                  <a:lnTo>
                    <a:pt x="1451" y="580"/>
                  </a:lnTo>
                  <a:lnTo>
                    <a:pt x="1451" y="584"/>
                  </a:lnTo>
                  <a:lnTo>
                    <a:pt x="1458" y="584"/>
                  </a:lnTo>
                  <a:lnTo>
                    <a:pt x="1458" y="591"/>
                  </a:lnTo>
                  <a:lnTo>
                    <a:pt x="1478" y="591"/>
                  </a:lnTo>
                  <a:lnTo>
                    <a:pt x="1478" y="592"/>
                  </a:lnTo>
                  <a:lnTo>
                    <a:pt x="1487" y="592"/>
                  </a:lnTo>
                  <a:lnTo>
                    <a:pt x="1487" y="596"/>
                  </a:lnTo>
                  <a:lnTo>
                    <a:pt x="1495" y="596"/>
                  </a:lnTo>
                  <a:lnTo>
                    <a:pt x="1495" y="598"/>
                  </a:lnTo>
                  <a:lnTo>
                    <a:pt x="1504" y="598"/>
                  </a:lnTo>
                  <a:lnTo>
                    <a:pt x="1504" y="601"/>
                  </a:lnTo>
                  <a:lnTo>
                    <a:pt x="1511" y="601"/>
                  </a:lnTo>
                  <a:lnTo>
                    <a:pt x="1511" y="605"/>
                  </a:lnTo>
                  <a:lnTo>
                    <a:pt x="1529" y="605"/>
                  </a:lnTo>
                  <a:lnTo>
                    <a:pt x="1529" y="610"/>
                  </a:lnTo>
                  <a:lnTo>
                    <a:pt x="1538" y="610"/>
                  </a:lnTo>
                  <a:lnTo>
                    <a:pt x="1538" y="615"/>
                  </a:lnTo>
                  <a:lnTo>
                    <a:pt x="1547" y="615"/>
                  </a:lnTo>
                  <a:lnTo>
                    <a:pt x="1547" y="623"/>
                  </a:lnTo>
                  <a:lnTo>
                    <a:pt x="1557" y="623"/>
                  </a:lnTo>
                  <a:lnTo>
                    <a:pt x="1557" y="624"/>
                  </a:lnTo>
                  <a:lnTo>
                    <a:pt x="1564" y="624"/>
                  </a:lnTo>
                  <a:lnTo>
                    <a:pt x="1564" y="628"/>
                  </a:lnTo>
                  <a:lnTo>
                    <a:pt x="1573" y="628"/>
                  </a:lnTo>
                  <a:lnTo>
                    <a:pt x="1573" y="633"/>
                  </a:lnTo>
                  <a:lnTo>
                    <a:pt x="1582" y="633"/>
                  </a:lnTo>
                  <a:lnTo>
                    <a:pt x="1582" y="637"/>
                  </a:lnTo>
                  <a:lnTo>
                    <a:pt x="1601" y="637"/>
                  </a:lnTo>
                  <a:lnTo>
                    <a:pt x="1601" y="640"/>
                  </a:lnTo>
                  <a:lnTo>
                    <a:pt x="1644" y="640"/>
                  </a:lnTo>
                  <a:lnTo>
                    <a:pt x="1644" y="644"/>
                  </a:lnTo>
                  <a:lnTo>
                    <a:pt x="1670" y="644"/>
                  </a:lnTo>
                  <a:lnTo>
                    <a:pt x="1670" y="649"/>
                  </a:lnTo>
                  <a:lnTo>
                    <a:pt x="1758" y="649"/>
                  </a:lnTo>
                  <a:lnTo>
                    <a:pt x="1758" y="654"/>
                  </a:lnTo>
                  <a:lnTo>
                    <a:pt x="1820" y="654"/>
                  </a:lnTo>
                  <a:lnTo>
                    <a:pt x="1820" y="661"/>
                  </a:lnTo>
                  <a:lnTo>
                    <a:pt x="1836" y="661"/>
                  </a:lnTo>
                  <a:lnTo>
                    <a:pt x="1836" y="667"/>
                  </a:lnTo>
                  <a:lnTo>
                    <a:pt x="1863" y="667"/>
                  </a:lnTo>
                  <a:lnTo>
                    <a:pt x="1863" y="670"/>
                  </a:lnTo>
                  <a:lnTo>
                    <a:pt x="1880" y="670"/>
                  </a:lnTo>
                  <a:lnTo>
                    <a:pt x="1880" y="674"/>
                  </a:lnTo>
                  <a:lnTo>
                    <a:pt x="1907" y="674"/>
                  </a:lnTo>
                  <a:lnTo>
                    <a:pt x="1907" y="679"/>
                  </a:lnTo>
                  <a:lnTo>
                    <a:pt x="1916" y="679"/>
                  </a:lnTo>
                  <a:lnTo>
                    <a:pt x="1916" y="683"/>
                  </a:lnTo>
                  <a:lnTo>
                    <a:pt x="1924" y="683"/>
                  </a:lnTo>
                  <a:lnTo>
                    <a:pt x="1924" y="686"/>
                  </a:lnTo>
                  <a:lnTo>
                    <a:pt x="1942" y="686"/>
                  </a:lnTo>
                  <a:lnTo>
                    <a:pt x="1942" y="692"/>
                  </a:lnTo>
                  <a:lnTo>
                    <a:pt x="1960" y="692"/>
                  </a:lnTo>
                  <a:lnTo>
                    <a:pt x="1960" y="695"/>
                  </a:lnTo>
                  <a:lnTo>
                    <a:pt x="1976" y="695"/>
                  </a:lnTo>
                  <a:lnTo>
                    <a:pt x="1976" y="700"/>
                  </a:lnTo>
                  <a:lnTo>
                    <a:pt x="2004" y="700"/>
                  </a:lnTo>
                  <a:lnTo>
                    <a:pt x="2004" y="704"/>
                  </a:lnTo>
                  <a:lnTo>
                    <a:pt x="2023" y="704"/>
                  </a:lnTo>
                  <a:lnTo>
                    <a:pt x="2023" y="709"/>
                  </a:lnTo>
                  <a:lnTo>
                    <a:pt x="2039" y="709"/>
                  </a:lnTo>
                  <a:lnTo>
                    <a:pt x="2039" y="711"/>
                  </a:lnTo>
                  <a:lnTo>
                    <a:pt x="2066" y="711"/>
                  </a:lnTo>
                  <a:lnTo>
                    <a:pt x="2066" y="718"/>
                  </a:lnTo>
                  <a:lnTo>
                    <a:pt x="2082" y="718"/>
                  </a:lnTo>
                  <a:lnTo>
                    <a:pt x="2082" y="720"/>
                  </a:lnTo>
                  <a:lnTo>
                    <a:pt x="2092" y="720"/>
                  </a:lnTo>
                  <a:lnTo>
                    <a:pt x="2092" y="725"/>
                  </a:lnTo>
                  <a:lnTo>
                    <a:pt x="2099" y="725"/>
                  </a:lnTo>
                  <a:lnTo>
                    <a:pt x="2099" y="729"/>
                  </a:lnTo>
                  <a:lnTo>
                    <a:pt x="2135" y="729"/>
                  </a:lnTo>
                  <a:lnTo>
                    <a:pt x="2135" y="734"/>
                  </a:lnTo>
                  <a:lnTo>
                    <a:pt x="2193" y="734"/>
                  </a:lnTo>
                  <a:lnTo>
                    <a:pt x="2193" y="739"/>
                  </a:lnTo>
                  <a:lnTo>
                    <a:pt x="2205" y="739"/>
                  </a:lnTo>
                  <a:lnTo>
                    <a:pt x="2205" y="741"/>
                  </a:lnTo>
                  <a:lnTo>
                    <a:pt x="2214" y="741"/>
                  </a:lnTo>
                  <a:lnTo>
                    <a:pt x="2214" y="746"/>
                  </a:lnTo>
                  <a:lnTo>
                    <a:pt x="2223" y="746"/>
                  </a:lnTo>
                  <a:lnTo>
                    <a:pt x="2223" y="750"/>
                  </a:lnTo>
                  <a:lnTo>
                    <a:pt x="2230" y="750"/>
                  </a:lnTo>
                  <a:lnTo>
                    <a:pt x="2230" y="753"/>
                  </a:lnTo>
                  <a:lnTo>
                    <a:pt x="2240" y="753"/>
                  </a:lnTo>
                  <a:lnTo>
                    <a:pt x="2240" y="759"/>
                  </a:lnTo>
                  <a:lnTo>
                    <a:pt x="2258" y="759"/>
                  </a:lnTo>
                  <a:lnTo>
                    <a:pt x="2258" y="762"/>
                  </a:lnTo>
                  <a:lnTo>
                    <a:pt x="2278" y="762"/>
                  </a:lnTo>
                  <a:lnTo>
                    <a:pt x="2278" y="771"/>
                  </a:lnTo>
                  <a:lnTo>
                    <a:pt x="2285" y="771"/>
                  </a:lnTo>
                  <a:lnTo>
                    <a:pt x="2285" y="778"/>
                  </a:lnTo>
                  <a:lnTo>
                    <a:pt x="2436" y="778"/>
                  </a:lnTo>
                  <a:lnTo>
                    <a:pt x="2436" y="785"/>
                  </a:lnTo>
                  <a:lnTo>
                    <a:pt x="2445" y="785"/>
                  </a:lnTo>
                  <a:lnTo>
                    <a:pt x="2445" y="791"/>
                  </a:lnTo>
                  <a:lnTo>
                    <a:pt x="2468" y="791"/>
                  </a:lnTo>
                  <a:lnTo>
                    <a:pt x="2468" y="796"/>
                  </a:lnTo>
                  <a:lnTo>
                    <a:pt x="2477" y="796"/>
                  </a:lnTo>
                  <a:lnTo>
                    <a:pt x="2477" y="805"/>
                  </a:lnTo>
                  <a:lnTo>
                    <a:pt x="2867" y="805"/>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sp>
          <p:nvSpPr>
            <p:cNvPr id="155" name="Freeform 14">
              <a:extLst>
                <a:ext uri="{FF2B5EF4-FFF2-40B4-BE49-F238E27FC236}">
                  <a16:creationId xmlns:a16="http://schemas.microsoft.com/office/drawing/2014/main" id="{46D80B1D-D71A-45BF-8369-F6207F5D1B4E}"/>
                </a:ext>
              </a:extLst>
            </p:cNvPr>
            <p:cNvSpPr>
              <a:spLocks/>
            </p:cNvSpPr>
            <p:nvPr/>
          </p:nvSpPr>
          <p:spPr bwMode="auto">
            <a:xfrm>
              <a:off x="1160443" y="3235957"/>
              <a:ext cx="3984907" cy="1232153"/>
            </a:xfrm>
            <a:custGeom>
              <a:avLst/>
              <a:gdLst>
                <a:gd name="T0" fmla="*/ 39 w 2894"/>
                <a:gd name="T1" fmla="*/ 23 h 897"/>
                <a:gd name="T2" fmla="*/ 74 w 2894"/>
                <a:gd name="T3" fmla="*/ 51 h 897"/>
                <a:gd name="T4" fmla="*/ 109 w 2894"/>
                <a:gd name="T5" fmla="*/ 78 h 897"/>
                <a:gd name="T6" fmla="*/ 145 w 2894"/>
                <a:gd name="T7" fmla="*/ 104 h 897"/>
                <a:gd name="T8" fmla="*/ 178 w 2894"/>
                <a:gd name="T9" fmla="*/ 126 h 897"/>
                <a:gd name="T10" fmla="*/ 213 w 2894"/>
                <a:gd name="T11" fmla="*/ 143 h 897"/>
                <a:gd name="T12" fmla="*/ 249 w 2894"/>
                <a:gd name="T13" fmla="*/ 161 h 897"/>
                <a:gd name="T14" fmla="*/ 286 w 2894"/>
                <a:gd name="T15" fmla="*/ 184 h 897"/>
                <a:gd name="T16" fmla="*/ 319 w 2894"/>
                <a:gd name="T17" fmla="*/ 200 h 897"/>
                <a:gd name="T18" fmla="*/ 353 w 2894"/>
                <a:gd name="T19" fmla="*/ 214 h 897"/>
                <a:gd name="T20" fmla="*/ 388 w 2894"/>
                <a:gd name="T21" fmla="*/ 228 h 897"/>
                <a:gd name="T22" fmla="*/ 424 w 2894"/>
                <a:gd name="T23" fmla="*/ 248 h 897"/>
                <a:gd name="T24" fmla="*/ 459 w 2894"/>
                <a:gd name="T25" fmla="*/ 265 h 897"/>
                <a:gd name="T26" fmla="*/ 494 w 2894"/>
                <a:gd name="T27" fmla="*/ 281 h 897"/>
                <a:gd name="T28" fmla="*/ 529 w 2894"/>
                <a:gd name="T29" fmla="*/ 295 h 897"/>
                <a:gd name="T30" fmla="*/ 565 w 2894"/>
                <a:gd name="T31" fmla="*/ 311 h 897"/>
                <a:gd name="T32" fmla="*/ 600 w 2894"/>
                <a:gd name="T33" fmla="*/ 325 h 897"/>
                <a:gd name="T34" fmla="*/ 644 w 2894"/>
                <a:gd name="T35" fmla="*/ 341 h 897"/>
                <a:gd name="T36" fmla="*/ 680 w 2894"/>
                <a:gd name="T37" fmla="*/ 357 h 897"/>
                <a:gd name="T38" fmla="*/ 715 w 2894"/>
                <a:gd name="T39" fmla="*/ 370 h 897"/>
                <a:gd name="T40" fmla="*/ 759 w 2894"/>
                <a:gd name="T41" fmla="*/ 382 h 897"/>
                <a:gd name="T42" fmla="*/ 793 w 2894"/>
                <a:gd name="T43" fmla="*/ 394 h 897"/>
                <a:gd name="T44" fmla="*/ 830 w 2894"/>
                <a:gd name="T45" fmla="*/ 412 h 897"/>
                <a:gd name="T46" fmla="*/ 861 w 2894"/>
                <a:gd name="T47" fmla="*/ 424 h 897"/>
                <a:gd name="T48" fmla="*/ 907 w 2894"/>
                <a:gd name="T49" fmla="*/ 440 h 897"/>
                <a:gd name="T50" fmla="*/ 951 w 2894"/>
                <a:gd name="T51" fmla="*/ 456 h 897"/>
                <a:gd name="T52" fmla="*/ 985 w 2894"/>
                <a:gd name="T53" fmla="*/ 467 h 897"/>
                <a:gd name="T54" fmla="*/ 1020 w 2894"/>
                <a:gd name="T55" fmla="*/ 479 h 897"/>
                <a:gd name="T56" fmla="*/ 1065 w 2894"/>
                <a:gd name="T57" fmla="*/ 493 h 897"/>
                <a:gd name="T58" fmla="*/ 1109 w 2894"/>
                <a:gd name="T59" fmla="*/ 508 h 897"/>
                <a:gd name="T60" fmla="*/ 1144 w 2894"/>
                <a:gd name="T61" fmla="*/ 522 h 897"/>
                <a:gd name="T62" fmla="*/ 1179 w 2894"/>
                <a:gd name="T63" fmla="*/ 534 h 897"/>
                <a:gd name="T64" fmla="*/ 1222 w 2894"/>
                <a:gd name="T65" fmla="*/ 545 h 897"/>
                <a:gd name="T66" fmla="*/ 1259 w 2894"/>
                <a:gd name="T67" fmla="*/ 562 h 897"/>
                <a:gd name="T68" fmla="*/ 1299 w 2894"/>
                <a:gd name="T69" fmla="*/ 573 h 897"/>
                <a:gd name="T70" fmla="*/ 1345 w 2894"/>
                <a:gd name="T71" fmla="*/ 589 h 897"/>
                <a:gd name="T72" fmla="*/ 1389 w 2894"/>
                <a:gd name="T73" fmla="*/ 600 h 897"/>
                <a:gd name="T74" fmla="*/ 1425 w 2894"/>
                <a:gd name="T75" fmla="*/ 610 h 897"/>
                <a:gd name="T76" fmla="*/ 1469 w 2894"/>
                <a:gd name="T77" fmla="*/ 619 h 897"/>
                <a:gd name="T78" fmla="*/ 1511 w 2894"/>
                <a:gd name="T79" fmla="*/ 631 h 897"/>
                <a:gd name="T80" fmla="*/ 1547 w 2894"/>
                <a:gd name="T81" fmla="*/ 644 h 897"/>
                <a:gd name="T82" fmla="*/ 1582 w 2894"/>
                <a:gd name="T83" fmla="*/ 656 h 897"/>
                <a:gd name="T84" fmla="*/ 1617 w 2894"/>
                <a:gd name="T85" fmla="*/ 665 h 897"/>
                <a:gd name="T86" fmla="*/ 1652 w 2894"/>
                <a:gd name="T87" fmla="*/ 676 h 897"/>
                <a:gd name="T88" fmla="*/ 1721 w 2894"/>
                <a:gd name="T89" fmla="*/ 690 h 897"/>
                <a:gd name="T90" fmla="*/ 1792 w 2894"/>
                <a:gd name="T91" fmla="*/ 704 h 897"/>
                <a:gd name="T92" fmla="*/ 1838 w 2894"/>
                <a:gd name="T93" fmla="*/ 716 h 897"/>
                <a:gd name="T94" fmla="*/ 1889 w 2894"/>
                <a:gd name="T95" fmla="*/ 730 h 897"/>
                <a:gd name="T96" fmla="*/ 1969 w 2894"/>
                <a:gd name="T97" fmla="*/ 746 h 897"/>
                <a:gd name="T98" fmla="*/ 2030 w 2894"/>
                <a:gd name="T99" fmla="*/ 762 h 897"/>
                <a:gd name="T100" fmla="*/ 2073 w 2894"/>
                <a:gd name="T101" fmla="*/ 771 h 897"/>
                <a:gd name="T102" fmla="*/ 2154 w 2894"/>
                <a:gd name="T103" fmla="*/ 785 h 897"/>
                <a:gd name="T104" fmla="*/ 2214 w 2894"/>
                <a:gd name="T105" fmla="*/ 794 h 897"/>
                <a:gd name="T106" fmla="*/ 2249 w 2894"/>
                <a:gd name="T107" fmla="*/ 805 h 897"/>
                <a:gd name="T108" fmla="*/ 2302 w 2894"/>
                <a:gd name="T109" fmla="*/ 815 h 897"/>
                <a:gd name="T110" fmla="*/ 2398 w 2894"/>
                <a:gd name="T111" fmla="*/ 833 h 897"/>
                <a:gd name="T112" fmla="*/ 2459 w 2894"/>
                <a:gd name="T113" fmla="*/ 847 h 897"/>
                <a:gd name="T114" fmla="*/ 2565 w 2894"/>
                <a:gd name="T115" fmla="*/ 867 h 897"/>
                <a:gd name="T116" fmla="*/ 2678 w 2894"/>
                <a:gd name="T117" fmla="*/ 884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4" h="897">
                  <a:moveTo>
                    <a:pt x="0" y="0"/>
                  </a:moveTo>
                  <a:lnTo>
                    <a:pt x="12" y="0"/>
                  </a:lnTo>
                  <a:lnTo>
                    <a:pt x="12" y="12"/>
                  </a:lnTo>
                  <a:lnTo>
                    <a:pt x="21" y="12"/>
                  </a:lnTo>
                  <a:lnTo>
                    <a:pt x="21" y="18"/>
                  </a:lnTo>
                  <a:lnTo>
                    <a:pt x="30" y="18"/>
                  </a:lnTo>
                  <a:lnTo>
                    <a:pt x="30" y="23"/>
                  </a:lnTo>
                  <a:lnTo>
                    <a:pt x="39" y="23"/>
                  </a:lnTo>
                  <a:lnTo>
                    <a:pt x="39" y="28"/>
                  </a:lnTo>
                  <a:lnTo>
                    <a:pt x="47" y="28"/>
                  </a:lnTo>
                  <a:lnTo>
                    <a:pt x="47" y="37"/>
                  </a:lnTo>
                  <a:lnTo>
                    <a:pt x="56" y="37"/>
                  </a:lnTo>
                  <a:lnTo>
                    <a:pt x="56" y="46"/>
                  </a:lnTo>
                  <a:lnTo>
                    <a:pt x="65" y="46"/>
                  </a:lnTo>
                  <a:lnTo>
                    <a:pt x="65" y="51"/>
                  </a:lnTo>
                  <a:lnTo>
                    <a:pt x="74" y="51"/>
                  </a:lnTo>
                  <a:lnTo>
                    <a:pt x="74" y="58"/>
                  </a:lnTo>
                  <a:lnTo>
                    <a:pt x="83" y="58"/>
                  </a:lnTo>
                  <a:lnTo>
                    <a:pt x="83" y="67"/>
                  </a:lnTo>
                  <a:lnTo>
                    <a:pt x="92" y="67"/>
                  </a:lnTo>
                  <a:lnTo>
                    <a:pt x="92" y="72"/>
                  </a:lnTo>
                  <a:lnTo>
                    <a:pt x="100" y="72"/>
                  </a:lnTo>
                  <a:lnTo>
                    <a:pt x="100" y="78"/>
                  </a:lnTo>
                  <a:lnTo>
                    <a:pt x="109" y="78"/>
                  </a:lnTo>
                  <a:lnTo>
                    <a:pt x="109" y="87"/>
                  </a:lnTo>
                  <a:lnTo>
                    <a:pt x="118" y="87"/>
                  </a:lnTo>
                  <a:lnTo>
                    <a:pt x="118" y="94"/>
                  </a:lnTo>
                  <a:lnTo>
                    <a:pt x="125" y="94"/>
                  </a:lnTo>
                  <a:lnTo>
                    <a:pt x="125" y="99"/>
                  </a:lnTo>
                  <a:lnTo>
                    <a:pt x="134" y="99"/>
                  </a:lnTo>
                  <a:lnTo>
                    <a:pt x="134" y="104"/>
                  </a:lnTo>
                  <a:lnTo>
                    <a:pt x="145" y="104"/>
                  </a:lnTo>
                  <a:lnTo>
                    <a:pt x="145" y="111"/>
                  </a:lnTo>
                  <a:lnTo>
                    <a:pt x="153" y="111"/>
                  </a:lnTo>
                  <a:lnTo>
                    <a:pt x="153" y="115"/>
                  </a:lnTo>
                  <a:lnTo>
                    <a:pt x="162" y="115"/>
                  </a:lnTo>
                  <a:lnTo>
                    <a:pt x="162" y="118"/>
                  </a:lnTo>
                  <a:lnTo>
                    <a:pt x="169" y="118"/>
                  </a:lnTo>
                  <a:lnTo>
                    <a:pt x="169" y="126"/>
                  </a:lnTo>
                  <a:lnTo>
                    <a:pt x="178" y="126"/>
                  </a:lnTo>
                  <a:lnTo>
                    <a:pt x="178" y="131"/>
                  </a:lnTo>
                  <a:lnTo>
                    <a:pt x="187" y="131"/>
                  </a:lnTo>
                  <a:lnTo>
                    <a:pt x="187" y="134"/>
                  </a:lnTo>
                  <a:lnTo>
                    <a:pt x="196" y="134"/>
                  </a:lnTo>
                  <a:lnTo>
                    <a:pt x="196" y="138"/>
                  </a:lnTo>
                  <a:lnTo>
                    <a:pt x="205" y="138"/>
                  </a:lnTo>
                  <a:lnTo>
                    <a:pt x="205" y="143"/>
                  </a:lnTo>
                  <a:lnTo>
                    <a:pt x="213" y="143"/>
                  </a:lnTo>
                  <a:lnTo>
                    <a:pt x="213" y="149"/>
                  </a:lnTo>
                  <a:lnTo>
                    <a:pt x="222" y="149"/>
                  </a:lnTo>
                  <a:lnTo>
                    <a:pt x="222" y="152"/>
                  </a:lnTo>
                  <a:lnTo>
                    <a:pt x="231" y="152"/>
                  </a:lnTo>
                  <a:lnTo>
                    <a:pt x="231" y="156"/>
                  </a:lnTo>
                  <a:lnTo>
                    <a:pt x="240" y="156"/>
                  </a:lnTo>
                  <a:lnTo>
                    <a:pt x="240" y="161"/>
                  </a:lnTo>
                  <a:lnTo>
                    <a:pt x="249" y="161"/>
                  </a:lnTo>
                  <a:lnTo>
                    <a:pt x="249" y="166"/>
                  </a:lnTo>
                  <a:lnTo>
                    <a:pt x="256" y="166"/>
                  </a:lnTo>
                  <a:lnTo>
                    <a:pt x="256" y="173"/>
                  </a:lnTo>
                  <a:lnTo>
                    <a:pt x="265" y="173"/>
                  </a:lnTo>
                  <a:lnTo>
                    <a:pt x="265" y="177"/>
                  </a:lnTo>
                  <a:lnTo>
                    <a:pt x="275" y="177"/>
                  </a:lnTo>
                  <a:lnTo>
                    <a:pt x="275" y="184"/>
                  </a:lnTo>
                  <a:lnTo>
                    <a:pt x="286" y="184"/>
                  </a:lnTo>
                  <a:lnTo>
                    <a:pt x="286" y="187"/>
                  </a:lnTo>
                  <a:lnTo>
                    <a:pt x="293" y="187"/>
                  </a:lnTo>
                  <a:lnTo>
                    <a:pt x="293" y="193"/>
                  </a:lnTo>
                  <a:lnTo>
                    <a:pt x="302" y="193"/>
                  </a:lnTo>
                  <a:lnTo>
                    <a:pt x="302" y="196"/>
                  </a:lnTo>
                  <a:lnTo>
                    <a:pt x="311" y="196"/>
                  </a:lnTo>
                  <a:lnTo>
                    <a:pt x="311" y="200"/>
                  </a:lnTo>
                  <a:lnTo>
                    <a:pt x="319" y="200"/>
                  </a:lnTo>
                  <a:lnTo>
                    <a:pt x="319" y="202"/>
                  </a:lnTo>
                  <a:lnTo>
                    <a:pt x="328" y="202"/>
                  </a:lnTo>
                  <a:lnTo>
                    <a:pt x="328" y="205"/>
                  </a:lnTo>
                  <a:lnTo>
                    <a:pt x="335" y="205"/>
                  </a:lnTo>
                  <a:lnTo>
                    <a:pt x="335" y="210"/>
                  </a:lnTo>
                  <a:lnTo>
                    <a:pt x="346" y="210"/>
                  </a:lnTo>
                  <a:lnTo>
                    <a:pt x="346" y="214"/>
                  </a:lnTo>
                  <a:lnTo>
                    <a:pt x="353" y="214"/>
                  </a:lnTo>
                  <a:lnTo>
                    <a:pt x="353" y="217"/>
                  </a:lnTo>
                  <a:lnTo>
                    <a:pt x="362" y="217"/>
                  </a:lnTo>
                  <a:lnTo>
                    <a:pt x="362" y="221"/>
                  </a:lnTo>
                  <a:lnTo>
                    <a:pt x="372" y="221"/>
                  </a:lnTo>
                  <a:lnTo>
                    <a:pt x="372" y="223"/>
                  </a:lnTo>
                  <a:lnTo>
                    <a:pt x="381" y="223"/>
                  </a:lnTo>
                  <a:lnTo>
                    <a:pt x="381" y="228"/>
                  </a:lnTo>
                  <a:lnTo>
                    <a:pt x="388" y="228"/>
                  </a:lnTo>
                  <a:lnTo>
                    <a:pt x="388" y="235"/>
                  </a:lnTo>
                  <a:lnTo>
                    <a:pt x="397" y="235"/>
                  </a:lnTo>
                  <a:lnTo>
                    <a:pt x="397" y="239"/>
                  </a:lnTo>
                  <a:lnTo>
                    <a:pt x="406" y="239"/>
                  </a:lnTo>
                  <a:lnTo>
                    <a:pt x="406" y="244"/>
                  </a:lnTo>
                  <a:lnTo>
                    <a:pt x="416" y="244"/>
                  </a:lnTo>
                  <a:lnTo>
                    <a:pt x="416" y="248"/>
                  </a:lnTo>
                  <a:lnTo>
                    <a:pt x="424" y="248"/>
                  </a:lnTo>
                  <a:lnTo>
                    <a:pt x="424" y="251"/>
                  </a:lnTo>
                  <a:lnTo>
                    <a:pt x="432" y="251"/>
                  </a:lnTo>
                  <a:lnTo>
                    <a:pt x="432" y="256"/>
                  </a:lnTo>
                  <a:lnTo>
                    <a:pt x="441" y="256"/>
                  </a:lnTo>
                  <a:lnTo>
                    <a:pt x="441" y="260"/>
                  </a:lnTo>
                  <a:lnTo>
                    <a:pt x="450" y="260"/>
                  </a:lnTo>
                  <a:lnTo>
                    <a:pt x="450" y="265"/>
                  </a:lnTo>
                  <a:lnTo>
                    <a:pt x="459" y="265"/>
                  </a:lnTo>
                  <a:lnTo>
                    <a:pt x="459" y="271"/>
                  </a:lnTo>
                  <a:lnTo>
                    <a:pt x="468" y="271"/>
                  </a:lnTo>
                  <a:lnTo>
                    <a:pt x="468" y="274"/>
                  </a:lnTo>
                  <a:lnTo>
                    <a:pt x="477" y="274"/>
                  </a:lnTo>
                  <a:lnTo>
                    <a:pt x="477" y="278"/>
                  </a:lnTo>
                  <a:lnTo>
                    <a:pt x="485" y="278"/>
                  </a:lnTo>
                  <a:lnTo>
                    <a:pt x="485" y="281"/>
                  </a:lnTo>
                  <a:lnTo>
                    <a:pt x="494" y="281"/>
                  </a:lnTo>
                  <a:lnTo>
                    <a:pt x="494" y="285"/>
                  </a:lnTo>
                  <a:lnTo>
                    <a:pt x="503" y="285"/>
                  </a:lnTo>
                  <a:lnTo>
                    <a:pt x="503" y="286"/>
                  </a:lnTo>
                  <a:lnTo>
                    <a:pt x="512" y="286"/>
                  </a:lnTo>
                  <a:lnTo>
                    <a:pt x="512" y="290"/>
                  </a:lnTo>
                  <a:lnTo>
                    <a:pt x="521" y="290"/>
                  </a:lnTo>
                  <a:lnTo>
                    <a:pt x="521" y="295"/>
                  </a:lnTo>
                  <a:lnTo>
                    <a:pt x="529" y="295"/>
                  </a:lnTo>
                  <a:lnTo>
                    <a:pt x="529" y="301"/>
                  </a:lnTo>
                  <a:lnTo>
                    <a:pt x="538" y="301"/>
                  </a:lnTo>
                  <a:lnTo>
                    <a:pt x="538" y="302"/>
                  </a:lnTo>
                  <a:lnTo>
                    <a:pt x="547" y="302"/>
                  </a:lnTo>
                  <a:lnTo>
                    <a:pt x="547" y="306"/>
                  </a:lnTo>
                  <a:lnTo>
                    <a:pt x="556" y="306"/>
                  </a:lnTo>
                  <a:lnTo>
                    <a:pt x="556" y="311"/>
                  </a:lnTo>
                  <a:lnTo>
                    <a:pt x="565" y="311"/>
                  </a:lnTo>
                  <a:lnTo>
                    <a:pt x="565" y="313"/>
                  </a:lnTo>
                  <a:lnTo>
                    <a:pt x="572" y="313"/>
                  </a:lnTo>
                  <a:lnTo>
                    <a:pt x="572" y="317"/>
                  </a:lnTo>
                  <a:lnTo>
                    <a:pt x="582" y="317"/>
                  </a:lnTo>
                  <a:lnTo>
                    <a:pt x="582" y="322"/>
                  </a:lnTo>
                  <a:lnTo>
                    <a:pt x="591" y="322"/>
                  </a:lnTo>
                  <a:lnTo>
                    <a:pt x="591" y="325"/>
                  </a:lnTo>
                  <a:lnTo>
                    <a:pt x="600" y="325"/>
                  </a:lnTo>
                  <a:lnTo>
                    <a:pt x="600" y="329"/>
                  </a:lnTo>
                  <a:lnTo>
                    <a:pt x="609" y="329"/>
                  </a:lnTo>
                  <a:lnTo>
                    <a:pt x="609" y="332"/>
                  </a:lnTo>
                  <a:lnTo>
                    <a:pt x="616" y="332"/>
                  </a:lnTo>
                  <a:lnTo>
                    <a:pt x="616" y="334"/>
                  </a:lnTo>
                  <a:lnTo>
                    <a:pt x="634" y="334"/>
                  </a:lnTo>
                  <a:lnTo>
                    <a:pt x="634" y="341"/>
                  </a:lnTo>
                  <a:lnTo>
                    <a:pt x="644" y="341"/>
                  </a:lnTo>
                  <a:lnTo>
                    <a:pt x="644" y="345"/>
                  </a:lnTo>
                  <a:lnTo>
                    <a:pt x="653" y="345"/>
                  </a:lnTo>
                  <a:lnTo>
                    <a:pt x="653" y="348"/>
                  </a:lnTo>
                  <a:lnTo>
                    <a:pt x="660" y="348"/>
                  </a:lnTo>
                  <a:lnTo>
                    <a:pt x="660" y="352"/>
                  </a:lnTo>
                  <a:lnTo>
                    <a:pt x="669" y="352"/>
                  </a:lnTo>
                  <a:lnTo>
                    <a:pt x="669" y="357"/>
                  </a:lnTo>
                  <a:lnTo>
                    <a:pt x="680" y="357"/>
                  </a:lnTo>
                  <a:lnTo>
                    <a:pt x="680" y="361"/>
                  </a:lnTo>
                  <a:lnTo>
                    <a:pt x="688" y="361"/>
                  </a:lnTo>
                  <a:lnTo>
                    <a:pt x="688" y="364"/>
                  </a:lnTo>
                  <a:lnTo>
                    <a:pt x="697" y="364"/>
                  </a:lnTo>
                  <a:lnTo>
                    <a:pt x="697" y="366"/>
                  </a:lnTo>
                  <a:lnTo>
                    <a:pt x="704" y="366"/>
                  </a:lnTo>
                  <a:lnTo>
                    <a:pt x="704" y="370"/>
                  </a:lnTo>
                  <a:lnTo>
                    <a:pt x="715" y="370"/>
                  </a:lnTo>
                  <a:lnTo>
                    <a:pt x="715" y="373"/>
                  </a:lnTo>
                  <a:lnTo>
                    <a:pt x="724" y="373"/>
                  </a:lnTo>
                  <a:lnTo>
                    <a:pt x="724" y="377"/>
                  </a:lnTo>
                  <a:lnTo>
                    <a:pt x="733" y="377"/>
                  </a:lnTo>
                  <a:lnTo>
                    <a:pt x="733" y="380"/>
                  </a:lnTo>
                  <a:lnTo>
                    <a:pt x="748" y="380"/>
                  </a:lnTo>
                  <a:lnTo>
                    <a:pt x="748" y="382"/>
                  </a:lnTo>
                  <a:lnTo>
                    <a:pt x="759" y="382"/>
                  </a:lnTo>
                  <a:lnTo>
                    <a:pt x="759" y="386"/>
                  </a:lnTo>
                  <a:lnTo>
                    <a:pt x="768" y="386"/>
                  </a:lnTo>
                  <a:lnTo>
                    <a:pt x="768" y="389"/>
                  </a:lnTo>
                  <a:lnTo>
                    <a:pt x="775" y="389"/>
                  </a:lnTo>
                  <a:lnTo>
                    <a:pt x="775" y="393"/>
                  </a:lnTo>
                  <a:lnTo>
                    <a:pt x="784" y="393"/>
                  </a:lnTo>
                  <a:lnTo>
                    <a:pt x="784" y="394"/>
                  </a:lnTo>
                  <a:lnTo>
                    <a:pt x="793" y="394"/>
                  </a:lnTo>
                  <a:lnTo>
                    <a:pt x="793" y="398"/>
                  </a:lnTo>
                  <a:lnTo>
                    <a:pt x="801" y="398"/>
                  </a:lnTo>
                  <a:lnTo>
                    <a:pt x="801" y="403"/>
                  </a:lnTo>
                  <a:lnTo>
                    <a:pt x="810" y="403"/>
                  </a:lnTo>
                  <a:lnTo>
                    <a:pt x="810" y="409"/>
                  </a:lnTo>
                  <a:lnTo>
                    <a:pt x="819" y="409"/>
                  </a:lnTo>
                  <a:lnTo>
                    <a:pt x="819" y="412"/>
                  </a:lnTo>
                  <a:lnTo>
                    <a:pt x="830" y="412"/>
                  </a:lnTo>
                  <a:lnTo>
                    <a:pt x="830" y="416"/>
                  </a:lnTo>
                  <a:lnTo>
                    <a:pt x="837" y="416"/>
                  </a:lnTo>
                  <a:lnTo>
                    <a:pt x="837" y="417"/>
                  </a:lnTo>
                  <a:lnTo>
                    <a:pt x="846" y="417"/>
                  </a:lnTo>
                  <a:lnTo>
                    <a:pt x="846" y="421"/>
                  </a:lnTo>
                  <a:lnTo>
                    <a:pt x="854" y="421"/>
                  </a:lnTo>
                  <a:lnTo>
                    <a:pt x="854" y="424"/>
                  </a:lnTo>
                  <a:lnTo>
                    <a:pt x="861" y="424"/>
                  </a:lnTo>
                  <a:lnTo>
                    <a:pt x="861" y="428"/>
                  </a:lnTo>
                  <a:lnTo>
                    <a:pt x="874" y="428"/>
                  </a:lnTo>
                  <a:lnTo>
                    <a:pt x="874" y="433"/>
                  </a:lnTo>
                  <a:lnTo>
                    <a:pt x="888" y="433"/>
                  </a:lnTo>
                  <a:lnTo>
                    <a:pt x="888" y="437"/>
                  </a:lnTo>
                  <a:lnTo>
                    <a:pt x="900" y="437"/>
                  </a:lnTo>
                  <a:lnTo>
                    <a:pt x="900" y="440"/>
                  </a:lnTo>
                  <a:lnTo>
                    <a:pt x="907" y="440"/>
                  </a:lnTo>
                  <a:lnTo>
                    <a:pt x="907" y="446"/>
                  </a:lnTo>
                  <a:lnTo>
                    <a:pt x="925" y="446"/>
                  </a:lnTo>
                  <a:lnTo>
                    <a:pt x="925" y="451"/>
                  </a:lnTo>
                  <a:lnTo>
                    <a:pt x="934" y="451"/>
                  </a:lnTo>
                  <a:lnTo>
                    <a:pt x="934" y="453"/>
                  </a:lnTo>
                  <a:lnTo>
                    <a:pt x="943" y="453"/>
                  </a:lnTo>
                  <a:lnTo>
                    <a:pt x="943" y="456"/>
                  </a:lnTo>
                  <a:lnTo>
                    <a:pt x="951" y="456"/>
                  </a:lnTo>
                  <a:lnTo>
                    <a:pt x="951" y="458"/>
                  </a:lnTo>
                  <a:lnTo>
                    <a:pt x="959" y="458"/>
                  </a:lnTo>
                  <a:lnTo>
                    <a:pt x="959" y="462"/>
                  </a:lnTo>
                  <a:lnTo>
                    <a:pt x="971" y="462"/>
                  </a:lnTo>
                  <a:lnTo>
                    <a:pt x="971" y="463"/>
                  </a:lnTo>
                  <a:lnTo>
                    <a:pt x="976" y="463"/>
                  </a:lnTo>
                  <a:lnTo>
                    <a:pt x="976" y="467"/>
                  </a:lnTo>
                  <a:lnTo>
                    <a:pt x="985" y="467"/>
                  </a:lnTo>
                  <a:lnTo>
                    <a:pt x="985" y="470"/>
                  </a:lnTo>
                  <a:lnTo>
                    <a:pt x="994" y="470"/>
                  </a:lnTo>
                  <a:lnTo>
                    <a:pt x="994" y="472"/>
                  </a:lnTo>
                  <a:lnTo>
                    <a:pt x="1003" y="472"/>
                  </a:lnTo>
                  <a:lnTo>
                    <a:pt x="1003" y="476"/>
                  </a:lnTo>
                  <a:lnTo>
                    <a:pt x="1012" y="476"/>
                  </a:lnTo>
                  <a:lnTo>
                    <a:pt x="1012" y="479"/>
                  </a:lnTo>
                  <a:lnTo>
                    <a:pt x="1020" y="479"/>
                  </a:lnTo>
                  <a:lnTo>
                    <a:pt x="1020" y="481"/>
                  </a:lnTo>
                  <a:lnTo>
                    <a:pt x="1038" y="481"/>
                  </a:lnTo>
                  <a:lnTo>
                    <a:pt x="1038" y="486"/>
                  </a:lnTo>
                  <a:lnTo>
                    <a:pt x="1047" y="486"/>
                  </a:lnTo>
                  <a:lnTo>
                    <a:pt x="1047" y="490"/>
                  </a:lnTo>
                  <a:lnTo>
                    <a:pt x="1057" y="490"/>
                  </a:lnTo>
                  <a:lnTo>
                    <a:pt x="1057" y="493"/>
                  </a:lnTo>
                  <a:lnTo>
                    <a:pt x="1065" y="493"/>
                  </a:lnTo>
                  <a:lnTo>
                    <a:pt x="1065" y="497"/>
                  </a:lnTo>
                  <a:lnTo>
                    <a:pt x="1082" y="497"/>
                  </a:lnTo>
                  <a:lnTo>
                    <a:pt x="1082" y="501"/>
                  </a:lnTo>
                  <a:lnTo>
                    <a:pt x="1091" y="501"/>
                  </a:lnTo>
                  <a:lnTo>
                    <a:pt x="1091" y="504"/>
                  </a:lnTo>
                  <a:lnTo>
                    <a:pt x="1102" y="504"/>
                  </a:lnTo>
                  <a:lnTo>
                    <a:pt x="1102" y="508"/>
                  </a:lnTo>
                  <a:lnTo>
                    <a:pt x="1109" y="508"/>
                  </a:lnTo>
                  <a:lnTo>
                    <a:pt x="1109" y="509"/>
                  </a:lnTo>
                  <a:lnTo>
                    <a:pt x="1117" y="509"/>
                  </a:lnTo>
                  <a:lnTo>
                    <a:pt x="1117" y="513"/>
                  </a:lnTo>
                  <a:lnTo>
                    <a:pt x="1126" y="513"/>
                  </a:lnTo>
                  <a:lnTo>
                    <a:pt x="1126" y="516"/>
                  </a:lnTo>
                  <a:lnTo>
                    <a:pt x="1135" y="516"/>
                  </a:lnTo>
                  <a:lnTo>
                    <a:pt x="1135" y="522"/>
                  </a:lnTo>
                  <a:lnTo>
                    <a:pt x="1144" y="522"/>
                  </a:lnTo>
                  <a:lnTo>
                    <a:pt x="1144" y="525"/>
                  </a:lnTo>
                  <a:lnTo>
                    <a:pt x="1153" y="525"/>
                  </a:lnTo>
                  <a:lnTo>
                    <a:pt x="1153" y="527"/>
                  </a:lnTo>
                  <a:lnTo>
                    <a:pt x="1160" y="527"/>
                  </a:lnTo>
                  <a:lnTo>
                    <a:pt x="1160" y="531"/>
                  </a:lnTo>
                  <a:lnTo>
                    <a:pt x="1169" y="531"/>
                  </a:lnTo>
                  <a:lnTo>
                    <a:pt x="1169" y="534"/>
                  </a:lnTo>
                  <a:lnTo>
                    <a:pt x="1179" y="534"/>
                  </a:lnTo>
                  <a:lnTo>
                    <a:pt x="1179" y="538"/>
                  </a:lnTo>
                  <a:lnTo>
                    <a:pt x="1188" y="538"/>
                  </a:lnTo>
                  <a:lnTo>
                    <a:pt x="1188" y="539"/>
                  </a:lnTo>
                  <a:lnTo>
                    <a:pt x="1197" y="539"/>
                  </a:lnTo>
                  <a:lnTo>
                    <a:pt x="1197" y="543"/>
                  </a:lnTo>
                  <a:lnTo>
                    <a:pt x="1206" y="543"/>
                  </a:lnTo>
                  <a:lnTo>
                    <a:pt x="1206" y="545"/>
                  </a:lnTo>
                  <a:lnTo>
                    <a:pt x="1222" y="545"/>
                  </a:lnTo>
                  <a:lnTo>
                    <a:pt x="1222" y="550"/>
                  </a:lnTo>
                  <a:lnTo>
                    <a:pt x="1232" y="550"/>
                  </a:lnTo>
                  <a:lnTo>
                    <a:pt x="1232" y="555"/>
                  </a:lnTo>
                  <a:lnTo>
                    <a:pt x="1239" y="555"/>
                  </a:lnTo>
                  <a:lnTo>
                    <a:pt x="1239" y="559"/>
                  </a:lnTo>
                  <a:lnTo>
                    <a:pt x="1248" y="559"/>
                  </a:lnTo>
                  <a:lnTo>
                    <a:pt x="1248" y="562"/>
                  </a:lnTo>
                  <a:lnTo>
                    <a:pt x="1259" y="562"/>
                  </a:lnTo>
                  <a:lnTo>
                    <a:pt x="1259" y="564"/>
                  </a:lnTo>
                  <a:lnTo>
                    <a:pt x="1266" y="564"/>
                  </a:lnTo>
                  <a:lnTo>
                    <a:pt x="1266" y="568"/>
                  </a:lnTo>
                  <a:lnTo>
                    <a:pt x="1275" y="568"/>
                  </a:lnTo>
                  <a:lnTo>
                    <a:pt x="1275" y="571"/>
                  </a:lnTo>
                  <a:lnTo>
                    <a:pt x="1283" y="571"/>
                  </a:lnTo>
                  <a:lnTo>
                    <a:pt x="1283" y="573"/>
                  </a:lnTo>
                  <a:lnTo>
                    <a:pt x="1299" y="573"/>
                  </a:lnTo>
                  <a:lnTo>
                    <a:pt x="1299" y="577"/>
                  </a:lnTo>
                  <a:lnTo>
                    <a:pt x="1310" y="577"/>
                  </a:lnTo>
                  <a:lnTo>
                    <a:pt x="1310" y="580"/>
                  </a:lnTo>
                  <a:lnTo>
                    <a:pt x="1328" y="580"/>
                  </a:lnTo>
                  <a:lnTo>
                    <a:pt x="1328" y="587"/>
                  </a:lnTo>
                  <a:lnTo>
                    <a:pt x="1336" y="587"/>
                  </a:lnTo>
                  <a:lnTo>
                    <a:pt x="1336" y="589"/>
                  </a:lnTo>
                  <a:lnTo>
                    <a:pt x="1345" y="589"/>
                  </a:lnTo>
                  <a:lnTo>
                    <a:pt x="1345" y="592"/>
                  </a:lnTo>
                  <a:lnTo>
                    <a:pt x="1354" y="592"/>
                  </a:lnTo>
                  <a:lnTo>
                    <a:pt x="1354" y="594"/>
                  </a:lnTo>
                  <a:lnTo>
                    <a:pt x="1372" y="594"/>
                  </a:lnTo>
                  <a:lnTo>
                    <a:pt x="1372" y="598"/>
                  </a:lnTo>
                  <a:lnTo>
                    <a:pt x="1381" y="598"/>
                  </a:lnTo>
                  <a:lnTo>
                    <a:pt x="1381" y="600"/>
                  </a:lnTo>
                  <a:lnTo>
                    <a:pt x="1389" y="600"/>
                  </a:lnTo>
                  <a:lnTo>
                    <a:pt x="1389" y="603"/>
                  </a:lnTo>
                  <a:lnTo>
                    <a:pt x="1398" y="603"/>
                  </a:lnTo>
                  <a:lnTo>
                    <a:pt x="1398" y="605"/>
                  </a:lnTo>
                  <a:lnTo>
                    <a:pt x="1407" y="605"/>
                  </a:lnTo>
                  <a:lnTo>
                    <a:pt x="1407" y="607"/>
                  </a:lnTo>
                  <a:lnTo>
                    <a:pt x="1416" y="607"/>
                  </a:lnTo>
                  <a:lnTo>
                    <a:pt x="1416" y="610"/>
                  </a:lnTo>
                  <a:lnTo>
                    <a:pt x="1425" y="610"/>
                  </a:lnTo>
                  <a:lnTo>
                    <a:pt x="1425" y="612"/>
                  </a:lnTo>
                  <a:lnTo>
                    <a:pt x="1434" y="612"/>
                  </a:lnTo>
                  <a:lnTo>
                    <a:pt x="1434" y="614"/>
                  </a:lnTo>
                  <a:lnTo>
                    <a:pt x="1442" y="614"/>
                  </a:lnTo>
                  <a:lnTo>
                    <a:pt x="1442" y="617"/>
                  </a:lnTo>
                  <a:lnTo>
                    <a:pt x="1451" y="617"/>
                  </a:lnTo>
                  <a:lnTo>
                    <a:pt x="1451" y="619"/>
                  </a:lnTo>
                  <a:lnTo>
                    <a:pt x="1469" y="619"/>
                  </a:lnTo>
                  <a:lnTo>
                    <a:pt x="1469" y="623"/>
                  </a:lnTo>
                  <a:lnTo>
                    <a:pt x="1478" y="623"/>
                  </a:lnTo>
                  <a:lnTo>
                    <a:pt x="1478" y="626"/>
                  </a:lnTo>
                  <a:lnTo>
                    <a:pt x="1485" y="626"/>
                  </a:lnTo>
                  <a:lnTo>
                    <a:pt x="1485" y="628"/>
                  </a:lnTo>
                  <a:lnTo>
                    <a:pt x="1495" y="628"/>
                  </a:lnTo>
                  <a:lnTo>
                    <a:pt x="1495" y="631"/>
                  </a:lnTo>
                  <a:lnTo>
                    <a:pt x="1511" y="631"/>
                  </a:lnTo>
                  <a:lnTo>
                    <a:pt x="1511" y="635"/>
                  </a:lnTo>
                  <a:lnTo>
                    <a:pt x="1520" y="635"/>
                  </a:lnTo>
                  <a:lnTo>
                    <a:pt x="1520" y="638"/>
                  </a:lnTo>
                  <a:lnTo>
                    <a:pt x="1529" y="638"/>
                  </a:lnTo>
                  <a:lnTo>
                    <a:pt x="1529" y="642"/>
                  </a:lnTo>
                  <a:lnTo>
                    <a:pt x="1538" y="642"/>
                  </a:lnTo>
                  <a:lnTo>
                    <a:pt x="1538" y="644"/>
                  </a:lnTo>
                  <a:lnTo>
                    <a:pt x="1547" y="644"/>
                  </a:lnTo>
                  <a:lnTo>
                    <a:pt x="1547" y="647"/>
                  </a:lnTo>
                  <a:lnTo>
                    <a:pt x="1555" y="647"/>
                  </a:lnTo>
                  <a:lnTo>
                    <a:pt x="1555" y="651"/>
                  </a:lnTo>
                  <a:lnTo>
                    <a:pt x="1564" y="651"/>
                  </a:lnTo>
                  <a:lnTo>
                    <a:pt x="1564" y="654"/>
                  </a:lnTo>
                  <a:lnTo>
                    <a:pt x="1573" y="654"/>
                  </a:lnTo>
                  <a:lnTo>
                    <a:pt x="1573" y="656"/>
                  </a:lnTo>
                  <a:lnTo>
                    <a:pt x="1582" y="656"/>
                  </a:lnTo>
                  <a:lnTo>
                    <a:pt x="1582" y="658"/>
                  </a:lnTo>
                  <a:lnTo>
                    <a:pt x="1592" y="658"/>
                  </a:lnTo>
                  <a:lnTo>
                    <a:pt x="1592" y="661"/>
                  </a:lnTo>
                  <a:lnTo>
                    <a:pt x="1600" y="661"/>
                  </a:lnTo>
                  <a:lnTo>
                    <a:pt x="1600" y="663"/>
                  </a:lnTo>
                  <a:lnTo>
                    <a:pt x="1608" y="663"/>
                  </a:lnTo>
                  <a:lnTo>
                    <a:pt x="1608" y="665"/>
                  </a:lnTo>
                  <a:lnTo>
                    <a:pt x="1617" y="665"/>
                  </a:lnTo>
                  <a:lnTo>
                    <a:pt x="1617" y="667"/>
                  </a:lnTo>
                  <a:lnTo>
                    <a:pt x="1628" y="667"/>
                  </a:lnTo>
                  <a:lnTo>
                    <a:pt x="1628" y="669"/>
                  </a:lnTo>
                  <a:lnTo>
                    <a:pt x="1635" y="669"/>
                  </a:lnTo>
                  <a:lnTo>
                    <a:pt x="1635" y="672"/>
                  </a:lnTo>
                  <a:lnTo>
                    <a:pt x="1644" y="672"/>
                  </a:lnTo>
                  <a:lnTo>
                    <a:pt x="1644" y="676"/>
                  </a:lnTo>
                  <a:lnTo>
                    <a:pt x="1652" y="676"/>
                  </a:lnTo>
                  <a:lnTo>
                    <a:pt x="1652" y="679"/>
                  </a:lnTo>
                  <a:lnTo>
                    <a:pt x="1661" y="679"/>
                  </a:lnTo>
                  <a:lnTo>
                    <a:pt x="1661" y="681"/>
                  </a:lnTo>
                  <a:lnTo>
                    <a:pt x="1688" y="681"/>
                  </a:lnTo>
                  <a:lnTo>
                    <a:pt x="1688" y="688"/>
                  </a:lnTo>
                  <a:lnTo>
                    <a:pt x="1705" y="688"/>
                  </a:lnTo>
                  <a:lnTo>
                    <a:pt x="1705" y="690"/>
                  </a:lnTo>
                  <a:lnTo>
                    <a:pt x="1721" y="690"/>
                  </a:lnTo>
                  <a:lnTo>
                    <a:pt x="1721" y="695"/>
                  </a:lnTo>
                  <a:lnTo>
                    <a:pt x="1741" y="695"/>
                  </a:lnTo>
                  <a:lnTo>
                    <a:pt x="1741" y="699"/>
                  </a:lnTo>
                  <a:lnTo>
                    <a:pt x="1757" y="699"/>
                  </a:lnTo>
                  <a:lnTo>
                    <a:pt x="1757" y="700"/>
                  </a:lnTo>
                  <a:lnTo>
                    <a:pt x="1776" y="700"/>
                  </a:lnTo>
                  <a:lnTo>
                    <a:pt x="1776" y="704"/>
                  </a:lnTo>
                  <a:lnTo>
                    <a:pt x="1792" y="704"/>
                  </a:lnTo>
                  <a:lnTo>
                    <a:pt x="1792" y="709"/>
                  </a:lnTo>
                  <a:lnTo>
                    <a:pt x="1803" y="709"/>
                  </a:lnTo>
                  <a:lnTo>
                    <a:pt x="1803" y="709"/>
                  </a:lnTo>
                  <a:lnTo>
                    <a:pt x="1811" y="709"/>
                  </a:lnTo>
                  <a:lnTo>
                    <a:pt x="1811" y="713"/>
                  </a:lnTo>
                  <a:lnTo>
                    <a:pt x="1827" y="713"/>
                  </a:lnTo>
                  <a:lnTo>
                    <a:pt x="1827" y="716"/>
                  </a:lnTo>
                  <a:lnTo>
                    <a:pt x="1838" y="716"/>
                  </a:lnTo>
                  <a:lnTo>
                    <a:pt x="1838" y="720"/>
                  </a:lnTo>
                  <a:lnTo>
                    <a:pt x="1845" y="720"/>
                  </a:lnTo>
                  <a:lnTo>
                    <a:pt x="1845" y="723"/>
                  </a:lnTo>
                  <a:lnTo>
                    <a:pt x="1854" y="723"/>
                  </a:lnTo>
                  <a:lnTo>
                    <a:pt x="1854" y="727"/>
                  </a:lnTo>
                  <a:lnTo>
                    <a:pt x="1863" y="727"/>
                  </a:lnTo>
                  <a:lnTo>
                    <a:pt x="1863" y="730"/>
                  </a:lnTo>
                  <a:lnTo>
                    <a:pt x="1889" y="730"/>
                  </a:lnTo>
                  <a:lnTo>
                    <a:pt x="1889" y="736"/>
                  </a:lnTo>
                  <a:lnTo>
                    <a:pt x="1898" y="736"/>
                  </a:lnTo>
                  <a:lnTo>
                    <a:pt x="1898" y="738"/>
                  </a:lnTo>
                  <a:lnTo>
                    <a:pt x="1933" y="738"/>
                  </a:lnTo>
                  <a:lnTo>
                    <a:pt x="1933" y="743"/>
                  </a:lnTo>
                  <a:lnTo>
                    <a:pt x="1951" y="743"/>
                  </a:lnTo>
                  <a:lnTo>
                    <a:pt x="1951" y="746"/>
                  </a:lnTo>
                  <a:lnTo>
                    <a:pt x="1969" y="746"/>
                  </a:lnTo>
                  <a:lnTo>
                    <a:pt x="1969" y="750"/>
                  </a:lnTo>
                  <a:lnTo>
                    <a:pt x="1986" y="750"/>
                  </a:lnTo>
                  <a:lnTo>
                    <a:pt x="1986" y="755"/>
                  </a:lnTo>
                  <a:lnTo>
                    <a:pt x="2013" y="755"/>
                  </a:lnTo>
                  <a:lnTo>
                    <a:pt x="2013" y="759"/>
                  </a:lnTo>
                  <a:lnTo>
                    <a:pt x="2022" y="759"/>
                  </a:lnTo>
                  <a:lnTo>
                    <a:pt x="2022" y="762"/>
                  </a:lnTo>
                  <a:lnTo>
                    <a:pt x="2030" y="762"/>
                  </a:lnTo>
                  <a:lnTo>
                    <a:pt x="2030" y="764"/>
                  </a:lnTo>
                  <a:lnTo>
                    <a:pt x="2037" y="764"/>
                  </a:lnTo>
                  <a:lnTo>
                    <a:pt x="2037" y="768"/>
                  </a:lnTo>
                  <a:lnTo>
                    <a:pt x="2048" y="768"/>
                  </a:lnTo>
                  <a:lnTo>
                    <a:pt x="2048" y="769"/>
                  </a:lnTo>
                  <a:lnTo>
                    <a:pt x="2055" y="769"/>
                  </a:lnTo>
                  <a:lnTo>
                    <a:pt x="2055" y="771"/>
                  </a:lnTo>
                  <a:lnTo>
                    <a:pt x="2073" y="771"/>
                  </a:lnTo>
                  <a:lnTo>
                    <a:pt x="2073" y="775"/>
                  </a:lnTo>
                  <a:lnTo>
                    <a:pt x="2083" y="775"/>
                  </a:lnTo>
                  <a:lnTo>
                    <a:pt x="2083" y="778"/>
                  </a:lnTo>
                  <a:lnTo>
                    <a:pt x="2099" y="778"/>
                  </a:lnTo>
                  <a:lnTo>
                    <a:pt x="2099" y="780"/>
                  </a:lnTo>
                  <a:lnTo>
                    <a:pt x="2127" y="780"/>
                  </a:lnTo>
                  <a:lnTo>
                    <a:pt x="2127" y="785"/>
                  </a:lnTo>
                  <a:lnTo>
                    <a:pt x="2154" y="785"/>
                  </a:lnTo>
                  <a:lnTo>
                    <a:pt x="2154" y="787"/>
                  </a:lnTo>
                  <a:lnTo>
                    <a:pt x="2179" y="787"/>
                  </a:lnTo>
                  <a:lnTo>
                    <a:pt x="2179" y="791"/>
                  </a:lnTo>
                  <a:lnTo>
                    <a:pt x="2187" y="791"/>
                  </a:lnTo>
                  <a:lnTo>
                    <a:pt x="2187" y="792"/>
                  </a:lnTo>
                  <a:lnTo>
                    <a:pt x="2205" y="792"/>
                  </a:lnTo>
                  <a:lnTo>
                    <a:pt x="2205" y="794"/>
                  </a:lnTo>
                  <a:lnTo>
                    <a:pt x="2214" y="794"/>
                  </a:lnTo>
                  <a:lnTo>
                    <a:pt x="2214" y="798"/>
                  </a:lnTo>
                  <a:lnTo>
                    <a:pt x="2223" y="798"/>
                  </a:lnTo>
                  <a:lnTo>
                    <a:pt x="2223" y="799"/>
                  </a:lnTo>
                  <a:lnTo>
                    <a:pt x="2232" y="799"/>
                  </a:lnTo>
                  <a:lnTo>
                    <a:pt x="2232" y="803"/>
                  </a:lnTo>
                  <a:lnTo>
                    <a:pt x="2240" y="803"/>
                  </a:lnTo>
                  <a:lnTo>
                    <a:pt x="2240" y="805"/>
                  </a:lnTo>
                  <a:lnTo>
                    <a:pt x="2249" y="805"/>
                  </a:lnTo>
                  <a:lnTo>
                    <a:pt x="2249" y="807"/>
                  </a:lnTo>
                  <a:lnTo>
                    <a:pt x="2256" y="807"/>
                  </a:lnTo>
                  <a:lnTo>
                    <a:pt x="2256" y="810"/>
                  </a:lnTo>
                  <a:lnTo>
                    <a:pt x="2267" y="810"/>
                  </a:lnTo>
                  <a:lnTo>
                    <a:pt x="2267" y="814"/>
                  </a:lnTo>
                  <a:lnTo>
                    <a:pt x="2285" y="814"/>
                  </a:lnTo>
                  <a:lnTo>
                    <a:pt x="2285" y="815"/>
                  </a:lnTo>
                  <a:lnTo>
                    <a:pt x="2302" y="815"/>
                  </a:lnTo>
                  <a:lnTo>
                    <a:pt x="2302" y="822"/>
                  </a:lnTo>
                  <a:lnTo>
                    <a:pt x="2338" y="822"/>
                  </a:lnTo>
                  <a:lnTo>
                    <a:pt x="2338" y="826"/>
                  </a:lnTo>
                  <a:lnTo>
                    <a:pt x="2364" y="826"/>
                  </a:lnTo>
                  <a:lnTo>
                    <a:pt x="2364" y="828"/>
                  </a:lnTo>
                  <a:lnTo>
                    <a:pt x="2371" y="828"/>
                  </a:lnTo>
                  <a:lnTo>
                    <a:pt x="2371" y="833"/>
                  </a:lnTo>
                  <a:lnTo>
                    <a:pt x="2398" y="833"/>
                  </a:lnTo>
                  <a:lnTo>
                    <a:pt x="2398" y="837"/>
                  </a:lnTo>
                  <a:lnTo>
                    <a:pt x="2415" y="837"/>
                  </a:lnTo>
                  <a:lnTo>
                    <a:pt x="2415" y="840"/>
                  </a:lnTo>
                  <a:lnTo>
                    <a:pt x="2424" y="840"/>
                  </a:lnTo>
                  <a:lnTo>
                    <a:pt x="2424" y="844"/>
                  </a:lnTo>
                  <a:lnTo>
                    <a:pt x="2433" y="844"/>
                  </a:lnTo>
                  <a:lnTo>
                    <a:pt x="2433" y="847"/>
                  </a:lnTo>
                  <a:lnTo>
                    <a:pt x="2459" y="847"/>
                  </a:lnTo>
                  <a:lnTo>
                    <a:pt x="2459" y="849"/>
                  </a:lnTo>
                  <a:lnTo>
                    <a:pt x="2504" y="849"/>
                  </a:lnTo>
                  <a:lnTo>
                    <a:pt x="2504" y="856"/>
                  </a:lnTo>
                  <a:lnTo>
                    <a:pt x="2548" y="856"/>
                  </a:lnTo>
                  <a:lnTo>
                    <a:pt x="2548" y="860"/>
                  </a:lnTo>
                  <a:lnTo>
                    <a:pt x="2557" y="860"/>
                  </a:lnTo>
                  <a:lnTo>
                    <a:pt x="2557" y="867"/>
                  </a:lnTo>
                  <a:lnTo>
                    <a:pt x="2565" y="867"/>
                  </a:lnTo>
                  <a:lnTo>
                    <a:pt x="2565" y="872"/>
                  </a:lnTo>
                  <a:lnTo>
                    <a:pt x="2574" y="872"/>
                  </a:lnTo>
                  <a:lnTo>
                    <a:pt x="2574" y="877"/>
                  </a:lnTo>
                  <a:lnTo>
                    <a:pt x="2652" y="877"/>
                  </a:lnTo>
                  <a:lnTo>
                    <a:pt x="2652" y="881"/>
                  </a:lnTo>
                  <a:lnTo>
                    <a:pt x="2670" y="881"/>
                  </a:lnTo>
                  <a:lnTo>
                    <a:pt x="2670" y="884"/>
                  </a:lnTo>
                  <a:lnTo>
                    <a:pt x="2678" y="884"/>
                  </a:lnTo>
                  <a:lnTo>
                    <a:pt x="2678" y="890"/>
                  </a:lnTo>
                  <a:lnTo>
                    <a:pt x="2707" y="890"/>
                  </a:lnTo>
                  <a:lnTo>
                    <a:pt x="2707" y="897"/>
                  </a:lnTo>
                  <a:lnTo>
                    <a:pt x="2894" y="897"/>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fontAlgn="auto">
                <a:spcBef>
                  <a:spcPts val="0"/>
                </a:spcBef>
                <a:spcAft>
                  <a:spcPts val="0"/>
                </a:spcAft>
                <a:defRPr/>
              </a:pPr>
              <a:endParaRPr lang="de-DE" sz="1350" kern="0" dirty="0">
                <a:solidFill>
                  <a:srgbClr val="000000"/>
                </a:solidFill>
                <a:latin typeface="Arial"/>
              </a:endParaRPr>
            </a:p>
          </p:txBody>
        </p:sp>
      </p:grpSp>
      <p:sp>
        <p:nvSpPr>
          <p:cNvPr id="156" name="TextBox 85">
            <a:extLst>
              <a:ext uri="{FF2B5EF4-FFF2-40B4-BE49-F238E27FC236}">
                <a16:creationId xmlns:a16="http://schemas.microsoft.com/office/drawing/2014/main" id="{288A2EE8-C672-4C55-B83E-347480A09AF8}"/>
              </a:ext>
            </a:extLst>
          </p:cNvPr>
          <p:cNvSpPr txBox="1"/>
          <p:nvPr/>
        </p:nvSpPr>
        <p:spPr>
          <a:xfrm>
            <a:off x="2497490" y="3814658"/>
            <a:ext cx="1255472" cy="230832"/>
          </a:xfrm>
          <a:prstGeom prst="rect">
            <a:avLst/>
          </a:prstGeom>
          <a:noFill/>
        </p:spPr>
        <p:txBody>
          <a:bodyPr wrap="none" rtlCol="0" anchor="b">
            <a:spAutoFit/>
          </a:bodyPr>
          <a:lstStyle/>
          <a:p>
            <a:pPr defTabSz="685783">
              <a:defRPr/>
            </a:pPr>
            <a:r>
              <a:rPr lang="de-DE" sz="900" b="1" kern="0" dirty="0">
                <a:solidFill>
                  <a:schemeClr val="accent1"/>
                </a:solidFill>
                <a:latin typeface="Arial"/>
              </a:rPr>
              <a:t>Kolorektalkarzinom</a:t>
            </a:r>
          </a:p>
        </p:txBody>
      </p:sp>
      <p:sp>
        <p:nvSpPr>
          <p:cNvPr id="157" name="TextBox 85">
            <a:extLst>
              <a:ext uri="{FF2B5EF4-FFF2-40B4-BE49-F238E27FC236}">
                <a16:creationId xmlns:a16="http://schemas.microsoft.com/office/drawing/2014/main" id="{C151AE6A-7061-45CE-A700-9D79BF2B4F50}"/>
              </a:ext>
            </a:extLst>
          </p:cNvPr>
          <p:cNvSpPr txBox="1"/>
          <p:nvPr/>
        </p:nvSpPr>
        <p:spPr>
          <a:xfrm>
            <a:off x="3758493" y="3584975"/>
            <a:ext cx="1069524" cy="230832"/>
          </a:xfrm>
          <a:prstGeom prst="rect">
            <a:avLst/>
          </a:prstGeom>
          <a:noFill/>
        </p:spPr>
        <p:txBody>
          <a:bodyPr wrap="none" rtlCol="0" anchor="b">
            <a:spAutoFit/>
          </a:bodyPr>
          <a:lstStyle/>
          <a:p>
            <a:pPr defTabSz="685783">
              <a:defRPr/>
            </a:pPr>
            <a:r>
              <a:rPr lang="de-DE" sz="900" b="1" kern="0" dirty="0">
                <a:solidFill>
                  <a:schemeClr val="accent2"/>
                </a:solidFill>
                <a:latin typeface="Arial"/>
              </a:rPr>
              <a:t>Blasenkarzinom</a:t>
            </a:r>
          </a:p>
        </p:txBody>
      </p:sp>
      <p:sp>
        <p:nvSpPr>
          <p:cNvPr id="158" name="Freeform 147">
            <a:extLst>
              <a:ext uri="{FF2B5EF4-FFF2-40B4-BE49-F238E27FC236}">
                <a16:creationId xmlns:a16="http://schemas.microsoft.com/office/drawing/2014/main" id="{F9AE102C-7C35-492D-B15C-E4694C367AA5}"/>
              </a:ext>
            </a:extLst>
          </p:cNvPr>
          <p:cNvSpPr/>
          <p:nvPr/>
        </p:nvSpPr>
        <p:spPr>
          <a:xfrm>
            <a:off x="981650" y="2695588"/>
            <a:ext cx="2850987" cy="1779188"/>
          </a:xfrm>
          <a:custGeom>
            <a:avLst/>
            <a:gdLst>
              <a:gd name="connsiteX0" fmla="*/ 0 w 3380447"/>
              <a:gd name="connsiteY0" fmla="*/ 0 h 1610395"/>
              <a:gd name="connsiteX1" fmla="*/ 0 w 3380447"/>
              <a:gd name="connsiteY1" fmla="*/ 136318 h 1610395"/>
              <a:gd name="connsiteX2" fmla="*/ 19938 w 3380447"/>
              <a:gd name="connsiteY2" fmla="*/ 136318 h 1610395"/>
              <a:gd name="connsiteX3" fmla="*/ 19938 w 3380447"/>
              <a:gd name="connsiteY3" fmla="*/ 185931 h 1610395"/>
              <a:gd name="connsiteX4" fmla="*/ 32843 w 3380447"/>
              <a:gd name="connsiteY4" fmla="*/ 185931 h 1610395"/>
              <a:gd name="connsiteX5" fmla="*/ 32843 w 3380447"/>
              <a:gd name="connsiteY5" fmla="*/ 232298 h 1610395"/>
              <a:gd name="connsiteX6" fmla="*/ 39257 w 3380447"/>
              <a:gd name="connsiteY6" fmla="*/ 232298 h 1610395"/>
              <a:gd name="connsiteX7" fmla="*/ 39257 w 3380447"/>
              <a:gd name="connsiteY7" fmla="*/ 301307 h 1610395"/>
              <a:gd name="connsiteX8" fmla="*/ 52781 w 3380447"/>
              <a:gd name="connsiteY8" fmla="*/ 301307 h 1610395"/>
              <a:gd name="connsiteX9" fmla="*/ 52781 w 3380447"/>
              <a:gd name="connsiteY9" fmla="*/ 333686 h 1610395"/>
              <a:gd name="connsiteX10" fmla="*/ 58190 w 3380447"/>
              <a:gd name="connsiteY10" fmla="*/ 333686 h 1610395"/>
              <a:gd name="connsiteX11" fmla="*/ 58190 w 3380447"/>
              <a:gd name="connsiteY11" fmla="*/ 380594 h 1610395"/>
              <a:gd name="connsiteX12" fmla="*/ 72719 w 3380447"/>
              <a:gd name="connsiteY12" fmla="*/ 380594 h 1610395"/>
              <a:gd name="connsiteX13" fmla="*/ 72719 w 3380447"/>
              <a:gd name="connsiteY13" fmla="*/ 423715 h 1610395"/>
              <a:gd name="connsiteX14" fmla="*/ 81915 w 3380447"/>
              <a:gd name="connsiteY14" fmla="*/ 423715 h 1610395"/>
              <a:gd name="connsiteX15" fmla="*/ 81915 w 3380447"/>
              <a:gd name="connsiteY15" fmla="*/ 460345 h 1610395"/>
              <a:gd name="connsiteX16" fmla="*/ 91033 w 3380447"/>
              <a:gd name="connsiteY16" fmla="*/ 460345 h 1610395"/>
              <a:gd name="connsiteX17" fmla="*/ 91033 w 3380447"/>
              <a:gd name="connsiteY17" fmla="*/ 490560 h 1610395"/>
              <a:gd name="connsiteX18" fmla="*/ 104557 w 3380447"/>
              <a:gd name="connsiteY18" fmla="*/ 490560 h 1610395"/>
              <a:gd name="connsiteX19" fmla="*/ 104557 w 3380447"/>
              <a:gd name="connsiteY19" fmla="*/ 514980 h 1610395"/>
              <a:gd name="connsiteX20" fmla="*/ 114217 w 3380447"/>
              <a:gd name="connsiteY20" fmla="*/ 514980 h 1610395"/>
              <a:gd name="connsiteX21" fmla="*/ 114217 w 3380447"/>
              <a:gd name="connsiteY21" fmla="*/ 551610 h 1610395"/>
              <a:gd name="connsiteX22" fmla="*/ 124495 w 3380447"/>
              <a:gd name="connsiteY22" fmla="*/ 551610 h 1610395"/>
              <a:gd name="connsiteX23" fmla="*/ 124495 w 3380447"/>
              <a:gd name="connsiteY23" fmla="*/ 582908 h 1610395"/>
              <a:gd name="connsiteX24" fmla="*/ 131450 w 3380447"/>
              <a:gd name="connsiteY24" fmla="*/ 582908 h 1610395"/>
              <a:gd name="connsiteX25" fmla="*/ 131450 w 3380447"/>
              <a:gd name="connsiteY25" fmla="*/ 609878 h 1610395"/>
              <a:gd name="connsiteX26" fmla="*/ 146905 w 3380447"/>
              <a:gd name="connsiteY26" fmla="*/ 609878 h 1610395"/>
              <a:gd name="connsiteX27" fmla="*/ 146905 w 3380447"/>
              <a:gd name="connsiteY27" fmla="*/ 624947 h 1610395"/>
              <a:gd name="connsiteX28" fmla="*/ 155483 w 3380447"/>
              <a:gd name="connsiteY28" fmla="*/ 624947 h 1610395"/>
              <a:gd name="connsiteX29" fmla="*/ 155483 w 3380447"/>
              <a:gd name="connsiteY29" fmla="*/ 648671 h 1610395"/>
              <a:gd name="connsiteX30" fmla="*/ 161975 w 3380447"/>
              <a:gd name="connsiteY30" fmla="*/ 648671 h 1610395"/>
              <a:gd name="connsiteX31" fmla="*/ 161975 w 3380447"/>
              <a:gd name="connsiteY31" fmla="*/ 681051 h 1610395"/>
              <a:gd name="connsiteX32" fmla="*/ 175498 w 3380447"/>
              <a:gd name="connsiteY32" fmla="*/ 681051 h 1610395"/>
              <a:gd name="connsiteX33" fmla="*/ 175498 w 3380447"/>
              <a:gd name="connsiteY33" fmla="*/ 697202 h 1610395"/>
              <a:gd name="connsiteX34" fmla="*/ 187399 w 3380447"/>
              <a:gd name="connsiteY34" fmla="*/ 697202 h 1610395"/>
              <a:gd name="connsiteX35" fmla="*/ 187399 w 3380447"/>
              <a:gd name="connsiteY35" fmla="*/ 719303 h 1610395"/>
              <a:gd name="connsiteX36" fmla="*/ 193349 w 3380447"/>
              <a:gd name="connsiteY36" fmla="*/ 719303 h 1610395"/>
              <a:gd name="connsiteX37" fmla="*/ 193349 w 3380447"/>
              <a:gd name="connsiteY37" fmla="*/ 758715 h 1610395"/>
              <a:gd name="connsiteX38" fmla="*/ 207337 w 3380447"/>
              <a:gd name="connsiteY38" fmla="*/ 758715 h 1610395"/>
              <a:gd name="connsiteX39" fmla="*/ 207337 w 3380447"/>
              <a:gd name="connsiteY39" fmla="*/ 793181 h 1610395"/>
              <a:gd name="connsiteX40" fmla="*/ 214369 w 3380447"/>
              <a:gd name="connsiteY40" fmla="*/ 793181 h 1610395"/>
              <a:gd name="connsiteX41" fmla="*/ 214369 w 3380447"/>
              <a:gd name="connsiteY41" fmla="*/ 819069 h 1610395"/>
              <a:gd name="connsiteX42" fmla="*/ 227275 w 3380447"/>
              <a:gd name="connsiteY42" fmla="*/ 819069 h 1610395"/>
              <a:gd name="connsiteX43" fmla="*/ 227275 w 3380447"/>
              <a:gd name="connsiteY43" fmla="*/ 834138 h 1610395"/>
              <a:gd name="connsiteX44" fmla="*/ 239175 w 3380447"/>
              <a:gd name="connsiteY44" fmla="*/ 834138 h 1610395"/>
              <a:gd name="connsiteX45" fmla="*/ 239175 w 3380447"/>
              <a:gd name="connsiteY45" fmla="*/ 866518 h 1610395"/>
              <a:gd name="connsiteX46" fmla="*/ 246208 w 3380447"/>
              <a:gd name="connsiteY46" fmla="*/ 866518 h 1610395"/>
              <a:gd name="connsiteX47" fmla="*/ 246208 w 3380447"/>
              <a:gd name="connsiteY47" fmla="*/ 892947 h 1610395"/>
              <a:gd name="connsiteX48" fmla="*/ 255326 w 3380447"/>
              <a:gd name="connsiteY48" fmla="*/ 892947 h 1610395"/>
              <a:gd name="connsiteX49" fmla="*/ 255326 w 3380447"/>
              <a:gd name="connsiteY49" fmla="*/ 909098 h 1610395"/>
              <a:gd name="connsiteX50" fmla="*/ 267227 w 3380447"/>
              <a:gd name="connsiteY50" fmla="*/ 909098 h 1610395"/>
              <a:gd name="connsiteX51" fmla="*/ 267227 w 3380447"/>
              <a:gd name="connsiteY51" fmla="*/ 928495 h 1610395"/>
              <a:gd name="connsiteX52" fmla="*/ 276887 w 3380447"/>
              <a:gd name="connsiteY52" fmla="*/ 928495 h 1610395"/>
              <a:gd name="connsiteX53" fmla="*/ 276887 w 3380447"/>
              <a:gd name="connsiteY53" fmla="*/ 947737 h 1610395"/>
              <a:gd name="connsiteX54" fmla="*/ 285542 w 3380447"/>
              <a:gd name="connsiteY54" fmla="*/ 947737 h 1610395"/>
              <a:gd name="connsiteX55" fmla="*/ 285542 w 3380447"/>
              <a:gd name="connsiteY55" fmla="*/ 974166 h 1610395"/>
              <a:gd name="connsiteX56" fmla="*/ 306562 w 3380447"/>
              <a:gd name="connsiteY56" fmla="*/ 974166 h 1610395"/>
              <a:gd name="connsiteX57" fmla="*/ 306562 w 3380447"/>
              <a:gd name="connsiteY57" fmla="*/ 994645 h 1610395"/>
              <a:gd name="connsiteX58" fmla="*/ 318926 w 3380447"/>
              <a:gd name="connsiteY58" fmla="*/ 994645 h 1610395"/>
              <a:gd name="connsiteX59" fmla="*/ 318926 w 3380447"/>
              <a:gd name="connsiteY59" fmla="*/ 1016205 h 1610395"/>
              <a:gd name="connsiteX60" fmla="*/ 330286 w 3380447"/>
              <a:gd name="connsiteY60" fmla="*/ 1016205 h 1610395"/>
              <a:gd name="connsiteX61" fmla="*/ 330286 w 3380447"/>
              <a:gd name="connsiteY61" fmla="*/ 1032433 h 1610395"/>
              <a:gd name="connsiteX62" fmla="*/ 345355 w 3380447"/>
              <a:gd name="connsiteY62" fmla="*/ 1032433 h 1610395"/>
              <a:gd name="connsiteX63" fmla="*/ 345355 w 3380447"/>
              <a:gd name="connsiteY63" fmla="*/ 1042634 h 1610395"/>
              <a:gd name="connsiteX64" fmla="*/ 354010 w 3380447"/>
              <a:gd name="connsiteY64" fmla="*/ 1042634 h 1610395"/>
              <a:gd name="connsiteX65" fmla="*/ 354010 w 3380447"/>
              <a:gd name="connsiteY65" fmla="*/ 1069604 h 1610395"/>
              <a:gd name="connsiteX66" fmla="*/ 375571 w 3380447"/>
              <a:gd name="connsiteY66" fmla="*/ 1069604 h 1610395"/>
              <a:gd name="connsiteX67" fmla="*/ 375571 w 3380447"/>
              <a:gd name="connsiteY67" fmla="*/ 1101443 h 1610395"/>
              <a:gd name="connsiteX68" fmla="*/ 394427 w 3380447"/>
              <a:gd name="connsiteY68" fmla="*/ 1101443 h 1610395"/>
              <a:gd name="connsiteX69" fmla="*/ 394427 w 3380447"/>
              <a:gd name="connsiteY69" fmla="*/ 1111643 h 1610395"/>
              <a:gd name="connsiteX70" fmla="*/ 407950 w 3380447"/>
              <a:gd name="connsiteY70" fmla="*/ 1111643 h 1610395"/>
              <a:gd name="connsiteX71" fmla="*/ 407950 w 3380447"/>
              <a:gd name="connsiteY71" fmla="*/ 1129958 h 1610395"/>
              <a:gd name="connsiteX72" fmla="*/ 429511 w 3380447"/>
              <a:gd name="connsiteY72" fmla="*/ 1129958 h 1610395"/>
              <a:gd name="connsiteX73" fmla="*/ 429511 w 3380447"/>
              <a:gd name="connsiteY73" fmla="*/ 1146187 h 1610395"/>
              <a:gd name="connsiteX74" fmla="*/ 439712 w 3380447"/>
              <a:gd name="connsiteY74" fmla="*/ 1146187 h 1610395"/>
              <a:gd name="connsiteX75" fmla="*/ 439712 w 3380447"/>
              <a:gd name="connsiteY75" fmla="*/ 1156387 h 1610395"/>
              <a:gd name="connsiteX76" fmla="*/ 456945 w 3380447"/>
              <a:gd name="connsiteY76" fmla="*/ 1156387 h 1610395"/>
              <a:gd name="connsiteX77" fmla="*/ 456945 w 3380447"/>
              <a:gd name="connsiteY77" fmla="*/ 1167747 h 1610395"/>
              <a:gd name="connsiteX78" fmla="*/ 471550 w 3380447"/>
              <a:gd name="connsiteY78" fmla="*/ 1167747 h 1610395"/>
              <a:gd name="connsiteX79" fmla="*/ 471550 w 3380447"/>
              <a:gd name="connsiteY79" fmla="*/ 1176325 h 1610395"/>
              <a:gd name="connsiteX80" fmla="*/ 488783 w 3380447"/>
              <a:gd name="connsiteY80" fmla="*/ 1176325 h 1610395"/>
              <a:gd name="connsiteX81" fmla="*/ 488783 w 3380447"/>
              <a:gd name="connsiteY81" fmla="*/ 1187299 h 1610395"/>
              <a:gd name="connsiteX82" fmla="*/ 499602 w 3380447"/>
              <a:gd name="connsiteY82" fmla="*/ 1187299 h 1610395"/>
              <a:gd name="connsiteX83" fmla="*/ 499602 w 3380447"/>
              <a:gd name="connsiteY83" fmla="*/ 1195954 h 1610395"/>
              <a:gd name="connsiteX84" fmla="*/ 511967 w 3380447"/>
              <a:gd name="connsiteY84" fmla="*/ 1195954 h 1610395"/>
              <a:gd name="connsiteX85" fmla="*/ 511967 w 3380447"/>
              <a:gd name="connsiteY85" fmla="*/ 1213728 h 1610395"/>
              <a:gd name="connsiteX86" fmla="*/ 535150 w 3380447"/>
              <a:gd name="connsiteY86" fmla="*/ 1213728 h 1610395"/>
              <a:gd name="connsiteX87" fmla="*/ 535150 w 3380447"/>
              <a:gd name="connsiteY87" fmla="*/ 1225551 h 1610395"/>
              <a:gd name="connsiteX88" fmla="*/ 544887 w 3380447"/>
              <a:gd name="connsiteY88" fmla="*/ 1225551 h 1610395"/>
              <a:gd name="connsiteX89" fmla="*/ 544887 w 3380447"/>
              <a:gd name="connsiteY89" fmla="*/ 1237452 h 1610395"/>
              <a:gd name="connsiteX90" fmla="*/ 562661 w 3380447"/>
              <a:gd name="connsiteY90" fmla="*/ 1237452 h 1610395"/>
              <a:gd name="connsiteX91" fmla="*/ 562661 w 3380447"/>
              <a:gd name="connsiteY91" fmla="*/ 1251439 h 1610395"/>
              <a:gd name="connsiteX92" fmla="*/ 573789 w 3380447"/>
              <a:gd name="connsiteY92" fmla="*/ 1251439 h 1610395"/>
              <a:gd name="connsiteX93" fmla="*/ 573789 w 3380447"/>
              <a:gd name="connsiteY93" fmla="*/ 1258472 h 1610395"/>
              <a:gd name="connsiteX94" fmla="*/ 585690 w 3380447"/>
              <a:gd name="connsiteY94" fmla="*/ 1258472 h 1610395"/>
              <a:gd name="connsiteX95" fmla="*/ 585690 w 3380447"/>
              <a:gd name="connsiteY95" fmla="*/ 1267668 h 1610395"/>
              <a:gd name="connsiteX96" fmla="*/ 595350 w 3380447"/>
              <a:gd name="connsiteY96" fmla="*/ 1267668 h 1610395"/>
              <a:gd name="connsiteX97" fmla="*/ 595350 w 3380447"/>
              <a:gd name="connsiteY97" fmla="*/ 1273541 h 1610395"/>
              <a:gd name="connsiteX98" fmla="*/ 604700 w 3380447"/>
              <a:gd name="connsiteY98" fmla="*/ 1273541 h 1610395"/>
              <a:gd name="connsiteX99" fmla="*/ 604700 w 3380447"/>
              <a:gd name="connsiteY99" fmla="*/ 1280032 h 1610395"/>
              <a:gd name="connsiteX100" fmla="*/ 614978 w 3380447"/>
              <a:gd name="connsiteY100" fmla="*/ 1280032 h 1610395"/>
              <a:gd name="connsiteX101" fmla="*/ 614978 w 3380447"/>
              <a:gd name="connsiteY101" fmla="*/ 1285442 h 1610395"/>
              <a:gd name="connsiteX102" fmla="*/ 624638 w 3380447"/>
              <a:gd name="connsiteY102" fmla="*/ 1285442 h 1610395"/>
              <a:gd name="connsiteX103" fmla="*/ 624638 w 3380447"/>
              <a:gd name="connsiteY103" fmla="*/ 1293170 h 1610395"/>
              <a:gd name="connsiteX104" fmla="*/ 645657 w 3380447"/>
              <a:gd name="connsiteY104" fmla="*/ 1293170 h 1610395"/>
              <a:gd name="connsiteX105" fmla="*/ 645657 w 3380447"/>
              <a:gd name="connsiteY105" fmla="*/ 1302366 h 1610395"/>
              <a:gd name="connsiteX106" fmla="*/ 660263 w 3380447"/>
              <a:gd name="connsiteY106" fmla="*/ 1302366 h 1610395"/>
              <a:gd name="connsiteX107" fmla="*/ 660263 w 3380447"/>
              <a:gd name="connsiteY107" fmla="*/ 1308316 h 1610395"/>
              <a:gd name="connsiteX108" fmla="*/ 669923 w 3380447"/>
              <a:gd name="connsiteY108" fmla="*/ 1308316 h 1610395"/>
              <a:gd name="connsiteX109" fmla="*/ 669923 w 3380447"/>
              <a:gd name="connsiteY109" fmla="*/ 1315348 h 1610395"/>
              <a:gd name="connsiteX110" fmla="*/ 679660 w 3380447"/>
              <a:gd name="connsiteY110" fmla="*/ 1315348 h 1610395"/>
              <a:gd name="connsiteX111" fmla="*/ 679660 w 3380447"/>
              <a:gd name="connsiteY111" fmla="*/ 1318671 h 1610395"/>
              <a:gd name="connsiteX112" fmla="*/ 699597 w 3380447"/>
              <a:gd name="connsiteY112" fmla="*/ 1318671 h 1610395"/>
              <a:gd name="connsiteX113" fmla="*/ 699597 w 3380447"/>
              <a:gd name="connsiteY113" fmla="*/ 1324621 h 1610395"/>
              <a:gd name="connsiteX114" fmla="*/ 719535 w 3380447"/>
              <a:gd name="connsiteY114" fmla="*/ 1324621 h 1610395"/>
              <a:gd name="connsiteX115" fmla="*/ 719535 w 3380447"/>
              <a:gd name="connsiteY115" fmla="*/ 1335981 h 1610395"/>
              <a:gd name="connsiteX116" fmla="*/ 740555 w 3380447"/>
              <a:gd name="connsiteY116" fmla="*/ 1335981 h 1610395"/>
              <a:gd name="connsiteX117" fmla="*/ 740555 w 3380447"/>
              <a:gd name="connsiteY117" fmla="*/ 1343709 h 1610395"/>
              <a:gd name="connsiteX118" fmla="*/ 757788 w 3380447"/>
              <a:gd name="connsiteY118" fmla="*/ 1343709 h 1610395"/>
              <a:gd name="connsiteX119" fmla="*/ 757788 w 3380447"/>
              <a:gd name="connsiteY119" fmla="*/ 1351823 h 1610395"/>
              <a:gd name="connsiteX120" fmla="*/ 770230 w 3380447"/>
              <a:gd name="connsiteY120" fmla="*/ 1351823 h 1610395"/>
              <a:gd name="connsiteX121" fmla="*/ 770230 w 3380447"/>
              <a:gd name="connsiteY121" fmla="*/ 1361020 h 1610395"/>
              <a:gd name="connsiteX122" fmla="*/ 790167 w 3380447"/>
              <a:gd name="connsiteY122" fmla="*/ 1361020 h 1610395"/>
              <a:gd name="connsiteX123" fmla="*/ 790167 w 3380447"/>
              <a:gd name="connsiteY123" fmla="*/ 1368747 h 1610395"/>
              <a:gd name="connsiteX124" fmla="*/ 812269 w 3380447"/>
              <a:gd name="connsiteY124" fmla="*/ 1368747 h 1610395"/>
              <a:gd name="connsiteX125" fmla="*/ 812269 w 3380447"/>
              <a:gd name="connsiteY125" fmla="*/ 1376475 h 1610395"/>
              <a:gd name="connsiteX126" fmla="*/ 837075 w 3380447"/>
              <a:gd name="connsiteY126" fmla="*/ 1376475 h 1610395"/>
              <a:gd name="connsiteX127" fmla="*/ 837075 w 3380447"/>
              <a:gd name="connsiteY127" fmla="*/ 1382425 h 1610395"/>
              <a:gd name="connsiteX128" fmla="*/ 857554 w 3380447"/>
              <a:gd name="connsiteY128" fmla="*/ 1382425 h 1610395"/>
              <a:gd name="connsiteX129" fmla="*/ 857554 w 3380447"/>
              <a:gd name="connsiteY129" fmla="*/ 1388299 h 1610395"/>
              <a:gd name="connsiteX130" fmla="*/ 877491 w 3380447"/>
              <a:gd name="connsiteY130" fmla="*/ 1388299 h 1610395"/>
              <a:gd name="connsiteX131" fmla="*/ 877491 w 3380447"/>
              <a:gd name="connsiteY131" fmla="*/ 1394790 h 1610395"/>
              <a:gd name="connsiteX132" fmla="*/ 892947 w 3380447"/>
              <a:gd name="connsiteY132" fmla="*/ 1394790 h 1610395"/>
              <a:gd name="connsiteX133" fmla="*/ 892947 w 3380447"/>
              <a:gd name="connsiteY133" fmla="*/ 1404527 h 1610395"/>
              <a:gd name="connsiteX134" fmla="*/ 917212 w 3380447"/>
              <a:gd name="connsiteY134" fmla="*/ 1404527 h 1610395"/>
              <a:gd name="connsiteX135" fmla="*/ 917212 w 3380447"/>
              <a:gd name="connsiteY135" fmla="*/ 1410400 h 1610395"/>
              <a:gd name="connsiteX136" fmla="*/ 948973 w 3380447"/>
              <a:gd name="connsiteY136" fmla="*/ 1410400 h 1610395"/>
              <a:gd name="connsiteX137" fmla="*/ 948973 w 3380447"/>
              <a:gd name="connsiteY137" fmla="*/ 1415810 h 1610395"/>
              <a:gd name="connsiteX138" fmla="*/ 969993 w 3380447"/>
              <a:gd name="connsiteY138" fmla="*/ 1415810 h 1610395"/>
              <a:gd name="connsiteX139" fmla="*/ 969993 w 3380447"/>
              <a:gd name="connsiteY139" fmla="*/ 1423924 h 1610395"/>
              <a:gd name="connsiteX140" fmla="*/ 988308 w 3380447"/>
              <a:gd name="connsiteY140" fmla="*/ 1423924 h 1610395"/>
              <a:gd name="connsiteX141" fmla="*/ 988308 w 3380447"/>
              <a:gd name="connsiteY141" fmla="*/ 1428251 h 1610395"/>
              <a:gd name="connsiteX142" fmla="*/ 1011027 w 3380447"/>
              <a:gd name="connsiteY142" fmla="*/ 1428251 h 1610395"/>
              <a:gd name="connsiteX143" fmla="*/ 1011027 w 3380447"/>
              <a:gd name="connsiteY143" fmla="*/ 1432502 h 1610395"/>
              <a:gd name="connsiteX144" fmla="*/ 1053608 w 3380447"/>
              <a:gd name="connsiteY144" fmla="*/ 1432502 h 1610395"/>
              <a:gd name="connsiteX145" fmla="*/ 1053608 w 3380447"/>
              <a:gd name="connsiteY145" fmla="*/ 1438993 h 1610395"/>
              <a:gd name="connsiteX146" fmla="*/ 1090237 w 3380447"/>
              <a:gd name="connsiteY146" fmla="*/ 1438993 h 1610395"/>
              <a:gd name="connsiteX147" fmla="*/ 1090237 w 3380447"/>
              <a:gd name="connsiteY147" fmla="*/ 1445484 h 1610395"/>
              <a:gd name="connsiteX148" fmla="*/ 1098893 w 3380447"/>
              <a:gd name="connsiteY148" fmla="*/ 1445484 h 1610395"/>
              <a:gd name="connsiteX149" fmla="*/ 1098893 w 3380447"/>
              <a:gd name="connsiteY149" fmla="*/ 1450044 h 1610395"/>
              <a:gd name="connsiteX150" fmla="*/ 1123699 w 3380447"/>
              <a:gd name="connsiteY150" fmla="*/ 1450044 h 1610395"/>
              <a:gd name="connsiteX151" fmla="*/ 1123699 w 3380447"/>
              <a:gd name="connsiteY151" fmla="*/ 1455917 h 1610395"/>
              <a:gd name="connsiteX152" fmla="*/ 1165197 w 3380447"/>
              <a:gd name="connsiteY152" fmla="*/ 1455917 h 1610395"/>
              <a:gd name="connsiteX153" fmla="*/ 1165197 w 3380447"/>
              <a:gd name="connsiteY153" fmla="*/ 1462949 h 1610395"/>
              <a:gd name="connsiteX154" fmla="*/ 1190544 w 3380447"/>
              <a:gd name="connsiteY154" fmla="*/ 1462949 h 1610395"/>
              <a:gd name="connsiteX155" fmla="*/ 1190544 w 3380447"/>
              <a:gd name="connsiteY155" fmla="*/ 1467277 h 1610395"/>
              <a:gd name="connsiteX156" fmla="*/ 1232043 w 3380447"/>
              <a:gd name="connsiteY156" fmla="*/ 1467277 h 1610395"/>
              <a:gd name="connsiteX157" fmla="*/ 1232043 w 3380447"/>
              <a:gd name="connsiteY157" fmla="*/ 1470522 h 1610395"/>
              <a:gd name="connsiteX158" fmla="*/ 1258472 w 3380447"/>
              <a:gd name="connsiteY158" fmla="*/ 1470522 h 1610395"/>
              <a:gd name="connsiteX159" fmla="*/ 1258472 w 3380447"/>
              <a:gd name="connsiteY159" fmla="*/ 1474309 h 1610395"/>
              <a:gd name="connsiteX160" fmla="*/ 1282196 w 3380447"/>
              <a:gd name="connsiteY160" fmla="*/ 1474309 h 1610395"/>
              <a:gd name="connsiteX161" fmla="*/ 1282196 w 3380447"/>
              <a:gd name="connsiteY161" fmla="*/ 1477477 h 1610395"/>
              <a:gd name="connsiteX162" fmla="*/ 1302675 w 3380447"/>
              <a:gd name="connsiteY162" fmla="*/ 1477477 h 1610395"/>
              <a:gd name="connsiteX163" fmla="*/ 1302675 w 3380447"/>
              <a:gd name="connsiteY163" fmla="*/ 1488683 h 1610395"/>
              <a:gd name="connsiteX164" fmla="*/ 1394326 w 3380447"/>
              <a:gd name="connsiteY164" fmla="*/ 1488683 h 1610395"/>
              <a:gd name="connsiteX165" fmla="*/ 1394326 w 3380447"/>
              <a:gd name="connsiteY165" fmla="*/ 1496410 h 1610395"/>
              <a:gd name="connsiteX166" fmla="*/ 1442316 w 3380447"/>
              <a:gd name="connsiteY166" fmla="*/ 1496410 h 1610395"/>
              <a:gd name="connsiteX167" fmla="*/ 1442316 w 3380447"/>
              <a:gd name="connsiteY167" fmla="*/ 1499656 h 1610395"/>
              <a:gd name="connsiteX168" fmla="*/ 1494633 w 3380447"/>
              <a:gd name="connsiteY168" fmla="*/ 1499656 h 1610395"/>
              <a:gd name="connsiteX169" fmla="*/ 1494633 w 3380447"/>
              <a:gd name="connsiteY169" fmla="*/ 1503365 h 1610395"/>
              <a:gd name="connsiteX170" fmla="*/ 1562020 w 3380447"/>
              <a:gd name="connsiteY170" fmla="*/ 1503365 h 1610395"/>
              <a:gd name="connsiteX171" fmla="*/ 1562020 w 3380447"/>
              <a:gd name="connsiteY171" fmla="*/ 1508775 h 1610395"/>
              <a:gd name="connsiteX172" fmla="*/ 1587908 w 3380447"/>
              <a:gd name="connsiteY172" fmla="*/ 1508775 h 1610395"/>
              <a:gd name="connsiteX173" fmla="*/ 1587908 w 3380447"/>
              <a:gd name="connsiteY173" fmla="*/ 1514184 h 1610395"/>
              <a:gd name="connsiteX174" fmla="*/ 1633733 w 3380447"/>
              <a:gd name="connsiteY174" fmla="*/ 1514184 h 1610395"/>
              <a:gd name="connsiteX175" fmla="*/ 1633733 w 3380447"/>
              <a:gd name="connsiteY175" fmla="*/ 1517430 h 1610395"/>
              <a:gd name="connsiteX176" fmla="*/ 1666036 w 3380447"/>
              <a:gd name="connsiteY176" fmla="*/ 1517430 h 1610395"/>
              <a:gd name="connsiteX177" fmla="*/ 1666036 w 3380447"/>
              <a:gd name="connsiteY177" fmla="*/ 1521217 h 1610395"/>
              <a:gd name="connsiteX178" fmla="*/ 1689219 w 3380447"/>
              <a:gd name="connsiteY178" fmla="*/ 1521217 h 1610395"/>
              <a:gd name="connsiteX179" fmla="*/ 1689219 w 3380447"/>
              <a:gd name="connsiteY179" fmla="*/ 1524926 h 1610395"/>
              <a:gd name="connsiteX180" fmla="*/ 1736127 w 3380447"/>
              <a:gd name="connsiteY180" fmla="*/ 1524926 h 1610395"/>
              <a:gd name="connsiteX181" fmla="*/ 1736127 w 3380447"/>
              <a:gd name="connsiteY181" fmla="*/ 1527631 h 1610395"/>
              <a:gd name="connsiteX182" fmla="*/ 1780330 w 3380447"/>
              <a:gd name="connsiteY182" fmla="*/ 1527631 h 1610395"/>
              <a:gd name="connsiteX183" fmla="*/ 1780330 w 3380447"/>
              <a:gd name="connsiteY183" fmla="*/ 1530876 h 1610395"/>
              <a:gd name="connsiteX184" fmla="*/ 1799727 w 3380447"/>
              <a:gd name="connsiteY184" fmla="*/ 1530876 h 1610395"/>
              <a:gd name="connsiteX185" fmla="*/ 1799727 w 3380447"/>
              <a:gd name="connsiteY185" fmla="*/ 1537909 h 1610395"/>
              <a:gd name="connsiteX186" fmla="*/ 1846093 w 3380447"/>
              <a:gd name="connsiteY186" fmla="*/ 1537909 h 1610395"/>
              <a:gd name="connsiteX187" fmla="*/ 1846093 w 3380447"/>
              <a:gd name="connsiteY187" fmla="*/ 1541154 h 1610395"/>
              <a:gd name="connsiteX188" fmla="*/ 1870900 w 3380447"/>
              <a:gd name="connsiteY188" fmla="*/ 1541154 h 1610395"/>
              <a:gd name="connsiteX189" fmla="*/ 1870900 w 3380447"/>
              <a:gd name="connsiteY189" fmla="*/ 1547568 h 1610395"/>
              <a:gd name="connsiteX190" fmla="*/ 1931331 w 3380447"/>
              <a:gd name="connsiteY190" fmla="*/ 1547568 h 1610395"/>
              <a:gd name="connsiteX191" fmla="*/ 1931331 w 3380447"/>
              <a:gd name="connsiteY191" fmla="*/ 1554060 h 1610395"/>
              <a:gd name="connsiteX192" fmla="*/ 1997094 w 3380447"/>
              <a:gd name="connsiteY192" fmla="*/ 1554060 h 1610395"/>
              <a:gd name="connsiteX193" fmla="*/ 1997094 w 3380447"/>
              <a:gd name="connsiteY193" fmla="*/ 1557306 h 1610395"/>
              <a:gd name="connsiteX194" fmla="*/ 2079550 w 3380447"/>
              <a:gd name="connsiteY194" fmla="*/ 1557306 h 1610395"/>
              <a:gd name="connsiteX195" fmla="*/ 2079550 w 3380447"/>
              <a:gd name="connsiteY195" fmla="*/ 1561633 h 1610395"/>
              <a:gd name="connsiteX196" fmla="*/ 2100570 w 3380447"/>
              <a:gd name="connsiteY196" fmla="*/ 1561633 h 1610395"/>
              <a:gd name="connsiteX197" fmla="*/ 2100570 w 3380447"/>
              <a:gd name="connsiteY197" fmla="*/ 1564879 h 1610395"/>
              <a:gd name="connsiteX198" fmla="*/ 2148018 w 3380447"/>
              <a:gd name="connsiteY198" fmla="*/ 1564879 h 1610395"/>
              <a:gd name="connsiteX199" fmla="*/ 2148018 w 3380447"/>
              <a:gd name="connsiteY199" fmla="*/ 1568124 h 1610395"/>
              <a:gd name="connsiteX200" fmla="*/ 2184184 w 3380447"/>
              <a:gd name="connsiteY200" fmla="*/ 1568124 h 1610395"/>
              <a:gd name="connsiteX201" fmla="*/ 2184184 w 3380447"/>
              <a:gd name="connsiteY201" fmla="*/ 1571293 h 1610395"/>
              <a:gd name="connsiteX202" fmla="*/ 2247939 w 3380447"/>
              <a:gd name="connsiteY202" fmla="*/ 1571293 h 1610395"/>
              <a:gd name="connsiteX203" fmla="*/ 2247939 w 3380447"/>
              <a:gd name="connsiteY203" fmla="*/ 1576161 h 1610395"/>
              <a:gd name="connsiteX204" fmla="*/ 2339977 w 3380447"/>
              <a:gd name="connsiteY204" fmla="*/ 1576161 h 1610395"/>
              <a:gd name="connsiteX205" fmla="*/ 2339977 w 3380447"/>
              <a:gd name="connsiteY205" fmla="*/ 1578866 h 1610395"/>
              <a:gd name="connsiteX206" fmla="*/ 2500097 w 3380447"/>
              <a:gd name="connsiteY206" fmla="*/ 1578866 h 1610395"/>
              <a:gd name="connsiteX207" fmla="*/ 2500097 w 3380447"/>
              <a:gd name="connsiteY207" fmla="*/ 1583734 h 1610395"/>
              <a:gd name="connsiteX208" fmla="*/ 2593835 w 3380447"/>
              <a:gd name="connsiteY208" fmla="*/ 1583734 h 1610395"/>
              <a:gd name="connsiteX209" fmla="*/ 2593835 w 3380447"/>
              <a:gd name="connsiteY209" fmla="*/ 1590767 h 1610395"/>
              <a:gd name="connsiteX210" fmla="*/ 2607899 w 3380447"/>
              <a:gd name="connsiteY210" fmla="*/ 1590767 h 1610395"/>
              <a:gd name="connsiteX211" fmla="*/ 2607899 w 3380447"/>
              <a:gd name="connsiteY211" fmla="*/ 1598495 h 1610395"/>
              <a:gd name="connsiteX212" fmla="*/ 2659058 w 3380447"/>
              <a:gd name="connsiteY212" fmla="*/ 1598495 h 1610395"/>
              <a:gd name="connsiteX213" fmla="*/ 2659058 w 3380447"/>
              <a:gd name="connsiteY213" fmla="*/ 1603904 h 1610395"/>
              <a:gd name="connsiteX214" fmla="*/ 2810059 w 3380447"/>
              <a:gd name="connsiteY214" fmla="*/ 1603904 h 1610395"/>
              <a:gd name="connsiteX215" fmla="*/ 2810059 w 3380447"/>
              <a:gd name="connsiteY215" fmla="*/ 1610395 h 1610395"/>
              <a:gd name="connsiteX216" fmla="*/ 3380447 w 3380447"/>
              <a:gd name="connsiteY216" fmla="*/ 1610395 h 16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380447" h="1610395">
                <a:moveTo>
                  <a:pt x="0" y="0"/>
                </a:moveTo>
                <a:lnTo>
                  <a:pt x="0" y="136318"/>
                </a:lnTo>
                <a:lnTo>
                  <a:pt x="19938" y="136318"/>
                </a:lnTo>
                <a:lnTo>
                  <a:pt x="19938" y="185931"/>
                </a:lnTo>
                <a:lnTo>
                  <a:pt x="32843" y="185931"/>
                </a:lnTo>
                <a:lnTo>
                  <a:pt x="32843" y="232298"/>
                </a:lnTo>
                <a:lnTo>
                  <a:pt x="39257" y="232298"/>
                </a:lnTo>
                <a:lnTo>
                  <a:pt x="39257" y="301307"/>
                </a:lnTo>
                <a:lnTo>
                  <a:pt x="52781" y="301307"/>
                </a:lnTo>
                <a:lnTo>
                  <a:pt x="52781" y="333686"/>
                </a:lnTo>
                <a:lnTo>
                  <a:pt x="58190" y="333686"/>
                </a:lnTo>
                <a:lnTo>
                  <a:pt x="58190" y="380594"/>
                </a:lnTo>
                <a:lnTo>
                  <a:pt x="72719" y="380594"/>
                </a:lnTo>
                <a:lnTo>
                  <a:pt x="72719" y="423715"/>
                </a:lnTo>
                <a:lnTo>
                  <a:pt x="81915" y="423715"/>
                </a:lnTo>
                <a:lnTo>
                  <a:pt x="81915" y="460345"/>
                </a:lnTo>
                <a:lnTo>
                  <a:pt x="91033" y="460345"/>
                </a:lnTo>
                <a:lnTo>
                  <a:pt x="91033" y="490560"/>
                </a:lnTo>
                <a:lnTo>
                  <a:pt x="104557" y="490560"/>
                </a:lnTo>
                <a:lnTo>
                  <a:pt x="104557" y="514980"/>
                </a:lnTo>
                <a:lnTo>
                  <a:pt x="114217" y="514980"/>
                </a:lnTo>
                <a:lnTo>
                  <a:pt x="114217" y="551610"/>
                </a:lnTo>
                <a:lnTo>
                  <a:pt x="124495" y="551610"/>
                </a:lnTo>
                <a:lnTo>
                  <a:pt x="124495" y="582908"/>
                </a:lnTo>
                <a:lnTo>
                  <a:pt x="131450" y="582908"/>
                </a:lnTo>
                <a:lnTo>
                  <a:pt x="131450" y="609878"/>
                </a:lnTo>
                <a:lnTo>
                  <a:pt x="146905" y="609878"/>
                </a:lnTo>
                <a:lnTo>
                  <a:pt x="146905" y="624947"/>
                </a:lnTo>
                <a:lnTo>
                  <a:pt x="155483" y="624947"/>
                </a:lnTo>
                <a:lnTo>
                  <a:pt x="155483" y="648671"/>
                </a:lnTo>
                <a:lnTo>
                  <a:pt x="161975" y="648671"/>
                </a:lnTo>
                <a:lnTo>
                  <a:pt x="161975" y="681051"/>
                </a:lnTo>
                <a:lnTo>
                  <a:pt x="175498" y="681051"/>
                </a:lnTo>
                <a:lnTo>
                  <a:pt x="175498" y="697202"/>
                </a:lnTo>
                <a:lnTo>
                  <a:pt x="187399" y="697202"/>
                </a:lnTo>
                <a:lnTo>
                  <a:pt x="187399" y="719303"/>
                </a:lnTo>
                <a:lnTo>
                  <a:pt x="193349" y="719303"/>
                </a:lnTo>
                <a:lnTo>
                  <a:pt x="193349" y="758715"/>
                </a:lnTo>
                <a:lnTo>
                  <a:pt x="207337" y="758715"/>
                </a:lnTo>
                <a:lnTo>
                  <a:pt x="207337" y="793181"/>
                </a:lnTo>
                <a:lnTo>
                  <a:pt x="214369" y="793181"/>
                </a:lnTo>
                <a:lnTo>
                  <a:pt x="214369" y="819069"/>
                </a:lnTo>
                <a:lnTo>
                  <a:pt x="227275" y="819069"/>
                </a:lnTo>
                <a:lnTo>
                  <a:pt x="227275" y="834138"/>
                </a:lnTo>
                <a:lnTo>
                  <a:pt x="239175" y="834138"/>
                </a:lnTo>
                <a:lnTo>
                  <a:pt x="239175" y="866518"/>
                </a:lnTo>
                <a:lnTo>
                  <a:pt x="246208" y="866518"/>
                </a:lnTo>
                <a:lnTo>
                  <a:pt x="246208" y="892947"/>
                </a:lnTo>
                <a:lnTo>
                  <a:pt x="255326" y="892947"/>
                </a:lnTo>
                <a:lnTo>
                  <a:pt x="255326" y="909098"/>
                </a:lnTo>
                <a:lnTo>
                  <a:pt x="267227" y="909098"/>
                </a:lnTo>
                <a:lnTo>
                  <a:pt x="267227" y="928495"/>
                </a:lnTo>
                <a:lnTo>
                  <a:pt x="276887" y="928495"/>
                </a:lnTo>
                <a:lnTo>
                  <a:pt x="276887" y="947737"/>
                </a:lnTo>
                <a:lnTo>
                  <a:pt x="285542" y="947737"/>
                </a:lnTo>
                <a:lnTo>
                  <a:pt x="285542" y="974166"/>
                </a:lnTo>
                <a:lnTo>
                  <a:pt x="306562" y="974166"/>
                </a:lnTo>
                <a:lnTo>
                  <a:pt x="306562" y="994645"/>
                </a:lnTo>
                <a:lnTo>
                  <a:pt x="318926" y="994645"/>
                </a:lnTo>
                <a:lnTo>
                  <a:pt x="318926" y="1016205"/>
                </a:lnTo>
                <a:lnTo>
                  <a:pt x="330286" y="1016205"/>
                </a:lnTo>
                <a:lnTo>
                  <a:pt x="330286" y="1032433"/>
                </a:lnTo>
                <a:lnTo>
                  <a:pt x="345355" y="1032433"/>
                </a:lnTo>
                <a:lnTo>
                  <a:pt x="345355" y="1042634"/>
                </a:lnTo>
                <a:lnTo>
                  <a:pt x="354010" y="1042634"/>
                </a:lnTo>
                <a:lnTo>
                  <a:pt x="354010" y="1069604"/>
                </a:lnTo>
                <a:lnTo>
                  <a:pt x="375571" y="1069604"/>
                </a:lnTo>
                <a:lnTo>
                  <a:pt x="375571" y="1101443"/>
                </a:lnTo>
                <a:lnTo>
                  <a:pt x="394427" y="1101443"/>
                </a:lnTo>
                <a:lnTo>
                  <a:pt x="394427" y="1111643"/>
                </a:lnTo>
                <a:lnTo>
                  <a:pt x="407950" y="1111643"/>
                </a:lnTo>
                <a:lnTo>
                  <a:pt x="407950" y="1129958"/>
                </a:lnTo>
                <a:lnTo>
                  <a:pt x="429511" y="1129958"/>
                </a:lnTo>
                <a:lnTo>
                  <a:pt x="429511" y="1146187"/>
                </a:lnTo>
                <a:lnTo>
                  <a:pt x="439712" y="1146187"/>
                </a:lnTo>
                <a:lnTo>
                  <a:pt x="439712" y="1156387"/>
                </a:lnTo>
                <a:lnTo>
                  <a:pt x="456945" y="1156387"/>
                </a:lnTo>
                <a:lnTo>
                  <a:pt x="456945" y="1167747"/>
                </a:lnTo>
                <a:lnTo>
                  <a:pt x="471550" y="1167747"/>
                </a:lnTo>
                <a:lnTo>
                  <a:pt x="471550" y="1176325"/>
                </a:lnTo>
                <a:lnTo>
                  <a:pt x="488783" y="1176325"/>
                </a:lnTo>
                <a:lnTo>
                  <a:pt x="488783" y="1187299"/>
                </a:lnTo>
                <a:lnTo>
                  <a:pt x="499602" y="1187299"/>
                </a:lnTo>
                <a:lnTo>
                  <a:pt x="499602" y="1195954"/>
                </a:lnTo>
                <a:lnTo>
                  <a:pt x="511967" y="1195954"/>
                </a:lnTo>
                <a:lnTo>
                  <a:pt x="511967" y="1213728"/>
                </a:lnTo>
                <a:lnTo>
                  <a:pt x="535150" y="1213728"/>
                </a:lnTo>
                <a:lnTo>
                  <a:pt x="535150" y="1225551"/>
                </a:lnTo>
                <a:lnTo>
                  <a:pt x="544887" y="1225551"/>
                </a:lnTo>
                <a:lnTo>
                  <a:pt x="544887" y="1237452"/>
                </a:lnTo>
                <a:lnTo>
                  <a:pt x="562661" y="1237452"/>
                </a:lnTo>
                <a:lnTo>
                  <a:pt x="562661" y="1251439"/>
                </a:lnTo>
                <a:lnTo>
                  <a:pt x="573789" y="1251439"/>
                </a:lnTo>
                <a:lnTo>
                  <a:pt x="573789" y="1258472"/>
                </a:lnTo>
                <a:lnTo>
                  <a:pt x="585690" y="1258472"/>
                </a:lnTo>
                <a:lnTo>
                  <a:pt x="585690" y="1267668"/>
                </a:lnTo>
                <a:lnTo>
                  <a:pt x="595350" y="1267668"/>
                </a:lnTo>
                <a:lnTo>
                  <a:pt x="595350" y="1273541"/>
                </a:lnTo>
                <a:lnTo>
                  <a:pt x="604700" y="1273541"/>
                </a:lnTo>
                <a:lnTo>
                  <a:pt x="604700" y="1280032"/>
                </a:lnTo>
                <a:lnTo>
                  <a:pt x="614978" y="1280032"/>
                </a:lnTo>
                <a:lnTo>
                  <a:pt x="614978" y="1285442"/>
                </a:lnTo>
                <a:lnTo>
                  <a:pt x="624638" y="1285442"/>
                </a:lnTo>
                <a:lnTo>
                  <a:pt x="624638" y="1293170"/>
                </a:lnTo>
                <a:lnTo>
                  <a:pt x="645657" y="1293170"/>
                </a:lnTo>
                <a:lnTo>
                  <a:pt x="645657" y="1302366"/>
                </a:lnTo>
                <a:lnTo>
                  <a:pt x="660263" y="1302366"/>
                </a:lnTo>
                <a:lnTo>
                  <a:pt x="660263" y="1308316"/>
                </a:lnTo>
                <a:lnTo>
                  <a:pt x="669923" y="1308316"/>
                </a:lnTo>
                <a:lnTo>
                  <a:pt x="669923" y="1315348"/>
                </a:lnTo>
                <a:lnTo>
                  <a:pt x="679660" y="1315348"/>
                </a:lnTo>
                <a:lnTo>
                  <a:pt x="679660" y="1318671"/>
                </a:lnTo>
                <a:lnTo>
                  <a:pt x="699597" y="1318671"/>
                </a:lnTo>
                <a:lnTo>
                  <a:pt x="699597" y="1324621"/>
                </a:lnTo>
                <a:lnTo>
                  <a:pt x="719535" y="1324621"/>
                </a:lnTo>
                <a:lnTo>
                  <a:pt x="719535" y="1335981"/>
                </a:lnTo>
                <a:lnTo>
                  <a:pt x="740555" y="1335981"/>
                </a:lnTo>
                <a:lnTo>
                  <a:pt x="740555" y="1343709"/>
                </a:lnTo>
                <a:lnTo>
                  <a:pt x="757788" y="1343709"/>
                </a:lnTo>
                <a:lnTo>
                  <a:pt x="757788" y="1351823"/>
                </a:lnTo>
                <a:lnTo>
                  <a:pt x="770230" y="1351823"/>
                </a:lnTo>
                <a:lnTo>
                  <a:pt x="770230" y="1361020"/>
                </a:lnTo>
                <a:lnTo>
                  <a:pt x="790167" y="1361020"/>
                </a:lnTo>
                <a:lnTo>
                  <a:pt x="790167" y="1368747"/>
                </a:lnTo>
                <a:lnTo>
                  <a:pt x="812269" y="1368747"/>
                </a:lnTo>
                <a:lnTo>
                  <a:pt x="812269" y="1376475"/>
                </a:lnTo>
                <a:lnTo>
                  <a:pt x="837075" y="1376475"/>
                </a:lnTo>
                <a:lnTo>
                  <a:pt x="837075" y="1382425"/>
                </a:lnTo>
                <a:lnTo>
                  <a:pt x="857554" y="1382425"/>
                </a:lnTo>
                <a:lnTo>
                  <a:pt x="857554" y="1388299"/>
                </a:lnTo>
                <a:lnTo>
                  <a:pt x="877491" y="1388299"/>
                </a:lnTo>
                <a:lnTo>
                  <a:pt x="877491" y="1394790"/>
                </a:lnTo>
                <a:lnTo>
                  <a:pt x="892947" y="1394790"/>
                </a:lnTo>
                <a:lnTo>
                  <a:pt x="892947" y="1404527"/>
                </a:lnTo>
                <a:lnTo>
                  <a:pt x="917212" y="1404527"/>
                </a:lnTo>
                <a:lnTo>
                  <a:pt x="917212" y="1410400"/>
                </a:lnTo>
                <a:lnTo>
                  <a:pt x="948973" y="1410400"/>
                </a:lnTo>
                <a:lnTo>
                  <a:pt x="948973" y="1415810"/>
                </a:lnTo>
                <a:lnTo>
                  <a:pt x="969993" y="1415810"/>
                </a:lnTo>
                <a:lnTo>
                  <a:pt x="969993" y="1423924"/>
                </a:lnTo>
                <a:lnTo>
                  <a:pt x="988308" y="1423924"/>
                </a:lnTo>
                <a:lnTo>
                  <a:pt x="988308" y="1428251"/>
                </a:lnTo>
                <a:lnTo>
                  <a:pt x="1011027" y="1428251"/>
                </a:lnTo>
                <a:lnTo>
                  <a:pt x="1011027" y="1432502"/>
                </a:lnTo>
                <a:lnTo>
                  <a:pt x="1053608" y="1432502"/>
                </a:lnTo>
                <a:lnTo>
                  <a:pt x="1053608" y="1438993"/>
                </a:lnTo>
                <a:lnTo>
                  <a:pt x="1090237" y="1438993"/>
                </a:lnTo>
                <a:lnTo>
                  <a:pt x="1090237" y="1445484"/>
                </a:lnTo>
                <a:lnTo>
                  <a:pt x="1098893" y="1445484"/>
                </a:lnTo>
                <a:lnTo>
                  <a:pt x="1098893" y="1450044"/>
                </a:lnTo>
                <a:lnTo>
                  <a:pt x="1123699" y="1450044"/>
                </a:lnTo>
                <a:lnTo>
                  <a:pt x="1123699" y="1455917"/>
                </a:lnTo>
                <a:lnTo>
                  <a:pt x="1165197" y="1455917"/>
                </a:lnTo>
                <a:lnTo>
                  <a:pt x="1165197" y="1462949"/>
                </a:lnTo>
                <a:lnTo>
                  <a:pt x="1190544" y="1462949"/>
                </a:lnTo>
                <a:lnTo>
                  <a:pt x="1190544" y="1467277"/>
                </a:lnTo>
                <a:lnTo>
                  <a:pt x="1232043" y="1467277"/>
                </a:lnTo>
                <a:lnTo>
                  <a:pt x="1232043" y="1470522"/>
                </a:lnTo>
                <a:lnTo>
                  <a:pt x="1258472" y="1470522"/>
                </a:lnTo>
                <a:lnTo>
                  <a:pt x="1258472" y="1474309"/>
                </a:lnTo>
                <a:lnTo>
                  <a:pt x="1282196" y="1474309"/>
                </a:lnTo>
                <a:lnTo>
                  <a:pt x="1282196" y="1477477"/>
                </a:lnTo>
                <a:lnTo>
                  <a:pt x="1302675" y="1477477"/>
                </a:lnTo>
                <a:lnTo>
                  <a:pt x="1302675" y="1488683"/>
                </a:lnTo>
                <a:lnTo>
                  <a:pt x="1394326" y="1488683"/>
                </a:lnTo>
                <a:lnTo>
                  <a:pt x="1394326" y="1496410"/>
                </a:lnTo>
                <a:lnTo>
                  <a:pt x="1442316" y="1496410"/>
                </a:lnTo>
                <a:lnTo>
                  <a:pt x="1442316" y="1499656"/>
                </a:lnTo>
                <a:lnTo>
                  <a:pt x="1494633" y="1499656"/>
                </a:lnTo>
                <a:lnTo>
                  <a:pt x="1494633" y="1503365"/>
                </a:lnTo>
                <a:lnTo>
                  <a:pt x="1562020" y="1503365"/>
                </a:lnTo>
                <a:lnTo>
                  <a:pt x="1562020" y="1508775"/>
                </a:lnTo>
                <a:lnTo>
                  <a:pt x="1587908" y="1508775"/>
                </a:lnTo>
                <a:lnTo>
                  <a:pt x="1587908" y="1514184"/>
                </a:lnTo>
                <a:lnTo>
                  <a:pt x="1633733" y="1514184"/>
                </a:lnTo>
                <a:lnTo>
                  <a:pt x="1633733" y="1517430"/>
                </a:lnTo>
                <a:lnTo>
                  <a:pt x="1666036" y="1517430"/>
                </a:lnTo>
                <a:lnTo>
                  <a:pt x="1666036" y="1521217"/>
                </a:lnTo>
                <a:lnTo>
                  <a:pt x="1689219" y="1521217"/>
                </a:lnTo>
                <a:lnTo>
                  <a:pt x="1689219" y="1524926"/>
                </a:lnTo>
                <a:lnTo>
                  <a:pt x="1736127" y="1524926"/>
                </a:lnTo>
                <a:cubicBezTo>
                  <a:pt x="1736127" y="1524926"/>
                  <a:pt x="1733963" y="1527631"/>
                  <a:pt x="1736127" y="1527631"/>
                </a:cubicBezTo>
                <a:lnTo>
                  <a:pt x="1780330" y="1527631"/>
                </a:lnTo>
                <a:lnTo>
                  <a:pt x="1780330" y="1530876"/>
                </a:lnTo>
                <a:lnTo>
                  <a:pt x="1799727" y="1530876"/>
                </a:lnTo>
                <a:lnTo>
                  <a:pt x="1799727" y="1537909"/>
                </a:lnTo>
                <a:lnTo>
                  <a:pt x="1846093" y="1537909"/>
                </a:lnTo>
                <a:lnTo>
                  <a:pt x="1846093" y="1541154"/>
                </a:lnTo>
                <a:lnTo>
                  <a:pt x="1870900" y="1541154"/>
                </a:lnTo>
                <a:lnTo>
                  <a:pt x="1870900" y="1547568"/>
                </a:lnTo>
                <a:lnTo>
                  <a:pt x="1931331" y="1547568"/>
                </a:lnTo>
                <a:lnTo>
                  <a:pt x="1931331" y="1554060"/>
                </a:lnTo>
                <a:lnTo>
                  <a:pt x="1997094" y="1554060"/>
                </a:lnTo>
                <a:lnTo>
                  <a:pt x="1997094" y="1557306"/>
                </a:lnTo>
                <a:lnTo>
                  <a:pt x="2079550" y="1557306"/>
                </a:lnTo>
                <a:lnTo>
                  <a:pt x="2079550" y="1561633"/>
                </a:lnTo>
                <a:lnTo>
                  <a:pt x="2100570" y="1561633"/>
                </a:lnTo>
                <a:lnTo>
                  <a:pt x="2100570" y="1564879"/>
                </a:lnTo>
                <a:lnTo>
                  <a:pt x="2148018" y="1564879"/>
                </a:lnTo>
                <a:lnTo>
                  <a:pt x="2148018" y="1568124"/>
                </a:lnTo>
                <a:lnTo>
                  <a:pt x="2184184" y="1568124"/>
                </a:lnTo>
                <a:lnTo>
                  <a:pt x="2184184" y="1571293"/>
                </a:lnTo>
                <a:lnTo>
                  <a:pt x="2247939" y="1571293"/>
                </a:lnTo>
                <a:lnTo>
                  <a:pt x="2247939" y="1576161"/>
                </a:lnTo>
                <a:lnTo>
                  <a:pt x="2339977" y="1576161"/>
                </a:lnTo>
                <a:lnTo>
                  <a:pt x="2339977" y="1578866"/>
                </a:lnTo>
                <a:lnTo>
                  <a:pt x="2500097" y="1578866"/>
                </a:lnTo>
                <a:lnTo>
                  <a:pt x="2500097" y="1583734"/>
                </a:lnTo>
                <a:lnTo>
                  <a:pt x="2593835" y="1583734"/>
                </a:lnTo>
                <a:lnTo>
                  <a:pt x="2593835" y="1590767"/>
                </a:lnTo>
                <a:lnTo>
                  <a:pt x="2607899" y="1590767"/>
                </a:lnTo>
                <a:lnTo>
                  <a:pt x="2607899" y="1598495"/>
                </a:lnTo>
                <a:lnTo>
                  <a:pt x="2659058" y="1598495"/>
                </a:lnTo>
                <a:cubicBezTo>
                  <a:pt x="2659058" y="1598495"/>
                  <a:pt x="2656353" y="1603904"/>
                  <a:pt x="2659058" y="1603904"/>
                </a:cubicBezTo>
                <a:lnTo>
                  <a:pt x="2810059" y="1603904"/>
                </a:lnTo>
                <a:lnTo>
                  <a:pt x="2810059" y="1610395"/>
                </a:lnTo>
                <a:lnTo>
                  <a:pt x="3380447" y="1610395"/>
                </a:lnTo>
              </a:path>
            </a:pathLst>
          </a:custGeom>
          <a:noFill/>
          <a:ln w="28575" cap="flat">
            <a:solidFill>
              <a:srgbClr val="3F4444"/>
            </a:solidFill>
            <a:prstDash val="solid"/>
            <a:miter/>
          </a:ln>
        </p:spPr>
        <p:txBody>
          <a:bodyPr rtlCol="0" anchor="ctr"/>
          <a:lstStyle/>
          <a:p>
            <a:pPr defTabSz="685783" fontAlgn="auto">
              <a:spcBef>
                <a:spcPts val="0"/>
              </a:spcBef>
              <a:spcAft>
                <a:spcPts val="0"/>
              </a:spcAft>
              <a:defRPr/>
            </a:pPr>
            <a:endParaRPr lang="de-DE" sz="1350" kern="0" dirty="0">
              <a:solidFill>
                <a:srgbClr val="000000"/>
              </a:solidFill>
              <a:latin typeface="Arial"/>
            </a:endParaRPr>
          </a:p>
        </p:txBody>
      </p:sp>
      <p:sp>
        <p:nvSpPr>
          <p:cNvPr id="159" name="TextBox 85">
            <a:extLst>
              <a:ext uri="{FF2B5EF4-FFF2-40B4-BE49-F238E27FC236}">
                <a16:creationId xmlns:a16="http://schemas.microsoft.com/office/drawing/2014/main" id="{9F20763B-05AF-471D-92CD-DB335234DB5C}"/>
              </a:ext>
            </a:extLst>
          </p:cNvPr>
          <p:cNvSpPr txBox="1"/>
          <p:nvPr/>
        </p:nvSpPr>
        <p:spPr>
          <a:xfrm>
            <a:off x="3205163" y="4259371"/>
            <a:ext cx="1107996" cy="230832"/>
          </a:xfrm>
          <a:prstGeom prst="rect">
            <a:avLst/>
          </a:prstGeom>
          <a:noFill/>
        </p:spPr>
        <p:txBody>
          <a:bodyPr wrap="none" rtlCol="0" anchor="b">
            <a:spAutoFit/>
          </a:bodyPr>
          <a:lstStyle/>
          <a:p>
            <a:pPr defTabSz="685783">
              <a:defRPr/>
            </a:pPr>
            <a:r>
              <a:rPr lang="de-DE" sz="900" b="1" kern="0" dirty="0">
                <a:solidFill>
                  <a:srgbClr val="3F4444"/>
                </a:solidFill>
                <a:latin typeface="Arial"/>
              </a:rPr>
              <a:t>Lungenkarzinom</a:t>
            </a:r>
          </a:p>
        </p:txBody>
      </p:sp>
      <p:sp>
        <p:nvSpPr>
          <p:cNvPr id="161" name="Textplatzhalter 406">
            <a:extLst>
              <a:ext uri="{FF2B5EF4-FFF2-40B4-BE49-F238E27FC236}">
                <a16:creationId xmlns:a16="http://schemas.microsoft.com/office/drawing/2014/main" id="{FA6B8B20-3B3C-4003-9DE7-F9F29AA9842F}"/>
              </a:ext>
            </a:extLst>
          </p:cNvPr>
          <p:cNvSpPr txBox="1">
            <a:spLocks/>
          </p:cNvSpPr>
          <p:nvPr/>
        </p:nvSpPr>
        <p:spPr>
          <a:xfrm>
            <a:off x="628651" y="5805136"/>
            <a:ext cx="7912892" cy="211392"/>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lang="de-DE" sz="1600" b="0" u="none" kern="1200" dirty="0">
                <a:solidFill>
                  <a:srgbClr val="0097D7"/>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750" dirty="0">
              <a:solidFill>
                <a:schemeClr val="accent4">
                  <a:lumMod val="75000"/>
                </a:schemeClr>
              </a:solidFill>
            </a:endParaRPr>
          </a:p>
        </p:txBody>
      </p:sp>
    </p:spTree>
    <p:extLst>
      <p:ext uri="{BB962C8B-B14F-4D97-AF65-F5344CB8AC3E}">
        <p14:creationId xmlns:p14="http://schemas.microsoft.com/office/powerpoint/2010/main" val="2226064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idx="4294967295"/>
          </p:nvPr>
        </p:nvSpPr>
        <p:spPr>
          <a:xfrm>
            <a:off x="2021454" y="50736"/>
            <a:ext cx="5619750" cy="1143000"/>
          </a:xfrm>
          <a:prstGeom prst="rect">
            <a:avLst/>
          </a:prstGeom>
        </p:spPr>
        <p:txBody>
          <a:bodyPr/>
          <a:lstStyle/>
          <a:p>
            <a:pPr eaLnBrk="1" hangingPunct="1">
              <a:defRPr/>
            </a:pPr>
            <a:r>
              <a:rPr lang="de-DE" sz="2800" b="1" dirty="0">
                <a:solidFill>
                  <a:srgbClr val="4EA92E"/>
                </a:solidFill>
                <a:effectLst>
                  <a:outerShdw blurRad="38100" dist="38100" dir="2700000" algn="tl">
                    <a:srgbClr val="000000">
                      <a:alpha val="43137"/>
                    </a:srgbClr>
                  </a:outerShdw>
                </a:effectLst>
                <a:latin typeface="Arial" charset="0"/>
              </a:rPr>
              <a:t>Drei Formen der Herzinsuffizienz (Stand 2016)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44" y="1868127"/>
            <a:ext cx="8598787" cy="328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1652631" y="2475220"/>
            <a:ext cx="1224793" cy="1652164"/>
          </a:xfrm>
          <a:prstGeom prst="rect">
            <a:avLst/>
          </a:prstGeom>
          <a:noFill/>
          <a:ln w="381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rPr>
              <a:t>v</a:t>
            </a:r>
          </a:p>
        </p:txBody>
      </p:sp>
      <p:sp>
        <p:nvSpPr>
          <p:cNvPr id="7" name="Rechteck 6"/>
          <p:cNvSpPr/>
          <p:nvPr/>
        </p:nvSpPr>
        <p:spPr>
          <a:xfrm>
            <a:off x="5722690" y="2475220"/>
            <a:ext cx="2842470" cy="1652163"/>
          </a:xfrm>
          <a:prstGeom prst="rect">
            <a:avLst/>
          </a:prstGeom>
          <a:noFill/>
          <a:ln w="381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2893655" y="2475220"/>
            <a:ext cx="2842470" cy="1656461"/>
          </a:xfrm>
          <a:prstGeom prst="rect">
            <a:avLst/>
          </a:prstGeom>
          <a:noFill/>
          <a:ln w="381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a:extLst>
              <a:ext uri="{FF2B5EF4-FFF2-40B4-BE49-F238E27FC236}">
                <a16:creationId xmlns:a16="http://schemas.microsoft.com/office/drawing/2014/main" id="{45E749D9-5351-4F8F-A527-26F8E30A6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1175" y="40438"/>
            <a:ext cx="1196307" cy="10082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feld 9">
            <a:extLst>
              <a:ext uri="{FF2B5EF4-FFF2-40B4-BE49-F238E27FC236}">
                <a16:creationId xmlns:a16="http://schemas.microsoft.com/office/drawing/2014/main" id="{4AB8CD80-108C-456D-A23B-D4656AA12C96}"/>
              </a:ext>
            </a:extLst>
          </p:cNvPr>
          <p:cNvSpPr txBox="1"/>
          <p:nvPr/>
        </p:nvSpPr>
        <p:spPr>
          <a:xfrm>
            <a:off x="207469" y="1338775"/>
            <a:ext cx="8703743" cy="769441"/>
          </a:xfrm>
          <a:prstGeom prst="rect">
            <a:avLst/>
          </a:prstGeom>
          <a:solidFill>
            <a:schemeClr val="bg1"/>
          </a:solidFill>
          <a:ln w="38100">
            <a:solidFill>
              <a:schemeClr val="tx1"/>
            </a:solidFill>
          </a:ln>
        </p:spPr>
        <p:txBody>
          <a:bodyPr vert="horz"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prstClr val="black"/>
                </a:solidFill>
                <a:effectLst/>
                <a:uLnTx/>
                <a:uFillTx/>
                <a:latin typeface="Arial"/>
                <a:ea typeface="+mn-ea"/>
                <a:cs typeface="Arial"/>
              </a:rPr>
              <a:t>Systolische Herzinsuffizienz (</a:t>
            </a:r>
            <a:r>
              <a:rPr kumimoji="0" lang="de-DE" sz="2800" b="1" i="0" u="none" strike="noStrike" kern="1200" cap="none" spc="0" normalizeH="0" baseline="0" noProof="0" dirty="0" err="1">
                <a:ln>
                  <a:noFill/>
                </a:ln>
                <a:solidFill>
                  <a:prstClr val="black"/>
                </a:solidFill>
                <a:effectLst/>
                <a:uLnTx/>
                <a:uFillTx/>
                <a:latin typeface="Arial"/>
                <a:ea typeface="+mn-ea"/>
                <a:cs typeface="Arial"/>
              </a:rPr>
              <a:t>HFrEF</a:t>
            </a:r>
            <a:r>
              <a:rPr kumimoji="0" lang="de-DE" sz="2800" b="1" i="0" u="none" strike="noStrike" kern="1200" cap="none" spc="0" normalizeH="0" baseline="0" noProof="0" dirty="0">
                <a:ln>
                  <a:noFill/>
                </a:ln>
                <a:solidFill>
                  <a:prstClr val="black"/>
                </a:solidFill>
                <a:effectLst/>
                <a:uLnTx/>
                <a:uFillTx/>
                <a:latin typeface="Arial"/>
                <a:ea typeface="+mn-ea"/>
                <a:cs typeface="Arial"/>
              </a:rPr>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2200" b="1" i="0" u="none" strike="noStrike" kern="1200" cap="none" spc="0" normalizeH="0" baseline="0" noProof="0" dirty="0">
                <a:ln>
                  <a:noFill/>
                </a:ln>
                <a:solidFill>
                  <a:prstClr val="black"/>
                </a:solidFill>
                <a:effectLst/>
                <a:uLnTx/>
                <a:uFillTx/>
                <a:latin typeface="Arial"/>
                <a:ea typeface="+mn-ea"/>
                <a:cs typeface="Arial"/>
              </a:rPr>
              <a:t>Symptome und Zeichen der Herzinsuffizienz und </a:t>
            </a:r>
            <a:r>
              <a:rPr kumimoji="0" lang="de-DE" sz="2200" b="1" i="0" u="sng" strike="noStrike" kern="1200" cap="none" spc="0" normalizeH="0" baseline="0" noProof="0" dirty="0">
                <a:ln>
                  <a:noFill/>
                </a:ln>
                <a:solidFill>
                  <a:prstClr val="black"/>
                </a:solidFill>
                <a:effectLst/>
                <a:uLnTx/>
                <a:uFillTx/>
                <a:latin typeface="Arial"/>
                <a:ea typeface="+mn-ea"/>
                <a:cs typeface="Arial"/>
              </a:rPr>
              <a:t>LVEF &lt; 40% </a:t>
            </a:r>
          </a:p>
        </p:txBody>
      </p:sp>
      <p:sp>
        <p:nvSpPr>
          <p:cNvPr id="11" name="Textfeld 10">
            <a:extLst>
              <a:ext uri="{FF2B5EF4-FFF2-40B4-BE49-F238E27FC236}">
                <a16:creationId xmlns:a16="http://schemas.microsoft.com/office/drawing/2014/main" id="{79119D85-C34C-443B-B914-8A46C7E5DC45}"/>
              </a:ext>
            </a:extLst>
          </p:cNvPr>
          <p:cNvSpPr txBox="1"/>
          <p:nvPr/>
        </p:nvSpPr>
        <p:spPr>
          <a:xfrm>
            <a:off x="199331" y="4336050"/>
            <a:ext cx="8703743" cy="1785104"/>
          </a:xfrm>
          <a:prstGeom prst="rect">
            <a:avLst/>
          </a:prstGeom>
          <a:solidFill>
            <a:schemeClr val="bg1"/>
          </a:solidFill>
          <a:ln w="38100">
            <a:solidFill>
              <a:schemeClr val="tx1"/>
            </a:solidFill>
          </a:ln>
        </p:spPr>
        <p:txBody>
          <a:bodyPr vert="horz"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prstClr val="black"/>
                </a:solidFill>
                <a:effectLst/>
                <a:uLnTx/>
                <a:uFillTx/>
                <a:latin typeface="Arial"/>
                <a:ea typeface="+mn-ea"/>
                <a:cs typeface="Arial"/>
              </a:rPr>
              <a:t>Diastolische Herzinsuffizienz (</a:t>
            </a:r>
            <a:r>
              <a:rPr kumimoji="0" lang="de-DE" sz="2800" b="1" i="0" u="none" strike="noStrike" kern="1200" cap="none" spc="0" normalizeH="0" baseline="0" noProof="0" dirty="0" err="1">
                <a:ln>
                  <a:noFill/>
                </a:ln>
                <a:solidFill>
                  <a:prstClr val="black"/>
                </a:solidFill>
                <a:effectLst/>
                <a:uLnTx/>
                <a:uFillTx/>
                <a:latin typeface="Arial"/>
                <a:ea typeface="+mn-ea"/>
                <a:cs typeface="Arial"/>
              </a:rPr>
              <a:t>HFpEF</a:t>
            </a:r>
            <a:r>
              <a:rPr kumimoji="0" lang="de-DE" sz="2800" b="1" i="0" u="none" strike="noStrike" kern="1200" cap="none" spc="0" normalizeH="0" baseline="0" noProof="0" dirty="0">
                <a:ln>
                  <a:noFill/>
                </a:ln>
                <a:solidFill>
                  <a:prstClr val="black"/>
                </a:solidFill>
                <a:effectLst/>
                <a:uLnTx/>
                <a:uFillTx/>
                <a:latin typeface="Arial"/>
                <a:ea typeface="+mn-ea"/>
                <a:cs typeface="Arial"/>
              </a:rPr>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2200" b="1" i="0" u="none" strike="noStrike" kern="1200" cap="none" spc="0" normalizeH="0" baseline="0" noProof="0" dirty="0">
                <a:ln>
                  <a:noFill/>
                </a:ln>
                <a:solidFill>
                  <a:prstClr val="black"/>
                </a:solidFill>
                <a:effectLst/>
                <a:uLnTx/>
                <a:uFillTx/>
                <a:latin typeface="Arial"/>
                <a:ea typeface="+mn-ea"/>
                <a:cs typeface="Arial"/>
              </a:rPr>
              <a:t>Symptome und Zeichen der Herzinsuffizienz, </a:t>
            </a:r>
            <a:r>
              <a:rPr kumimoji="0" lang="de-DE" sz="2200" b="1" i="0" u="sng" strike="noStrike" kern="1200" cap="none" spc="0" normalizeH="0" baseline="0" noProof="0" dirty="0">
                <a:ln>
                  <a:noFill/>
                </a:ln>
                <a:solidFill>
                  <a:prstClr val="black"/>
                </a:solidFill>
                <a:effectLst/>
                <a:uLnTx/>
                <a:uFillTx/>
                <a:latin typeface="Arial"/>
                <a:ea typeface="+mn-ea"/>
                <a:cs typeface="Arial"/>
              </a:rPr>
              <a:t>LVEF ≥ 50%, </a:t>
            </a:r>
            <a:r>
              <a:rPr kumimoji="0" lang="de-DE" sz="2200" b="1" i="0" u="none" strike="noStrike" kern="1200" cap="none" spc="0" normalizeH="0" baseline="0" noProof="0" dirty="0">
                <a:ln>
                  <a:noFill/>
                </a:ln>
                <a:solidFill>
                  <a:prstClr val="black"/>
                </a:solidFill>
                <a:effectLst/>
                <a:uLnTx/>
                <a:uFillTx/>
                <a:latin typeface="Arial"/>
                <a:ea typeface="+mn-ea"/>
                <a:cs typeface="Arial"/>
              </a:rPr>
              <a:t>erhöhtes BNP (&gt;35 </a:t>
            </a:r>
            <a:r>
              <a:rPr kumimoji="0" lang="de-DE" sz="2200" b="1" i="0" u="none" strike="noStrike" kern="1200" cap="none" spc="0" normalizeH="0" baseline="0" noProof="0" dirty="0" err="1">
                <a:ln>
                  <a:noFill/>
                </a:ln>
                <a:solidFill>
                  <a:prstClr val="black"/>
                </a:solidFill>
                <a:effectLst/>
                <a:uLnTx/>
                <a:uFillTx/>
                <a:latin typeface="Arial"/>
                <a:ea typeface="+mn-ea"/>
                <a:cs typeface="Arial"/>
              </a:rPr>
              <a:t>pg</a:t>
            </a:r>
            <a:r>
              <a:rPr kumimoji="0" lang="de-DE" sz="2200" b="1" i="0" u="none" strike="noStrike" kern="1200" cap="none" spc="0" normalizeH="0" baseline="0" noProof="0" dirty="0">
                <a:ln>
                  <a:noFill/>
                </a:ln>
                <a:solidFill>
                  <a:prstClr val="black"/>
                </a:solidFill>
                <a:effectLst/>
                <a:uLnTx/>
                <a:uFillTx/>
                <a:latin typeface="Arial"/>
                <a:ea typeface="+mn-ea"/>
                <a:cs typeface="Arial"/>
              </a:rPr>
              <a:t>/ml) oder NT-</a:t>
            </a:r>
            <a:r>
              <a:rPr kumimoji="0" lang="de-DE" sz="2200" b="1" i="0" u="none" strike="noStrike" kern="1200" cap="none" spc="0" normalizeH="0" baseline="0" noProof="0" dirty="0" err="1">
                <a:ln>
                  <a:noFill/>
                </a:ln>
                <a:solidFill>
                  <a:prstClr val="black"/>
                </a:solidFill>
                <a:effectLst/>
                <a:uLnTx/>
                <a:uFillTx/>
                <a:latin typeface="Arial"/>
                <a:ea typeface="+mn-ea"/>
                <a:cs typeface="Arial"/>
              </a:rPr>
              <a:t>proBNP</a:t>
            </a:r>
            <a:r>
              <a:rPr kumimoji="0" lang="de-DE" sz="2200" b="1" i="0" u="none" strike="noStrike" kern="1200" cap="none" spc="0" normalizeH="0" baseline="0" noProof="0" dirty="0">
                <a:ln>
                  <a:noFill/>
                </a:ln>
                <a:solidFill>
                  <a:prstClr val="black"/>
                </a:solidFill>
                <a:effectLst/>
                <a:uLnTx/>
                <a:uFillTx/>
                <a:latin typeface="Arial"/>
                <a:ea typeface="+mn-ea"/>
                <a:cs typeface="Arial"/>
              </a:rPr>
              <a:t> (&gt;125 </a:t>
            </a:r>
            <a:r>
              <a:rPr kumimoji="0" lang="de-DE" sz="2200" b="1" i="0" u="none" strike="noStrike" kern="1200" cap="none" spc="0" normalizeH="0" baseline="0" noProof="0" dirty="0" err="1">
                <a:ln>
                  <a:noFill/>
                </a:ln>
                <a:solidFill>
                  <a:prstClr val="black"/>
                </a:solidFill>
                <a:effectLst/>
                <a:uLnTx/>
                <a:uFillTx/>
                <a:latin typeface="Arial"/>
                <a:ea typeface="+mn-ea"/>
                <a:cs typeface="Arial"/>
              </a:rPr>
              <a:t>pg</a:t>
            </a:r>
            <a:r>
              <a:rPr kumimoji="0" lang="de-DE" sz="2200" b="1" i="0" u="none" strike="noStrike" kern="1200" cap="none" spc="0" normalizeH="0" baseline="0" noProof="0" dirty="0">
                <a:ln>
                  <a:noFill/>
                </a:ln>
                <a:solidFill>
                  <a:prstClr val="black"/>
                </a:solidFill>
                <a:effectLst/>
                <a:uLnTx/>
                <a:uFillTx/>
                <a:latin typeface="Arial"/>
                <a:ea typeface="+mn-ea"/>
                <a:cs typeface="Arial"/>
              </a:rPr>
              <a:t>/ml), diastolische Dysfunktion im Echo und/oder strukturelle Herzerkrankung </a:t>
            </a:r>
          </a:p>
        </p:txBody>
      </p:sp>
      <p:sp>
        <p:nvSpPr>
          <p:cNvPr id="12" name="Textfeld 11">
            <a:extLst>
              <a:ext uri="{FF2B5EF4-FFF2-40B4-BE49-F238E27FC236}">
                <a16:creationId xmlns:a16="http://schemas.microsoft.com/office/drawing/2014/main" id="{A064AFCE-3DFF-4B84-8DE4-6EE44F5CBC64}"/>
              </a:ext>
            </a:extLst>
          </p:cNvPr>
          <p:cNvSpPr txBox="1"/>
          <p:nvPr/>
        </p:nvSpPr>
        <p:spPr>
          <a:xfrm>
            <a:off x="202405" y="2115896"/>
            <a:ext cx="8703743" cy="2215991"/>
          </a:xfrm>
          <a:prstGeom prst="rect">
            <a:avLst/>
          </a:prstGeom>
          <a:solidFill>
            <a:schemeClr val="bg1"/>
          </a:solidFill>
          <a:ln w="38100">
            <a:solidFill>
              <a:schemeClr val="tx1"/>
            </a:solidFill>
          </a:ln>
        </p:spPr>
        <p:txBody>
          <a:bodyPr vert="horz"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prstClr val="black"/>
                </a:solidFill>
                <a:effectLst/>
                <a:uLnTx/>
                <a:uFillTx/>
                <a:latin typeface="Arial"/>
                <a:ea typeface="+mn-ea"/>
                <a:cs typeface="Arial"/>
              </a:rPr>
              <a:t>Herzinsuffizienz mit mittelgradig reduzierter LV-Funktion (</a:t>
            </a:r>
            <a:r>
              <a:rPr kumimoji="0" lang="de-DE" sz="2800" b="1" i="0" u="none" strike="noStrike" kern="1200" cap="none" spc="0" normalizeH="0" baseline="0" noProof="0" dirty="0" err="1">
                <a:ln>
                  <a:noFill/>
                </a:ln>
                <a:solidFill>
                  <a:prstClr val="black"/>
                </a:solidFill>
                <a:effectLst/>
                <a:uLnTx/>
                <a:uFillTx/>
                <a:latin typeface="Arial"/>
                <a:ea typeface="+mn-ea"/>
                <a:cs typeface="Arial"/>
              </a:rPr>
              <a:t>HFmrEF</a:t>
            </a:r>
            <a:r>
              <a:rPr kumimoji="0" lang="de-DE" sz="2800" b="1" i="0" u="none" strike="noStrike" kern="1200" cap="none" spc="0" normalizeH="0" baseline="0" noProof="0" dirty="0">
                <a:ln>
                  <a:noFill/>
                </a:ln>
                <a:solidFill>
                  <a:prstClr val="black"/>
                </a:solidFill>
                <a:effectLst/>
                <a:uLnTx/>
                <a:uFillTx/>
                <a:latin typeface="Arial"/>
                <a:ea typeface="+mn-ea"/>
                <a:cs typeface="Arial"/>
              </a:rPr>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2200" b="1" i="0" u="none" strike="noStrike" kern="1200" cap="none" spc="0" normalizeH="0" baseline="0" noProof="0" dirty="0">
                <a:ln>
                  <a:noFill/>
                </a:ln>
                <a:solidFill>
                  <a:prstClr val="black"/>
                </a:solidFill>
                <a:effectLst/>
                <a:uLnTx/>
                <a:uFillTx/>
                <a:latin typeface="Arial"/>
                <a:ea typeface="+mn-ea"/>
                <a:cs typeface="Arial"/>
              </a:rPr>
              <a:t>Symptome und Zeichen der Herzinsuffizienz, </a:t>
            </a:r>
            <a:r>
              <a:rPr kumimoji="0" lang="de-DE" sz="2200" b="1" i="0" u="sng" strike="noStrike" kern="1200" cap="none" spc="0" normalizeH="0" baseline="0" noProof="0" dirty="0">
                <a:ln>
                  <a:noFill/>
                </a:ln>
                <a:solidFill>
                  <a:prstClr val="black"/>
                </a:solidFill>
                <a:effectLst/>
                <a:uLnTx/>
                <a:uFillTx/>
                <a:latin typeface="Arial"/>
                <a:ea typeface="+mn-ea"/>
                <a:cs typeface="Arial"/>
              </a:rPr>
              <a:t>LVEF ≥ 40 - 50%, </a:t>
            </a:r>
            <a:r>
              <a:rPr kumimoji="0" lang="de-DE" sz="2200" b="1" i="0" u="none" strike="noStrike" kern="1200" cap="none" spc="0" normalizeH="0" baseline="0" noProof="0" dirty="0">
                <a:ln>
                  <a:noFill/>
                </a:ln>
                <a:solidFill>
                  <a:prstClr val="black"/>
                </a:solidFill>
                <a:effectLst/>
                <a:uLnTx/>
                <a:uFillTx/>
                <a:latin typeface="Arial"/>
                <a:ea typeface="+mn-ea"/>
                <a:cs typeface="Arial"/>
              </a:rPr>
              <a:t>erhöhtes BNP (&gt;35pg/ml) oder NT-</a:t>
            </a:r>
            <a:r>
              <a:rPr kumimoji="0" lang="de-DE" sz="2200" b="1" i="0" u="none" strike="noStrike" kern="1200" cap="none" spc="0" normalizeH="0" baseline="0" noProof="0" dirty="0" err="1">
                <a:ln>
                  <a:noFill/>
                </a:ln>
                <a:solidFill>
                  <a:prstClr val="black"/>
                </a:solidFill>
                <a:effectLst/>
                <a:uLnTx/>
                <a:uFillTx/>
                <a:latin typeface="Arial"/>
                <a:ea typeface="+mn-ea"/>
                <a:cs typeface="Arial"/>
              </a:rPr>
              <a:t>proBNP</a:t>
            </a:r>
            <a:r>
              <a:rPr kumimoji="0" lang="de-DE" sz="2200" b="1" i="0" u="none" strike="noStrike" kern="1200" cap="none" spc="0" normalizeH="0" baseline="0" noProof="0" dirty="0">
                <a:ln>
                  <a:noFill/>
                </a:ln>
                <a:solidFill>
                  <a:prstClr val="black"/>
                </a:solidFill>
                <a:effectLst/>
                <a:uLnTx/>
                <a:uFillTx/>
                <a:latin typeface="Arial"/>
                <a:ea typeface="+mn-ea"/>
                <a:cs typeface="Arial"/>
              </a:rPr>
              <a:t> (&gt;125 </a:t>
            </a:r>
            <a:r>
              <a:rPr kumimoji="0" lang="de-DE" sz="2200" b="1" i="0" u="none" strike="noStrike" kern="1200" cap="none" spc="0" normalizeH="0" baseline="0" noProof="0" dirty="0" err="1">
                <a:ln>
                  <a:noFill/>
                </a:ln>
                <a:solidFill>
                  <a:prstClr val="black"/>
                </a:solidFill>
                <a:effectLst/>
                <a:uLnTx/>
                <a:uFillTx/>
                <a:latin typeface="Arial"/>
                <a:ea typeface="+mn-ea"/>
                <a:cs typeface="Arial"/>
              </a:rPr>
              <a:t>pg</a:t>
            </a:r>
            <a:r>
              <a:rPr kumimoji="0" lang="de-DE" sz="2200" b="1" i="0" u="none" strike="noStrike" kern="1200" cap="none" spc="0" normalizeH="0" baseline="0" noProof="0" dirty="0">
                <a:ln>
                  <a:noFill/>
                </a:ln>
                <a:solidFill>
                  <a:prstClr val="black"/>
                </a:solidFill>
                <a:effectLst/>
                <a:uLnTx/>
                <a:uFillTx/>
                <a:latin typeface="Arial"/>
                <a:ea typeface="+mn-ea"/>
                <a:cs typeface="Arial"/>
              </a:rPr>
              <a:t>/ml), diastolische Dysfunktion im Echo und/oder strukturelle Herzerkrankung </a:t>
            </a:r>
          </a:p>
        </p:txBody>
      </p:sp>
    </p:spTree>
    <p:extLst>
      <p:ext uri="{BB962C8B-B14F-4D97-AF65-F5344CB8AC3E}">
        <p14:creationId xmlns:p14="http://schemas.microsoft.com/office/powerpoint/2010/main" val="1243655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6" grpId="0" animBg="1"/>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46764" y="23374"/>
            <a:ext cx="6858000" cy="1107996"/>
          </a:xfrm>
          <a:prstGeom prst="rect">
            <a:avLst/>
          </a:prstGeom>
        </p:spPr>
        <p:txBody>
          <a:bodyPr wrap="square" lIns="0" tIns="0" rIns="0" bIns="0">
            <a:spAutoFit/>
          </a:bodyPr>
          <a:lstStyle/>
          <a:p>
            <a:pPr algn="ctr">
              <a:defRPr/>
            </a:pPr>
            <a:r>
              <a:rPr lang="de-DE" sz="3600" b="1" dirty="0">
                <a:solidFill>
                  <a:srgbClr val="4EA92E"/>
                </a:solidFill>
                <a:effectLst>
                  <a:outerShdw blurRad="38100" dist="38100" dir="2700000" algn="tl">
                    <a:srgbClr val="000000">
                      <a:alpha val="43137"/>
                    </a:srgbClr>
                  </a:outerShdw>
                </a:effectLst>
                <a:latin typeface="Arial"/>
                <a:cs typeface="Arial"/>
              </a:rPr>
              <a:t>Neue Herzinsuffizienzleitlinie der ESC 2021</a:t>
            </a:r>
          </a:p>
        </p:txBody>
      </p:sp>
      <p:pic>
        <p:nvPicPr>
          <p:cNvPr id="5" name="Grafik 4">
            <a:extLst>
              <a:ext uri="{FF2B5EF4-FFF2-40B4-BE49-F238E27FC236}">
                <a16:creationId xmlns:a16="http://schemas.microsoft.com/office/drawing/2014/main" id="{6EA726C5-39B6-4433-9709-59B06DE60B2C}"/>
              </a:ext>
            </a:extLst>
          </p:cNvPr>
          <p:cNvPicPr>
            <a:picLocks noChangeAspect="1"/>
          </p:cNvPicPr>
          <p:nvPr/>
        </p:nvPicPr>
        <p:blipFill>
          <a:blip r:embed="rId4"/>
          <a:stretch>
            <a:fillRect/>
          </a:stretch>
        </p:blipFill>
        <p:spPr>
          <a:xfrm>
            <a:off x="1138335" y="1197516"/>
            <a:ext cx="6858000" cy="5082548"/>
          </a:xfrm>
          <a:prstGeom prst="rect">
            <a:avLst/>
          </a:prstGeom>
        </p:spPr>
      </p:pic>
    </p:spTree>
    <p:custDataLst>
      <p:tags r:id="rId1"/>
    </p:custDataLst>
    <p:extLst>
      <p:ext uri="{BB962C8B-B14F-4D97-AF65-F5344CB8AC3E}">
        <p14:creationId xmlns:p14="http://schemas.microsoft.com/office/powerpoint/2010/main" val="239377460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70742C0-1933-4626-9F5E-E78D0DCA098E}"/>
              </a:ext>
            </a:extLst>
          </p:cNvPr>
          <p:cNvSpPr>
            <a:spLocks noGrp="1"/>
          </p:cNvSpPr>
          <p:nvPr>
            <p:ph type="title" idx="4294967295"/>
          </p:nvPr>
        </p:nvSpPr>
        <p:spPr>
          <a:xfrm>
            <a:off x="1678379" y="175460"/>
            <a:ext cx="5618162" cy="768350"/>
          </a:xfrm>
          <a:prstGeom prst="rect">
            <a:avLst/>
          </a:prstGeom>
        </p:spPr>
        <p:txBody>
          <a:bodyPr anchor="ctr" anchorCtr="0"/>
          <a:lstStyle/>
          <a:p>
            <a:r>
              <a:rPr lang="de-DE" sz="28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Algorithmus zur Diagnose </a:t>
            </a:r>
            <a:br>
              <a:rPr lang="de-DE" sz="28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8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der Herzinsuffizienz</a:t>
            </a:r>
          </a:p>
        </p:txBody>
      </p:sp>
      <p:sp>
        <p:nvSpPr>
          <p:cNvPr id="5" name="Fußzeilenplatzhalter 4">
            <a:extLst>
              <a:ext uri="{FF2B5EF4-FFF2-40B4-BE49-F238E27FC236}">
                <a16:creationId xmlns:a16="http://schemas.microsoft.com/office/drawing/2014/main" id="{7CEB8F3E-0F8A-44F2-A691-98BA8D11165E}"/>
              </a:ext>
            </a:extLst>
          </p:cNvPr>
          <p:cNvSpPr>
            <a:spLocks noGrp="1"/>
          </p:cNvSpPr>
          <p:nvPr>
            <p:ph type="ftr" sz="quarter" idx="4294967295"/>
          </p:nvPr>
        </p:nvSpPr>
        <p:spPr>
          <a:xfrm>
            <a:off x="817678" y="5698215"/>
            <a:ext cx="8042275" cy="273050"/>
          </a:xfrm>
          <a:prstGeom prst="rect">
            <a:avLst/>
          </a:prstGeom>
        </p:spPr>
        <p:txBody>
          <a:bodyPr/>
          <a:lstStyle/>
          <a:p>
            <a:pPr lvl="0" algn="ctr">
              <a:defRPr/>
            </a:pPr>
            <a:r>
              <a:rPr lang="sv-SE" sz="1000" b="1" dirty="0">
                <a:solidFill>
                  <a:srgbClr val="515151"/>
                </a:solidFill>
              </a:rPr>
              <a:t>EKG, Elektrogradiogramm; HFmrEF, Herzinsuffizienz mit mäßiggradig eingeschränkter Ejektionsfraktion; HFpEF, Herzinsuffizienz mit erhaltener Ejektionsfraktion; HFrEF, Herzinsuffizienz mit reduzierter Ejektionsfraktion; LVEF, linksventrikuläre Ejektionsfraktion; (</a:t>
            </a:r>
            <a:r>
              <a:rPr lang="en-GB" sz="1000" b="1" dirty="0">
                <a:cs typeface="Arial" panose="020B0604020202020204" pitchFamily="34" charset="0"/>
              </a:rPr>
              <a:t>NT-pro)BNP, (N-</a:t>
            </a:r>
            <a:r>
              <a:rPr lang="en-GB" sz="1000" b="1" dirty="0" err="1">
                <a:cs typeface="Arial" panose="020B0604020202020204" pitchFamily="34" charset="0"/>
              </a:rPr>
              <a:t>terminales</a:t>
            </a:r>
            <a:r>
              <a:rPr lang="en-GB" sz="1000" b="1" dirty="0">
                <a:cs typeface="Arial" panose="020B0604020202020204" pitchFamily="34" charset="0"/>
              </a:rPr>
              <a:t> </a:t>
            </a:r>
            <a:r>
              <a:rPr lang="en-GB" sz="1000" b="1" dirty="0"/>
              <a:t>pro-)B-</a:t>
            </a:r>
            <a:r>
              <a:rPr lang="en-GB" sz="1000" b="1" dirty="0" err="1"/>
              <a:t>Typ</a:t>
            </a:r>
            <a:r>
              <a:rPr lang="en-GB" sz="1000" b="1" dirty="0"/>
              <a:t> </a:t>
            </a:r>
            <a:r>
              <a:rPr lang="en-GB" sz="1000" b="1" dirty="0" err="1"/>
              <a:t>natriuretisches</a:t>
            </a:r>
            <a:r>
              <a:rPr lang="en-GB" sz="1000" b="1" dirty="0"/>
              <a:t> </a:t>
            </a:r>
            <a:r>
              <a:rPr lang="en-GB" sz="1000" b="1" dirty="0" err="1"/>
              <a:t>Peptid</a:t>
            </a:r>
            <a:r>
              <a:rPr lang="en-GB" sz="1000" b="1" dirty="0"/>
              <a:t>; m</a:t>
            </a:r>
            <a:r>
              <a:rPr lang="sv-SE" sz="1000" b="1" dirty="0">
                <a:solidFill>
                  <a:srgbClr val="515151"/>
                </a:solidFill>
              </a:rPr>
              <a:t>odifiziert nach:</a:t>
            </a:r>
            <a:endParaRPr lang="en-GB" sz="1000" b="1" dirty="0">
              <a:solidFill>
                <a:srgbClr val="515151"/>
              </a:solidFill>
              <a:latin typeface="Century Gothic" panose="020F0302020204030204"/>
            </a:endParaRPr>
          </a:p>
        </p:txBody>
      </p:sp>
      <p:sp>
        <p:nvSpPr>
          <p:cNvPr id="6" name="Foliennummernplatzhalter 5">
            <a:extLst>
              <a:ext uri="{FF2B5EF4-FFF2-40B4-BE49-F238E27FC236}">
                <a16:creationId xmlns:a16="http://schemas.microsoft.com/office/drawing/2014/main" id="{6A3ADDE9-00B4-4781-AE1E-DAB1A3563CDA}"/>
              </a:ext>
            </a:extLst>
          </p:cNvPr>
          <p:cNvSpPr>
            <a:spLocks noGrp="1"/>
          </p:cNvSpPr>
          <p:nvPr>
            <p:ph type="sldNum" sz="quarter" idx="4294967295"/>
          </p:nvPr>
        </p:nvSpPr>
        <p:spPr>
          <a:xfrm>
            <a:off x="0" y="6413500"/>
            <a:ext cx="311150" cy="276225"/>
          </a:xfrm>
          <a:prstGeom prst="rect">
            <a:avLst/>
          </a:prstGeom>
        </p:spPr>
        <p:txBody>
          <a:bodyPr/>
          <a:lstStyle/>
          <a:p>
            <a:pPr defTabSz="685800" fontAlgn="auto">
              <a:spcBef>
                <a:spcPts val="0"/>
              </a:spcBef>
              <a:spcAft>
                <a:spcPts val="0"/>
              </a:spcAft>
              <a:defRPr/>
            </a:pPr>
            <a:fld id="{B687C26E-76E8-F74A-ABD7-29242BE2C250}" type="slidenum">
              <a:rPr lang="en-US">
                <a:solidFill>
                  <a:srgbClr val="515151"/>
                </a:solidFill>
                <a:latin typeface="Century Gothic" panose="020F0302020204030204"/>
              </a:rPr>
              <a:pPr defTabSz="685800" fontAlgn="auto">
                <a:spcBef>
                  <a:spcPts val="0"/>
                </a:spcBef>
                <a:spcAft>
                  <a:spcPts val="0"/>
                </a:spcAft>
                <a:defRPr/>
              </a:pPr>
              <a:t>42</a:t>
            </a:fld>
            <a:endParaRPr lang="en-US" dirty="0">
              <a:solidFill>
                <a:srgbClr val="515151"/>
              </a:solidFill>
              <a:latin typeface="Century Gothic" panose="020F0302020204030204"/>
            </a:endParaRPr>
          </a:p>
        </p:txBody>
      </p:sp>
      <p:grpSp>
        <p:nvGrpSpPr>
          <p:cNvPr id="38" name="Gruppieren 37">
            <a:extLst>
              <a:ext uri="{FF2B5EF4-FFF2-40B4-BE49-F238E27FC236}">
                <a16:creationId xmlns:a16="http://schemas.microsoft.com/office/drawing/2014/main" id="{7DF70A1C-625E-47A8-95FF-876EDA5CD25C}"/>
              </a:ext>
            </a:extLst>
          </p:cNvPr>
          <p:cNvGrpSpPr/>
          <p:nvPr/>
        </p:nvGrpSpPr>
        <p:grpSpPr>
          <a:xfrm>
            <a:off x="1016242" y="1268962"/>
            <a:ext cx="6280299" cy="4255840"/>
            <a:chOff x="2630948" y="1450669"/>
            <a:chExt cx="6446779" cy="4760029"/>
          </a:xfrm>
        </p:grpSpPr>
        <p:sp>
          <p:nvSpPr>
            <p:cNvPr id="2" name="Rechteck: abgerundete Ecken 1">
              <a:extLst>
                <a:ext uri="{FF2B5EF4-FFF2-40B4-BE49-F238E27FC236}">
                  <a16:creationId xmlns:a16="http://schemas.microsoft.com/office/drawing/2014/main" id="{ED3E2FA5-A58E-48B0-B74A-BD9E1A4EDB5C}"/>
                </a:ext>
              </a:extLst>
            </p:cNvPr>
            <p:cNvSpPr/>
            <p:nvPr/>
          </p:nvSpPr>
          <p:spPr>
            <a:xfrm>
              <a:off x="5395075" y="1450669"/>
              <a:ext cx="3682652" cy="799709"/>
            </a:xfrm>
            <a:prstGeom prst="roundRect">
              <a:avLst/>
            </a:prstGeom>
            <a:solidFill>
              <a:srgbClr val="DBE8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solidFill>
                    <a:srgbClr val="498BC9"/>
                  </a:solidFill>
                </a:rPr>
                <a:t>Verdacht auf Herzinsuffizienz</a:t>
              </a:r>
            </a:p>
            <a:p>
              <a:pPr algn="ctr"/>
              <a:r>
                <a:rPr lang="de-DE" sz="900" dirty="0">
                  <a:solidFill>
                    <a:srgbClr val="498BC9"/>
                  </a:solidFill>
                </a:rPr>
                <a:t>Risikofaktoren</a:t>
              </a:r>
            </a:p>
            <a:p>
              <a:pPr algn="ctr"/>
              <a:r>
                <a:rPr lang="de-DE" sz="900" dirty="0">
                  <a:solidFill>
                    <a:srgbClr val="498BC9"/>
                  </a:solidFill>
                </a:rPr>
                <a:t>Anzeichen und Symptome</a:t>
              </a:r>
            </a:p>
            <a:p>
              <a:pPr algn="ctr"/>
              <a:r>
                <a:rPr lang="en-US" sz="900" dirty="0" err="1">
                  <a:solidFill>
                    <a:srgbClr val="498BC9"/>
                  </a:solidFill>
                  <a:cs typeface="Arial" panose="020B0604020202020204" pitchFamily="34" charset="0"/>
                </a:rPr>
                <a:t>pathologische</a:t>
              </a:r>
              <a:r>
                <a:rPr lang="en-US" sz="900" dirty="0">
                  <a:solidFill>
                    <a:srgbClr val="498BC9"/>
                  </a:solidFill>
                  <a:cs typeface="Arial" panose="020B0604020202020204" pitchFamily="34" charset="0"/>
                </a:rPr>
                <a:t> </a:t>
              </a:r>
              <a:r>
                <a:rPr lang="en-US" sz="900" dirty="0" err="1">
                  <a:solidFill>
                    <a:srgbClr val="498BC9"/>
                  </a:solidFill>
                  <a:cs typeface="Arial" panose="020B0604020202020204" pitchFamily="34" charset="0"/>
                </a:rPr>
                <a:t>Veränderungen</a:t>
              </a:r>
              <a:r>
                <a:rPr lang="en-US" sz="900" dirty="0">
                  <a:solidFill>
                    <a:srgbClr val="498BC9"/>
                  </a:solidFill>
                  <a:cs typeface="Arial" panose="020B0604020202020204" pitchFamily="34" charset="0"/>
                </a:rPr>
                <a:t> </a:t>
              </a:r>
              <a:r>
                <a:rPr lang="en-US" sz="900" dirty="0" err="1">
                  <a:solidFill>
                    <a:srgbClr val="498BC9"/>
                  </a:solidFill>
                  <a:cs typeface="Arial" panose="020B0604020202020204" pitchFamily="34" charset="0"/>
                </a:rPr>
                <a:t>im</a:t>
              </a:r>
              <a:r>
                <a:rPr lang="en-US" sz="900" dirty="0">
                  <a:solidFill>
                    <a:srgbClr val="498BC9"/>
                  </a:solidFill>
                  <a:cs typeface="Arial" panose="020B0604020202020204" pitchFamily="34" charset="0"/>
                </a:rPr>
                <a:t> EKG</a:t>
              </a:r>
              <a:endParaRPr lang="de-DE" sz="900" dirty="0">
                <a:solidFill>
                  <a:srgbClr val="498BC9"/>
                </a:solidFill>
              </a:endParaRPr>
            </a:p>
          </p:txBody>
        </p:sp>
        <p:cxnSp>
          <p:nvCxnSpPr>
            <p:cNvPr id="9" name="Gerade Verbindung mit Pfeil 8">
              <a:extLst>
                <a:ext uri="{FF2B5EF4-FFF2-40B4-BE49-F238E27FC236}">
                  <a16:creationId xmlns:a16="http://schemas.microsoft.com/office/drawing/2014/main" id="{655B7CA5-FBF7-4995-B73F-AB7E334FABA1}"/>
                </a:ext>
              </a:extLst>
            </p:cNvPr>
            <p:cNvCxnSpPr/>
            <p:nvPr/>
          </p:nvCxnSpPr>
          <p:spPr>
            <a:xfrm>
              <a:off x="7236000" y="2267909"/>
              <a:ext cx="0" cy="32400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
          <p:nvSpPr>
            <p:cNvPr id="10" name="Rechteck: abgerundete Ecken 9">
              <a:extLst>
                <a:ext uri="{FF2B5EF4-FFF2-40B4-BE49-F238E27FC236}">
                  <a16:creationId xmlns:a16="http://schemas.microsoft.com/office/drawing/2014/main" id="{78C092BE-6972-4F13-8E55-27C68377535A}"/>
                </a:ext>
              </a:extLst>
            </p:cNvPr>
            <p:cNvSpPr/>
            <p:nvPr/>
          </p:nvSpPr>
          <p:spPr>
            <a:xfrm>
              <a:off x="6114433" y="2608316"/>
              <a:ext cx="2259104" cy="422460"/>
            </a:xfrm>
            <a:prstGeom prst="roundRect">
              <a:avLst/>
            </a:prstGeom>
            <a:solidFill>
              <a:srgbClr val="DBE8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rgbClr val="498BC9"/>
                  </a:solidFill>
                </a:rPr>
                <a:t>NT-proBNP ≥ 125 </a:t>
              </a:r>
              <a:r>
                <a:rPr lang="de-DE" sz="900" b="1" dirty="0" err="1">
                  <a:solidFill>
                    <a:srgbClr val="498BC9"/>
                  </a:solidFill>
                </a:rPr>
                <a:t>pg</a:t>
              </a:r>
              <a:r>
                <a:rPr lang="de-DE" sz="900" b="1" dirty="0">
                  <a:solidFill>
                    <a:srgbClr val="498BC9"/>
                  </a:solidFill>
                </a:rPr>
                <a:t>/ml</a:t>
              </a:r>
            </a:p>
            <a:p>
              <a:pPr algn="ctr"/>
              <a:r>
                <a:rPr lang="de-DE" sz="900" b="1" dirty="0">
                  <a:solidFill>
                    <a:srgbClr val="498BC9"/>
                  </a:solidFill>
                </a:rPr>
                <a:t>oder BNP ≥ 35 </a:t>
              </a:r>
              <a:r>
                <a:rPr lang="de-DE" sz="900" b="1" dirty="0" err="1">
                  <a:solidFill>
                    <a:srgbClr val="498BC9"/>
                  </a:solidFill>
                </a:rPr>
                <a:t>pg</a:t>
              </a:r>
              <a:r>
                <a:rPr lang="de-DE" sz="900" b="1" dirty="0">
                  <a:solidFill>
                    <a:srgbClr val="498BC9"/>
                  </a:solidFill>
                </a:rPr>
                <a:t>/ml</a:t>
              </a:r>
            </a:p>
          </p:txBody>
        </p:sp>
        <p:sp>
          <p:nvSpPr>
            <p:cNvPr id="11" name="Rechteck: abgerundete Ecken 10">
              <a:extLst>
                <a:ext uri="{FF2B5EF4-FFF2-40B4-BE49-F238E27FC236}">
                  <a16:creationId xmlns:a16="http://schemas.microsoft.com/office/drawing/2014/main" id="{745211F5-EABD-4DF5-A108-6D3AAA558308}"/>
                </a:ext>
              </a:extLst>
            </p:cNvPr>
            <p:cNvSpPr/>
            <p:nvPr/>
          </p:nvSpPr>
          <p:spPr>
            <a:xfrm>
              <a:off x="6105298" y="3371539"/>
              <a:ext cx="2259104" cy="422460"/>
            </a:xfrm>
            <a:prstGeom prst="roundRect">
              <a:avLst/>
            </a:prstGeom>
            <a:solidFill>
              <a:srgbClr val="DBE8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rgbClr val="498BC9"/>
                  </a:solidFill>
                </a:rPr>
                <a:t>Echokardiographie</a:t>
              </a:r>
            </a:p>
          </p:txBody>
        </p:sp>
        <p:sp>
          <p:nvSpPr>
            <p:cNvPr id="12" name="Rechteck: abgerundete Ecken 11">
              <a:extLst>
                <a:ext uri="{FF2B5EF4-FFF2-40B4-BE49-F238E27FC236}">
                  <a16:creationId xmlns:a16="http://schemas.microsoft.com/office/drawing/2014/main" id="{C4C3D50D-FA70-4F26-BCEE-78D6F7FFDD7B}"/>
                </a:ext>
              </a:extLst>
            </p:cNvPr>
            <p:cNvSpPr/>
            <p:nvPr/>
          </p:nvSpPr>
          <p:spPr>
            <a:xfrm>
              <a:off x="5395075" y="4153398"/>
              <a:ext cx="3682652" cy="422460"/>
            </a:xfrm>
            <a:prstGeom prst="roundRect">
              <a:avLst/>
            </a:prstGeom>
            <a:solidFill>
              <a:srgbClr val="DBE8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rgbClr val="498BC9"/>
                  </a:solidFill>
                </a:rPr>
                <a:t>Herzinsuffizienz bestätigt:</a:t>
              </a:r>
            </a:p>
            <a:p>
              <a:pPr algn="ctr"/>
              <a:r>
                <a:rPr lang="de-DE" sz="900" b="1" dirty="0">
                  <a:solidFill>
                    <a:srgbClr val="498BC9"/>
                  </a:solidFill>
                </a:rPr>
                <a:t>Bestimmung des Phänotyps mittels LVEF</a:t>
              </a:r>
            </a:p>
          </p:txBody>
        </p:sp>
        <p:sp>
          <p:nvSpPr>
            <p:cNvPr id="13" name="Rechteck: abgerundete Ecken 12">
              <a:extLst>
                <a:ext uri="{FF2B5EF4-FFF2-40B4-BE49-F238E27FC236}">
                  <a16:creationId xmlns:a16="http://schemas.microsoft.com/office/drawing/2014/main" id="{7725638E-B0D0-49A6-9372-2034A054BBD8}"/>
                </a:ext>
              </a:extLst>
            </p:cNvPr>
            <p:cNvSpPr/>
            <p:nvPr/>
          </p:nvSpPr>
          <p:spPr>
            <a:xfrm>
              <a:off x="5612641" y="4945575"/>
              <a:ext cx="898693" cy="422460"/>
            </a:xfrm>
            <a:prstGeom prst="roundRect">
              <a:avLst/>
            </a:prstGeom>
            <a:solidFill>
              <a:srgbClr val="DBE8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rgbClr val="498BC9"/>
                  </a:solidFill>
                </a:rPr>
                <a:t>≤40% (</a:t>
              </a:r>
              <a:r>
                <a:rPr lang="de-DE" sz="900" b="1" dirty="0" err="1">
                  <a:solidFill>
                    <a:srgbClr val="498BC9"/>
                  </a:solidFill>
                </a:rPr>
                <a:t>HFrEF</a:t>
              </a:r>
              <a:r>
                <a:rPr lang="de-DE" sz="900" b="1" dirty="0">
                  <a:solidFill>
                    <a:srgbClr val="498BC9"/>
                  </a:solidFill>
                </a:rPr>
                <a:t>)</a:t>
              </a:r>
            </a:p>
          </p:txBody>
        </p:sp>
        <p:sp>
          <p:nvSpPr>
            <p:cNvPr id="14" name="Rechteck: abgerundete Ecken 13">
              <a:extLst>
                <a:ext uri="{FF2B5EF4-FFF2-40B4-BE49-F238E27FC236}">
                  <a16:creationId xmlns:a16="http://schemas.microsoft.com/office/drawing/2014/main" id="{06366860-6C61-4346-A611-6A84BD509005}"/>
                </a:ext>
              </a:extLst>
            </p:cNvPr>
            <p:cNvSpPr/>
            <p:nvPr/>
          </p:nvSpPr>
          <p:spPr>
            <a:xfrm>
              <a:off x="7974092" y="4943997"/>
              <a:ext cx="900000" cy="422460"/>
            </a:xfrm>
            <a:prstGeom prst="roundRect">
              <a:avLst/>
            </a:prstGeom>
            <a:solidFill>
              <a:srgbClr val="DBE8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rgbClr val="498BC9"/>
                  </a:solidFill>
                </a:rPr>
                <a:t>&gt;50% (</a:t>
              </a:r>
              <a:r>
                <a:rPr lang="de-DE" sz="900" b="1" dirty="0" err="1">
                  <a:solidFill>
                    <a:srgbClr val="498BC9"/>
                  </a:solidFill>
                </a:rPr>
                <a:t>HFpEF</a:t>
              </a:r>
              <a:r>
                <a:rPr lang="de-DE" sz="900" b="1" dirty="0">
                  <a:solidFill>
                    <a:srgbClr val="498BC9"/>
                  </a:solidFill>
                </a:rPr>
                <a:t>)</a:t>
              </a:r>
            </a:p>
          </p:txBody>
        </p:sp>
        <p:sp>
          <p:nvSpPr>
            <p:cNvPr id="15" name="Rechteck: abgerundete Ecken 14">
              <a:extLst>
                <a:ext uri="{FF2B5EF4-FFF2-40B4-BE49-F238E27FC236}">
                  <a16:creationId xmlns:a16="http://schemas.microsoft.com/office/drawing/2014/main" id="{4E4EE219-B603-4C4C-8516-6F5C05B11EB4}"/>
                </a:ext>
              </a:extLst>
            </p:cNvPr>
            <p:cNvSpPr/>
            <p:nvPr/>
          </p:nvSpPr>
          <p:spPr>
            <a:xfrm>
              <a:off x="6790551" y="4943997"/>
              <a:ext cx="898693" cy="422460"/>
            </a:xfrm>
            <a:prstGeom prst="roundRect">
              <a:avLst/>
            </a:prstGeom>
            <a:solidFill>
              <a:srgbClr val="DBE8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rgbClr val="498BC9"/>
                  </a:solidFill>
                </a:rPr>
                <a:t>41-49% (</a:t>
              </a:r>
              <a:r>
                <a:rPr lang="de-DE" sz="900" b="1" dirty="0" err="1">
                  <a:solidFill>
                    <a:srgbClr val="498BC9"/>
                  </a:solidFill>
                </a:rPr>
                <a:t>HFmrEF</a:t>
              </a:r>
              <a:r>
                <a:rPr lang="de-DE" sz="900" b="1" dirty="0">
                  <a:solidFill>
                    <a:srgbClr val="498BC9"/>
                  </a:solidFill>
                </a:rPr>
                <a:t>)</a:t>
              </a:r>
            </a:p>
          </p:txBody>
        </p:sp>
        <p:sp>
          <p:nvSpPr>
            <p:cNvPr id="16" name="Rechteck: abgerundete Ecken 15">
              <a:extLst>
                <a:ext uri="{FF2B5EF4-FFF2-40B4-BE49-F238E27FC236}">
                  <a16:creationId xmlns:a16="http://schemas.microsoft.com/office/drawing/2014/main" id="{2A87311E-CF43-43D5-A3E6-DBCB3BAF6067}"/>
                </a:ext>
              </a:extLst>
            </p:cNvPr>
            <p:cNvSpPr/>
            <p:nvPr/>
          </p:nvSpPr>
          <p:spPr>
            <a:xfrm>
              <a:off x="5612641" y="5788238"/>
              <a:ext cx="3261451" cy="422460"/>
            </a:xfrm>
            <a:prstGeom prst="roundRect">
              <a:avLst/>
            </a:prstGeom>
            <a:solidFill>
              <a:srgbClr val="DBE8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rgbClr val="498BC9"/>
                  </a:solidFill>
                </a:rPr>
                <a:t>Ätiologie festlegen und adäquate Behandlung initiieren</a:t>
              </a:r>
            </a:p>
          </p:txBody>
        </p:sp>
        <p:cxnSp>
          <p:nvCxnSpPr>
            <p:cNvPr id="17" name="Gerade Verbindung mit Pfeil 16">
              <a:extLst>
                <a:ext uri="{FF2B5EF4-FFF2-40B4-BE49-F238E27FC236}">
                  <a16:creationId xmlns:a16="http://schemas.microsoft.com/office/drawing/2014/main" id="{80AD3EA2-B06C-4BDA-A321-80231DDEAB21}"/>
                </a:ext>
              </a:extLst>
            </p:cNvPr>
            <p:cNvCxnSpPr/>
            <p:nvPr/>
          </p:nvCxnSpPr>
          <p:spPr>
            <a:xfrm>
              <a:off x="7236000" y="3042474"/>
              <a:ext cx="0" cy="32400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18" name="Gerade Verbindung mit Pfeil 17">
              <a:extLst>
                <a:ext uri="{FF2B5EF4-FFF2-40B4-BE49-F238E27FC236}">
                  <a16:creationId xmlns:a16="http://schemas.microsoft.com/office/drawing/2014/main" id="{33CF1849-3989-431C-B7B1-2D6AF6151EC2}"/>
                </a:ext>
              </a:extLst>
            </p:cNvPr>
            <p:cNvCxnSpPr/>
            <p:nvPr/>
          </p:nvCxnSpPr>
          <p:spPr>
            <a:xfrm>
              <a:off x="7236000" y="3812043"/>
              <a:ext cx="0" cy="32400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19" name="Gerade Verbindung mit Pfeil 18">
              <a:extLst>
                <a:ext uri="{FF2B5EF4-FFF2-40B4-BE49-F238E27FC236}">
                  <a16:creationId xmlns:a16="http://schemas.microsoft.com/office/drawing/2014/main" id="{2EA35381-ABFC-4BCB-9F41-0E48DB389239}"/>
                </a:ext>
              </a:extLst>
            </p:cNvPr>
            <p:cNvCxnSpPr/>
            <p:nvPr/>
          </p:nvCxnSpPr>
          <p:spPr>
            <a:xfrm>
              <a:off x="7236000" y="4607273"/>
              <a:ext cx="0" cy="32400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20" name="Gerade Verbindung mit Pfeil 19">
              <a:extLst>
                <a:ext uri="{FF2B5EF4-FFF2-40B4-BE49-F238E27FC236}">
                  <a16:creationId xmlns:a16="http://schemas.microsoft.com/office/drawing/2014/main" id="{40B7BD7E-50FF-4663-91C9-7C5D69585BE2}"/>
                </a:ext>
              </a:extLst>
            </p:cNvPr>
            <p:cNvCxnSpPr/>
            <p:nvPr/>
          </p:nvCxnSpPr>
          <p:spPr>
            <a:xfrm>
              <a:off x="6067124" y="4607273"/>
              <a:ext cx="0" cy="32400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21" name="Gerade Verbindung mit Pfeil 20">
              <a:extLst>
                <a:ext uri="{FF2B5EF4-FFF2-40B4-BE49-F238E27FC236}">
                  <a16:creationId xmlns:a16="http://schemas.microsoft.com/office/drawing/2014/main" id="{A9B64A03-E9F7-4C35-B293-0F9C152C2E4A}"/>
                </a:ext>
              </a:extLst>
            </p:cNvPr>
            <p:cNvCxnSpPr/>
            <p:nvPr/>
          </p:nvCxnSpPr>
          <p:spPr>
            <a:xfrm>
              <a:off x="8443162" y="4607273"/>
              <a:ext cx="0" cy="32400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22" name="Gerade Verbindung mit Pfeil 21">
              <a:extLst>
                <a:ext uri="{FF2B5EF4-FFF2-40B4-BE49-F238E27FC236}">
                  <a16:creationId xmlns:a16="http://schemas.microsoft.com/office/drawing/2014/main" id="{EAB7EF99-FA11-49D7-BD80-BBC7F3D7EA66}"/>
                </a:ext>
              </a:extLst>
            </p:cNvPr>
            <p:cNvCxnSpPr/>
            <p:nvPr/>
          </p:nvCxnSpPr>
          <p:spPr>
            <a:xfrm>
              <a:off x="7225552" y="5516269"/>
              <a:ext cx="0" cy="25200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292BBE9A-FC20-457C-9592-626282CB8602}"/>
                </a:ext>
              </a:extLst>
            </p:cNvPr>
            <p:cNvCxnSpPr/>
            <p:nvPr/>
          </p:nvCxnSpPr>
          <p:spPr>
            <a:xfrm>
              <a:off x="6096000" y="5510371"/>
              <a:ext cx="2347162" cy="0"/>
            </a:xfrm>
            <a:prstGeom prst="line">
              <a:avLst/>
            </a:prstGeom>
            <a:ln w="31750"/>
          </p:spPr>
          <p:style>
            <a:lnRef idx="1">
              <a:schemeClr val="dk1"/>
            </a:lnRef>
            <a:fillRef idx="0">
              <a:schemeClr val="dk1"/>
            </a:fillRef>
            <a:effectRef idx="0">
              <a:schemeClr val="dk1"/>
            </a:effectRef>
            <a:fontRef idx="minor">
              <a:schemeClr val="tx1"/>
            </a:fontRef>
          </p:style>
        </p:cxnSp>
        <p:cxnSp>
          <p:nvCxnSpPr>
            <p:cNvPr id="26" name="Gerader Verbinder 25">
              <a:extLst>
                <a:ext uri="{FF2B5EF4-FFF2-40B4-BE49-F238E27FC236}">
                  <a16:creationId xmlns:a16="http://schemas.microsoft.com/office/drawing/2014/main" id="{A440C111-0726-44E9-BAA6-97F7B255A977}"/>
                </a:ext>
              </a:extLst>
            </p:cNvPr>
            <p:cNvCxnSpPr/>
            <p:nvPr/>
          </p:nvCxnSpPr>
          <p:spPr>
            <a:xfrm>
              <a:off x="6106274" y="5372397"/>
              <a:ext cx="0" cy="126761"/>
            </a:xfrm>
            <a:prstGeom prst="line">
              <a:avLst/>
            </a:prstGeom>
            <a:ln w="31750"/>
          </p:spPr>
          <p:style>
            <a:lnRef idx="1">
              <a:schemeClr val="dk1"/>
            </a:lnRef>
            <a:fillRef idx="0">
              <a:schemeClr val="dk1"/>
            </a:fillRef>
            <a:effectRef idx="0">
              <a:schemeClr val="dk1"/>
            </a:effectRef>
            <a:fontRef idx="minor">
              <a:schemeClr val="tx1"/>
            </a:fontRef>
          </p:style>
        </p:cxnSp>
        <p:cxnSp>
          <p:nvCxnSpPr>
            <p:cNvPr id="27" name="Gerader Verbinder 26">
              <a:extLst>
                <a:ext uri="{FF2B5EF4-FFF2-40B4-BE49-F238E27FC236}">
                  <a16:creationId xmlns:a16="http://schemas.microsoft.com/office/drawing/2014/main" id="{4B9CAFC7-69C3-463A-8CAC-A2AEC15C08A6}"/>
                </a:ext>
              </a:extLst>
            </p:cNvPr>
            <p:cNvCxnSpPr/>
            <p:nvPr/>
          </p:nvCxnSpPr>
          <p:spPr>
            <a:xfrm>
              <a:off x="7225552" y="5372397"/>
              <a:ext cx="0" cy="126761"/>
            </a:xfrm>
            <a:prstGeom prst="line">
              <a:avLst/>
            </a:prstGeom>
            <a:ln w="31750"/>
          </p:spPr>
          <p:style>
            <a:lnRef idx="1">
              <a:schemeClr val="dk1"/>
            </a:lnRef>
            <a:fillRef idx="0">
              <a:schemeClr val="dk1"/>
            </a:fillRef>
            <a:effectRef idx="0">
              <a:schemeClr val="dk1"/>
            </a:effectRef>
            <a:fontRef idx="minor">
              <a:schemeClr val="tx1"/>
            </a:fontRef>
          </p:style>
        </p:cxnSp>
        <p:cxnSp>
          <p:nvCxnSpPr>
            <p:cNvPr id="28" name="Gerader Verbinder 27">
              <a:extLst>
                <a:ext uri="{FF2B5EF4-FFF2-40B4-BE49-F238E27FC236}">
                  <a16:creationId xmlns:a16="http://schemas.microsoft.com/office/drawing/2014/main" id="{48268DB2-AA1D-4769-A692-481A580443BF}"/>
                </a:ext>
              </a:extLst>
            </p:cNvPr>
            <p:cNvCxnSpPr/>
            <p:nvPr/>
          </p:nvCxnSpPr>
          <p:spPr>
            <a:xfrm>
              <a:off x="8432291" y="5372397"/>
              <a:ext cx="0" cy="126761"/>
            </a:xfrm>
            <a:prstGeom prst="line">
              <a:avLst/>
            </a:prstGeom>
            <a:ln w="31750"/>
          </p:spPr>
          <p:style>
            <a:lnRef idx="1">
              <a:schemeClr val="dk1"/>
            </a:lnRef>
            <a:fillRef idx="0">
              <a:schemeClr val="dk1"/>
            </a:fillRef>
            <a:effectRef idx="0">
              <a:schemeClr val="dk1"/>
            </a:effectRef>
            <a:fontRef idx="minor">
              <a:schemeClr val="tx1"/>
            </a:fontRef>
          </p:style>
        </p:cxnSp>
        <p:cxnSp>
          <p:nvCxnSpPr>
            <p:cNvPr id="29" name="Gerader Verbinder 28">
              <a:extLst>
                <a:ext uri="{FF2B5EF4-FFF2-40B4-BE49-F238E27FC236}">
                  <a16:creationId xmlns:a16="http://schemas.microsoft.com/office/drawing/2014/main" id="{F44C670C-A8C0-4D4F-9BA1-9493CDE17BC4}"/>
                </a:ext>
              </a:extLst>
            </p:cNvPr>
            <p:cNvCxnSpPr/>
            <p:nvPr/>
          </p:nvCxnSpPr>
          <p:spPr>
            <a:xfrm>
              <a:off x="3767271" y="2845300"/>
              <a:ext cx="2347162" cy="0"/>
            </a:xfrm>
            <a:prstGeom prst="line">
              <a:avLst/>
            </a:prstGeom>
            <a:ln w="31750"/>
          </p:spPr>
          <p:style>
            <a:lnRef idx="1">
              <a:schemeClr val="dk1"/>
            </a:lnRef>
            <a:fillRef idx="0">
              <a:schemeClr val="dk1"/>
            </a:fillRef>
            <a:effectRef idx="0">
              <a:schemeClr val="dk1"/>
            </a:effectRef>
            <a:fontRef idx="minor">
              <a:schemeClr val="tx1"/>
            </a:fontRef>
          </p:style>
        </p:cxnSp>
        <p:cxnSp>
          <p:nvCxnSpPr>
            <p:cNvPr id="31" name="Gerader Verbinder 30">
              <a:extLst>
                <a:ext uri="{FF2B5EF4-FFF2-40B4-BE49-F238E27FC236}">
                  <a16:creationId xmlns:a16="http://schemas.microsoft.com/office/drawing/2014/main" id="{CE76F509-7E93-4A1A-A5CC-608B0391FE11}"/>
                </a:ext>
              </a:extLst>
            </p:cNvPr>
            <p:cNvCxnSpPr/>
            <p:nvPr/>
          </p:nvCxnSpPr>
          <p:spPr>
            <a:xfrm>
              <a:off x="3767271" y="3582769"/>
              <a:ext cx="2347162" cy="0"/>
            </a:xfrm>
            <a:prstGeom prst="line">
              <a:avLst/>
            </a:prstGeom>
            <a:ln w="31750"/>
          </p:spPr>
          <p:style>
            <a:lnRef idx="1">
              <a:schemeClr val="dk1"/>
            </a:lnRef>
            <a:fillRef idx="0">
              <a:schemeClr val="dk1"/>
            </a:fillRef>
            <a:effectRef idx="0">
              <a:schemeClr val="dk1"/>
            </a:effectRef>
            <a:fontRef idx="minor">
              <a:schemeClr val="tx1"/>
            </a:fontRef>
          </p:style>
        </p:cxnSp>
        <p:sp>
          <p:nvSpPr>
            <p:cNvPr id="33" name="Rechteck: abgerundete Ecken 32">
              <a:extLst>
                <a:ext uri="{FF2B5EF4-FFF2-40B4-BE49-F238E27FC236}">
                  <a16:creationId xmlns:a16="http://schemas.microsoft.com/office/drawing/2014/main" id="{E007F874-D20C-47A1-A49A-FBF9FEAAF105}"/>
                </a:ext>
              </a:extLst>
            </p:cNvPr>
            <p:cNvSpPr/>
            <p:nvPr/>
          </p:nvSpPr>
          <p:spPr>
            <a:xfrm>
              <a:off x="2630948" y="5191909"/>
              <a:ext cx="2259104" cy="835999"/>
            </a:xfrm>
            <a:prstGeom prst="roundRect">
              <a:avLst/>
            </a:prstGeom>
            <a:solidFill>
              <a:srgbClr val="DBE8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rgbClr val="498BC9"/>
                  </a:solidFill>
                </a:rPr>
                <a:t>Herzinsuffizienz unwahrscheinlich</a:t>
              </a:r>
            </a:p>
            <a:p>
              <a:pPr algn="ctr"/>
              <a:r>
                <a:rPr lang="de-DE" sz="900" b="1" dirty="0">
                  <a:solidFill>
                    <a:srgbClr val="498BC9"/>
                  </a:solidFill>
                </a:rPr>
                <a:t>(andere Diagnose in Erwägung ziehen)</a:t>
              </a:r>
            </a:p>
          </p:txBody>
        </p:sp>
        <p:cxnSp>
          <p:nvCxnSpPr>
            <p:cNvPr id="34" name="Gerade Verbindung mit Pfeil 33">
              <a:extLst>
                <a:ext uri="{FF2B5EF4-FFF2-40B4-BE49-F238E27FC236}">
                  <a16:creationId xmlns:a16="http://schemas.microsoft.com/office/drawing/2014/main" id="{FC3AFAD8-6A03-4F48-B4B6-B91AAAAC56AC}"/>
                </a:ext>
              </a:extLst>
            </p:cNvPr>
            <p:cNvCxnSpPr/>
            <p:nvPr/>
          </p:nvCxnSpPr>
          <p:spPr>
            <a:xfrm>
              <a:off x="3750173" y="2839750"/>
              <a:ext cx="0" cy="234000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
          <p:nvSpPr>
            <p:cNvPr id="35" name="Textfeld 34">
              <a:extLst>
                <a:ext uri="{FF2B5EF4-FFF2-40B4-BE49-F238E27FC236}">
                  <a16:creationId xmlns:a16="http://schemas.microsoft.com/office/drawing/2014/main" id="{E33584D8-B104-4EC0-9BED-AA783D93549B}"/>
                </a:ext>
              </a:extLst>
            </p:cNvPr>
            <p:cNvSpPr txBox="1"/>
            <p:nvPr/>
          </p:nvSpPr>
          <p:spPr>
            <a:xfrm>
              <a:off x="3767271" y="3191977"/>
              <a:ext cx="2338025" cy="430887"/>
            </a:xfrm>
            <a:prstGeom prst="rect">
              <a:avLst/>
            </a:prstGeom>
            <a:noFill/>
          </p:spPr>
          <p:txBody>
            <a:bodyPr wrap="square" rtlCol="0">
              <a:spAutoFit/>
            </a:bodyPr>
            <a:lstStyle/>
            <a:p>
              <a:pPr algn="ctr"/>
              <a:r>
                <a:rPr lang="de-DE" sz="750" dirty="0"/>
                <a:t>Keine </a:t>
              </a:r>
            </a:p>
            <a:p>
              <a:pPr algn="ctr"/>
              <a:r>
                <a:rPr lang="de-DE" sz="750" dirty="0"/>
                <a:t>pathologischen Veränderungen</a:t>
              </a:r>
            </a:p>
          </p:txBody>
        </p:sp>
        <p:sp>
          <p:nvSpPr>
            <p:cNvPr id="36" name="Textfeld 35">
              <a:extLst>
                <a:ext uri="{FF2B5EF4-FFF2-40B4-BE49-F238E27FC236}">
                  <a16:creationId xmlns:a16="http://schemas.microsoft.com/office/drawing/2014/main" id="{EEB63AE0-6720-4C85-9A09-2E9494FFC375}"/>
                </a:ext>
              </a:extLst>
            </p:cNvPr>
            <p:cNvSpPr txBox="1"/>
            <p:nvPr/>
          </p:nvSpPr>
          <p:spPr>
            <a:xfrm>
              <a:off x="7236891" y="3818804"/>
              <a:ext cx="1640408" cy="276999"/>
            </a:xfrm>
            <a:prstGeom prst="rect">
              <a:avLst/>
            </a:prstGeom>
            <a:noFill/>
          </p:spPr>
          <p:txBody>
            <a:bodyPr wrap="square" rtlCol="0">
              <a:spAutoFit/>
            </a:bodyPr>
            <a:lstStyle/>
            <a:p>
              <a:pPr algn="ctr"/>
              <a:r>
                <a:rPr lang="de-DE" sz="750" dirty="0"/>
                <a:t>pathologische Befunde</a:t>
              </a:r>
            </a:p>
          </p:txBody>
        </p:sp>
        <p:sp>
          <p:nvSpPr>
            <p:cNvPr id="37" name="Textfeld 36">
              <a:extLst>
                <a:ext uri="{FF2B5EF4-FFF2-40B4-BE49-F238E27FC236}">
                  <a16:creationId xmlns:a16="http://schemas.microsoft.com/office/drawing/2014/main" id="{2A1A478F-8D53-4887-B7B1-EAEEA767AAF7}"/>
                </a:ext>
              </a:extLst>
            </p:cNvPr>
            <p:cNvSpPr txBox="1"/>
            <p:nvPr/>
          </p:nvSpPr>
          <p:spPr>
            <a:xfrm>
              <a:off x="3761753" y="2441116"/>
              <a:ext cx="2338025" cy="430887"/>
            </a:xfrm>
            <a:prstGeom prst="rect">
              <a:avLst/>
            </a:prstGeom>
            <a:noFill/>
          </p:spPr>
          <p:txBody>
            <a:bodyPr wrap="square" rtlCol="0">
              <a:spAutoFit/>
            </a:bodyPr>
            <a:lstStyle/>
            <a:p>
              <a:pPr algn="ctr"/>
              <a:r>
                <a:rPr lang="de-DE" sz="750" dirty="0"/>
                <a:t> Laborwerte</a:t>
              </a:r>
            </a:p>
            <a:p>
              <a:pPr algn="ctr"/>
              <a:r>
                <a:rPr lang="de-DE" sz="750" dirty="0"/>
                <a:t>unterhalb der Grenzwerte</a:t>
              </a:r>
            </a:p>
          </p:txBody>
        </p:sp>
      </p:grpSp>
      <p:sp>
        <p:nvSpPr>
          <p:cNvPr id="40" name="Rechteck 39">
            <a:extLst>
              <a:ext uri="{FF2B5EF4-FFF2-40B4-BE49-F238E27FC236}">
                <a16:creationId xmlns:a16="http://schemas.microsoft.com/office/drawing/2014/main" id="{35AE1379-4ADE-435C-B658-9513E8C1DF9B}"/>
              </a:ext>
            </a:extLst>
          </p:cNvPr>
          <p:cNvSpPr/>
          <p:nvPr/>
        </p:nvSpPr>
        <p:spPr>
          <a:xfrm rot="5400000">
            <a:off x="8718082" y="1076614"/>
            <a:ext cx="667170" cy="184666"/>
          </a:xfrm>
          <a:prstGeom prst="rect">
            <a:avLst/>
          </a:prstGeom>
        </p:spPr>
        <p:txBody>
          <a:bodyPr wrap="none">
            <a:spAutoFit/>
          </a:bodyPr>
          <a:lstStyle/>
          <a:p>
            <a:r>
              <a:rPr lang="en-US" sz="600" dirty="0"/>
              <a:t>SC-DE-02294</a:t>
            </a:r>
            <a:endParaRPr lang="en-GB" sz="600" dirty="0"/>
          </a:p>
        </p:txBody>
      </p:sp>
      <p:pic>
        <p:nvPicPr>
          <p:cNvPr id="39" name="Grafik 38">
            <a:extLst>
              <a:ext uri="{FF2B5EF4-FFF2-40B4-BE49-F238E27FC236}">
                <a16:creationId xmlns:a16="http://schemas.microsoft.com/office/drawing/2014/main" id="{CD9C420B-5B3F-44C1-BBD6-07F47A41FCD2}"/>
              </a:ext>
            </a:extLst>
          </p:cNvPr>
          <p:cNvPicPr>
            <a:picLocks noChangeAspect="1"/>
          </p:cNvPicPr>
          <p:nvPr/>
        </p:nvPicPr>
        <p:blipFill>
          <a:blip r:embed="rId2"/>
          <a:stretch>
            <a:fillRect/>
          </a:stretch>
        </p:blipFill>
        <p:spPr>
          <a:xfrm>
            <a:off x="7427342" y="30655"/>
            <a:ext cx="1465415" cy="1086037"/>
          </a:xfrm>
          <a:prstGeom prst="rect">
            <a:avLst/>
          </a:prstGeom>
        </p:spPr>
      </p:pic>
      <p:sp>
        <p:nvSpPr>
          <p:cNvPr id="41" name="Textfeld 40">
            <a:extLst>
              <a:ext uri="{FF2B5EF4-FFF2-40B4-BE49-F238E27FC236}">
                <a16:creationId xmlns:a16="http://schemas.microsoft.com/office/drawing/2014/main" id="{E94C60EF-6AFA-4FDC-AD44-40D3C64D2277}"/>
              </a:ext>
            </a:extLst>
          </p:cNvPr>
          <p:cNvSpPr txBox="1"/>
          <p:nvPr/>
        </p:nvSpPr>
        <p:spPr>
          <a:xfrm>
            <a:off x="1370807" y="6364114"/>
            <a:ext cx="3658394" cy="400110"/>
          </a:xfrm>
          <a:prstGeom prst="rect">
            <a:avLst/>
          </a:prstGeom>
          <a:noFill/>
        </p:spPr>
        <p:txBody>
          <a:bodyPr wrap="square">
            <a:spAutoFit/>
          </a:bodyPr>
          <a:lstStyle/>
          <a:p>
            <a:pPr algn="ctr"/>
            <a:r>
              <a:rPr lang="sv-SE" sz="1000" b="1" dirty="0">
                <a:solidFill>
                  <a:srgbClr val="515151"/>
                </a:solidFill>
              </a:rPr>
              <a:t> McDonagh TA et al. Eur Heart J 2021;00:1-128,</a:t>
            </a:r>
          </a:p>
          <a:p>
            <a:pPr algn="ctr"/>
            <a:r>
              <a:rPr lang="sv-SE" sz="1000" b="1" dirty="0">
                <a:solidFill>
                  <a:srgbClr val="515151"/>
                </a:solidFill>
              </a:rPr>
              <a:t> doi:10.1093/eurheartj/ehab368</a:t>
            </a:r>
            <a:endParaRPr lang="de-DE" sz="1000" dirty="0"/>
          </a:p>
        </p:txBody>
      </p:sp>
      <p:sp>
        <p:nvSpPr>
          <p:cNvPr id="7" name="Rechteck 6">
            <a:extLst>
              <a:ext uri="{FF2B5EF4-FFF2-40B4-BE49-F238E27FC236}">
                <a16:creationId xmlns:a16="http://schemas.microsoft.com/office/drawing/2014/main" id="{04437E7C-3EC2-46B8-B34B-FDD77FF04071}"/>
              </a:ext>
            </a:extLst>
          </p:cNvPr>
          <p:cNvSpPr/>
          <p:nvPr/>
        </p:nvSpPr>
        <p:spPr>
          <a:xfrm>
            <a:off x="3610947" y="2825828"/>
            <a:ext cx="3890865" cy="2763204"/>
          </a:xfrm>
          <a:prstGeom prst="rect">
            <a:avLst/>
          </a:prstGeom>
          <a:noFill/>
          <a:ln w="381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9746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idx="4294967295"/>
          </p:nvPr>
        </p:nvSpPr>
        <p:spPr>
          <a:xfrm>
            <a:off x="1696693" y="-18357"/>
            <a:ext cx="5419725" cy="1143000"/>
          </a:xfrm>
          <a:prstGeom prst="rect">
            <a:avLst/>
          </a:prstGeom>
        </p:spPr>
        <p:txBody>
          <a:bodyPr/>
          <a:lstStyle/>
          <a:p>
            <a:pPr eaLnBrk="1" hangingPunct="1">
              <a:defRPr/>
            </a:pPr>
            <a:r>
              <a:rPr lang="de-DE" sz="3600" b="1" dirty="0">
                <a:solidFill>
                  <a:srgbClr val="4EA92E"/>
                </a:solidFill>
                <a:effectLst>
                  <a:outerShdw blurRad="38100" dist="38100" dir="2700000" algn="tl">
                    <a:srgbClr val="000000">
                      <a:alpha val="43137"/>
                    </a:srgbClr>
                  </a:outerShdw>
                </a:effectLst>
                <a:latin typeface="Arial" charset="0"/>
              </a:rPr>
              <a:t>Drei Formen der Herzinsuffizienz </a:t>
            </a:r>
          </a:p>
        </p:txBody>
      </p:sp>
      <p:pic>
        <p:nvPicPr>
          <p:cNvPr id="13" name="Grafik 12">
            <a:extLst>
              <a:ext uri="{FF2B5EF4-FFF2-40B4-BE49-F238E27FC236}">
                <a16:creationId xmlns:a16="http://schemas.microsoft.com/office/drawing/2014/main" id="{22F69C55-51D2-4756-9DD1-7C783A84D35C}"/>
              </a:ext>
            </a:extLst>
          </p:cNvPr>
          <p:cNvPicPr>
            <a:picLocks noChangeAspect="1"/>
          </p:cNvPicPr>
          <p:nvPr/>
        </p:nvPicPr>
        <p:blipFill>
          <a:blip r:embed="rId2"/>
          <a:stretch>
            <a:fillRect/>
          </a:stretch>
        </p:blipFill>
        <p:spPr>
          <a:xfrm>
            <a:off x="7427342" y="30655"/>
            <a:ext cx="1465415" cy="1086037"/>
          </a:xfrm>
          <a:prstGeom prst="rect">
            <a:avLst/>
          </a:prstGeom>
        </p:spPr>
      </p:pic>
      <p:pic>
        <p:nvPicPr>
          <p:cNvPr id="14" name="Grafik 13">
            <a:extLst>
              <a:ext uri="{FF2B5EF4-FFF2-40B4-BE49-F238E27FC236}">
                <a16:creationId xmlns:a16="http://schemas.microsoft.com/office/drawing/2014/main" id="{90B7C354-9B43-401C-A54F-478462806A6B}"/>
              </a:ext>
            </a:extLst>
          </p:cNvPr>
          <p:cNvPicPr>
            <a:picLocks noChangeAspect="1"/>
          </p:cNvPicPr>
          <p:nvPr/>
        </p:nvPicPr>
        <p:blipFill>
          <a:blip r:embed="rId3"/>
          <a:stretch>
            <a:fillRect/>
          </a:stretch>
        </p:blipFill>
        <p:spPr>
          <a:xfrm>
            <a:off x="293300" y="2534043"/>
            <a:ext cx="8566027" cy="2703462"/>
          </a:xfrm>
          <a:prstGeom prst="rect">
            <a:avLst/>
          </a:prstGeom>
          <a:ln w="12700">
            <a:solidFill>
              <a:schemeClr val="tx1"/>
            </a:solidFill>
          </a:ln>
        </p:spPr>
      </p:pic>
      <p:sp>
        <p:nvSpPr>
          <p:cNvPr id="15" name="Rechteck 14">
            <a:extLst>
              <a:ext uri="{FF2B5EF4-FFF2-40B4-BE49-F238E27FC236}">
                <a16:creationId xmlns:a16="http://schemas.microsoft.com/office/drawing/2014/main" id="{5E55B1AC-56C8-473A-B082-4E109DD5BAEE}"/>
              </a:ext>
            </a:extLst>
          </p:cNvPr>
          <p:cNvSpPr/>
          <p:nvPr/>
        </p:nvSpPr>
        <p:spPr>
          <a:xfrm>
            <a:off x="4968815" y="2534043"/>
            <a:ext cx="2234242" cy="260991"/>
          </a:xfrm>
          <a:prstGeom prst="rect">
            <a:avLst/>
          </a:prstGeom>
          <a:noFill/>
          <a:ln w="38100">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hteck 15">
            <a:extLst>
              <a:ext uri="{FF2B5EF4-FFF2-40B4-BE49-F238E27FC236}">
                <a16:creationId xmlns:a16="http://schemas.microsoft.com/office/drawing/2014/main" id="{337AD1EF-F796-4D1B-9265-F8F05EA48420}"/>
              </a:ext>
            </a:extLst>
          </p:cNvPr>
          <p:cNvSpPr/>
          <p:nvPr/>
        </p:nvSpPr>
        <p:spPr>
          <a:xfrm>
            <a:off x="1863300" y="2996995"/>
            <a:ext cx="2794964" cy="1230026"/>
          </a:xfrm>
          <a:prstGeom prst="rect">
            <a:avLst/>
          </a:prstGeom>
          <a:noFill/>
          <a:ln w="38100">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feld 16">
            <a:extLst>
              <a:ext uri="{FF2B5EF4-FFF2-40B4-BE49-F238E27FC236}">
                <a16:creationId xmlns:a16="http://schemas.microsoft.com/office/drawing/2014/main" id="{941F4FA6-0B48-44A3-B1CB-A4F9093DC3C1}"/>
              </a:ext>
            </a:extLst>
          </p:cNvPr>
          <p:cNvSpPr txBox="1"/>
          <p:nvPr/>
        </p:nvSpPr>
        <p:spPr>
          <a:xfrm>
            <a:off x="223371" y="1895368"/>
            <a:ext cx="8703743" cy="769441"/>
          </a:xfrm>
          <a:prstGeom prst="rect">
            <a:avLst/>
          </a:prstGeom>
          <a:solidFill>
            <a:schemeClr val="bg1"/>
          </a:solidFill>
          <a:ln w="38100">
            <a:solidFill>
              <a:schemeClr val="tx1"/>
            </a:solidFill>
          </a:ln>
        </p:spPr>
        <p:txBody>
          <a:bodyPr vert="horz"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prstClr val="black"/>
                </a:solidFill>
                <a:effectLst/>
                <a:uLnTx/>
                <a:uFillTx/>
                <a:latin typeface="Arial"/>
                <a:ea typeface="+mn-ea"/>
                <a:cs typeface="Arial"/>
              </a:rPr>
              <a:t>Systolische Herzinsuffizienz (</a:t>
            </a:r>
            <a:r>
              <a:rPr kumimoji="0" lang="de-DE" sz="2800" b="1" i="0" u="none" strike="noStrike" kern="1200" cap="none" spc="0" normalizeH="0" baseline="0" noProof="0" dirty="0" err="1">
                <a:ln>
                  <a:noFill/>
                </a:ln>
                <a:solidFill>
                  <a:prstClr val="black"/>
                </a:solidFill>
                <a:effectLst/>
                <a:uLnTx/>
                <a:uFillTx/>
                <a:latin typeface="Arial"/>
                <a:ea typeface="+mn-ea"/>
                <a:cs typeface="Arial"/>
              </a:rPr>
              <a:t>HFrEF</a:t>
            </a:r>
            <a:r>
              <a:rPr kumimoji="0" lang="de-DE" sz="2800" b="1" i="0" u="none" strike="noStrike" kern="1200" cap="none" spc="0" normalizeH="0" baseline="0" noProof="0" dirty="0">
                <a:ln>
                  <a:noFill/>
                </a:ln>
                <a:solidFill>
                  <a:prstClr val="black"/>
                </a:solidFill>
                <a:effectLst/>
                <a:uLnTx/>
                <a:uFillTx/>
                <a:latin typeface="Arial"/>
                <a:ea typeface="+mn-ea"/>
                <a:cs typeface="Arial"/>
              </a:rPr>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2200" b="1" i="0" u="none" strike="noStrike" kern="1200" cap="none" spc="0" normalizeH="0" baseline="0" noProof="0" dirty="0">
                <a:ln>
                  <a:noFill/>
                </a:ln>
                <a:solidFill>
                  <a:prstClr val="black"/>
                </a:solidFill>
                <a:effectLst/>
                <a:uLnTx/>
                <a:uFillTx/>
                <a:latin typeface="Arial"/>
                <a:ea typeface="+mn-ea"/>
                <a:cs typeface="Arial"/>
              </a:rPr>
              <a:t>Symptome und Zeichen der Herzinsuffizienz und </a:t>
            </a:r>
            <a:r>
              <a:rPr kumimoji="0" lang="de-DE" sz="2200" b="1" i="0" u="sng" strike="noStrike" kern="1200" cap="none" spc="0" normalizeH="0" baseline="0" noProof="0" dirty="0">
                <a:ln>
                  <a:noFill/>
                </a:ln>
                <a:solidFill>
                  <a:prstClr val="black"/>
                </a:solidFill>
                <a:effectLst/>
                <a:uLnTx/>
                <a:uFillTx/>
                <a:latin typeface="Arial"/>
                <a:ea typeface="+mn-ea"/>
                <a:cs typeface="Arial"/>
              </a:rPr>
              <a:t>LVEF ≤ 40% </a:t>
            </a:r>
          </a:p>
        </p:txBody>
      </p:sp>
      <p:sp>
        <p:nvSpPr>
          <p:cNvPr id="18" name="Textfeld 17">
            <a:extLst>
              <a:ext uri="{FF2B5EF4-FFF2-40B4-BE49-F238E27FC236}">
                <a16:creationId xmlns:a16="http://schemas.microsoft.com/office/drawing/2014/main" id="{5495A229-5B70-4336-8A4C-6278D0A206D0}"/>
              </a:ext>
            </a:extLst>
          </p:cNvPr>
          <p:cNvSpPr txBox="1"/>
          <p:nvPr/>
        </p:nvSpPr>
        <p:spPr>
          <a:xfrm>
            <a:off x="220131" y="2673844"/>
            <a:ext cx="8709185" cy="1200329"/>
          </a:xfrm>
          <a:prstGeom prst="rect">
            <a:avLst/>
          </a:prstGeom>
          <a:solidFill>
            <a:schemeClr val="bg1"/>
          </a:solidFill>
          <a:ln w="38100">
            <a:solidFill>
              <a:schemeClr val="tx1"/>
            </a:solidFill>
          </a:ln>
        </p:spPr>
        <p:txBody>
          <a:bodyPr vert="horz"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prstClr val="black"/>
                </a:solidFill>
                <a:effectLst/>
                <a:uLnTx/>
                <a:uFillTx/>
                <a:latin typeface="Arial"/>
                <a:ea typeface="+mn-ea"/>
                <a:cs typeface="Arial"/>
              </a:rPr>
              <a:t>Herzinsuffizienz mit mäßig reduzierter LV-Funktion (</a:t>
            </a:r>
            <a:r>
              <a:rPr kumimoji="0" lang="de-DE" sz="2800" b="1" i="0" u="none" strike="noStrike" kern="1200" cap="none" spc="0" normalizeH="0" baseline="0" noProof="0" dirty="0" err="1">
                <a:ln>
                  <a:noFill/>
                </a:ln>
                <a:solidFill>
                  <a:prstClr val="black"/>
                </a:solidFill>
                <a:effectLst/>
                <a:uLnTx/>
                <a:uFillTx/>
                <a:latin typeface="Arial"/>
                <a:ea typeface="+mn-ea"/>
                <a:cs typeface="Arial"/>
              </a:rPr>
              <a:t>HFmrEF</a:t>
            </a:r>
            <a:r>
              <a:rPr kumimoji="0" lang="de-DE" sz="2800" b="1" i="0" u="none" strike="noStrike" kern="1200" cap="none" spc="0" normalizeH="0" baseline="0" noProof="0" dirty="0">
                <a:ln>
                  <a:noFill/>
                </a:ln>
                <a:solidFill>
                  <a:prstClr val="black"/>
                </a:solidFill>
                <a:effectLst/>
                <a:uLnTx/>
                <a:uFillTx/>
                <a:latin typeface="Arial"/>
                <a:ea typeface="+mn-ea"/>
                <a:cs typeface="Arial"/>
              </a:rPr>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2200" b="1" i="0" u="none" strike="noStrike" kern="1200" cap="none" spc="0" normalizeH="0" baseline="0" noProof="0" dirty="0">
                <a:ln>
                  <a:noFill/>
                </a:ln>
                <a:solidFill>
                  <a:prstClr val="black"/>
                </a:solidFill>
                <a:effectLst/>
                <a:uLnTx/>
                <a:uFillTx/>
                <a:latin typeface="Arial"/>
                <a:ea typeface="+mn-ea"/>
                <a:cs typeface="Arial"/>
              </a:rPr>
              <a:t>Symptome und Zeichen der Herzinsuffizienz, </a:t>
            </a:r>
            <a:r>
              <a:rPr kumimoji="0" lang="de-DE" sz="2200" b="1" i="0" u="sng" strike="noStrike" kern="1200" cap="none" spc="0" normalizeH="0" baseline="0" noProof="0" dirty="0">
                <a:ln>
                  <a:noFill/>
                </a:ln>
                <a:solidFill>
                  <a:prstClr val="black"/>
                </a:solidFill>
                <a:effectLst/>
                <a:uLnTx/>
                <a:uFillTx/>
                <a:latin typeface="Arial"/>
                <a:ea typeface="+mn-ea"/>
                <a:cs typeface="Arial"/>
              </a:rPr>
              <a:t>LVEF  41 - 49%, </a:t>
            </a:r>
            <a:endParaRPr kumimoji="0" lang="de-DE" sz="2200" b="1" i="0" u="none" strike="noStrike" kern="1200" cap="none" spc="0" normalizeH="0" baseline="0" noProof="0" dirty="0">
              <a:ln>
                <a:noFill/>
              </a:ln>
              <a:solidFill>
                <a:prstClr val="black"/>
              </a:solidFill>
              <a:effectLst/>
              <a:uLnTx/>
              <a:uFillTx/>
              <a:latin typeface="Arial"/>
              <a:ea typeface="+mn-ea"/>
              <a:cs typeface="Arial"/>
            </a:endParaRPr>
          </a:p>
        </p:txBody>
      </p:sp>
      <p:sp>
        <p:nvSpPr>
          <p:cNvPr id="19" name="Textfeld 18">
            <a:extLst>
              <a:ext uri="{FF2B5EF4-FFF2-40B4-BE49-F238E27FC236}">
                <a16:creationId xmlns:a16="http://schemas.microsoft.com/office/drawing/2014/main" id="{956A488D-6B6C-4709-A4DA-F8DF7604A46D}"/>
              </a:ext>
            </a:extLst>
          </p:cNvPr>
          <p:cNvSpPr txBox="1"/>
          <p:nvPr/>
        </p:nvSpPr>
        <p:spPr>
          <a:xfrm>
            <a:off x="225573" y="3866927"/>
            <a:ext cx="8703743" cy="1785104"/>
          </a:xfrm>
          <a:prstGeom prst="rect">
            <a:avLst/>
          </a:prstGeom>
          <a:solidFill>
            <a:schemeClr val="bg1"/>
          </a:solidFill>
          <a:ln w="38100">
            <a:solidFill>
              <a:schemeClr val="tx1"/>
            </a:solidFill>
          </a:ln>
        </p:spPr>
        <p:txBody>
          <a:bodyPr vert="horz"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prstClr val="black"/>
                </a:solidFill>
                <a:effectLst/>
                <a:uLnTx/>
                <a:uFillTx/>
                <a:latin typeface="Arial"/>
                <a:ea typeface="+mn-ea"/>
                <a:cs typeface="Arial"/>
              </a:rPr>
              <a:t>Diastolische Herzinsuffizienz (</a:t>
            </a:r>
            <a:r>
              <a:rPr kumimoji="0" lang="de-DE" sz="2800" b="1" i="0" u="none" strike="noStrike" kern="1200" cap="none" spc="0" normalizeH="0" baseline="0" noProof="0" dirty="0" err="1">
                <a:ln>
                  <a:noFill/>
                </a:ln>
                <a:solidFill>
                  <a:prstClr val="black"/>
                </a:solidFill>
                <a:effectLst/>
                <a:uLnTx/>
                <a:uFillTx/>
                <a:latin typeface="Arial"/>
                <a:ea typeface="+mn-ea"/>
                <a:cs typeface="Arial"/>
              </a:rPr>
              <a:t>HFpEF</a:t>
            </a:r>
            <a:r>
              <a:rPr kumimoji="0" lang="de-DE" sz="2800" b="1" i="0" u="none" strike="noStrike" kern="1200" cap="none" spc="0" normalizeH="0" baseline="0" noProof="0" dirty="0">
                <a:ln>
                  <a:noFill/>
                </a:ln>
                <a:solidFill>
                  <a:prstClr val="black"/>
                </a:solidFill>
                <a:effectLst/>
                <a:uLnTx/>
                <a:uFillTx/>
                <a:latin typeface="Arial"/>
                <a:ea typeface="+mn-ea"/>
                <a:cs typeface="Arial"/>
              </a:rPr>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2200" b="1" i="0" u="none" strike="noStrike" kern="1200" cap="none" spc="0" normalizeH="0" baseline="0" noProof="0" dirty="0">
                <a:ln>
                  <a:noFill/>
                </a:ln>
                <a:solidFill>
                  <a:prstClr val="black"/>
                </a:solidFill>
                <a:effectLst/>
                <a:uLnTx/>
                <a:uFillTx/>
                <a:latin typeface="Arial"/>
                <a:ea typeface="+mn-ea"/>
                <a:cs typeface="Arial"/>
              </a:rPr>
              <a:t>Symptome und Zeichen der Herzinsuffizienz, </a:t>
            </a:r>
            <a:r>
              <a:rPr kumimoji="0" lang="de-DE" sz="2200" b="1" i="0" u="sng" strike="noStrike" kern="1200" cap="none" spc="0" normalizeH="0" baseline="0" noProof="0" dirty="0">
                <a:ln>
                  <a:noFill/>
                </a:ln>
                <a:solidFill>
                  <a:prstClr val="black"/>
                </a:solidFill>
                <a:effectLst/>
                <a:uLnTx/>
                <a:uFillTx/>
                <a:latin typeface="Arial"/>
                <a:ea typeface="+mn-ea"/>
                <a:cs typeface="Arial"/>
              </a:rPr>
              <a:t>LVEF ≥ 50%, </a:t>
            </a:r>
            <a:r>
              <a:rPr kumimoji="0" lang="de-DE" sz="2200" b="1" i="0" u="none" strike="noStrike" kern="1200" cap="none" spc="0" normalizeH="0" baseline="0" noProof="0" dirty="0">
                <a:ln>
                  <a:noFill/>
                </a:ln>
                <a:solidFill>
                  <a:prstClr val="black"/>
                </a:solidFill>
                <a:effectLst/>
                <a:uLnTx/>
                <a:uFillTx/>
                <a:latin typeface="Arial"/>
                <a:ea typeface="+mn-ea"/>
                <a:cs typeface="Arial"/>
              </a:rPr>
              <a:t>erhöhtes BNP (&gt;35 </a:t>
            </a:r>
            <a:r>
              <a:rPr kumimoji="0" lang="de-DE" sz="2200" b="1" i="0" u="none" strike="noStrike" kern="1200" cap="none" spc="0" normalizeH="0" baseline="0" noProof="0" dirty="0" err="1">
                <a:ln>
                  <a:noFill/>
                </a:ln>
                <a:solidFill>
                  <a:prstClr val="black"/>
                </a:solidFill>
                <a:effectLst/>
                <a:uLnTx/>
                <a:uFillTx/>
                <a:latin typeface="Arial"/>
                <a:ea typeface="+mn-ea"/>
                <a:cs typeface="Arial"/>
              </a:rPr>
              <a:t>pg</a:t>
            </a:r>
            <a:r>
              <a:rPr kumimoji="0" lang="de-DE" sz="2200" b="1" i="0" u="none" strike="noStrike" kern="1200" cap="none" spc="0" normalizeH="0" baseline="0" noProof="0" dirty="0">
                <a:ln>
                  <a:noFill/>
                </a:ln>
                <a:solidFill>
                  <a:prstClr val="black"/>
                </a:solidFill>
                <a:effectLst/>
                <a:uLnTx/>
                <a:uFillTx/>
                <a:latin typeface="Arial"/>
                <a:ea typeface="+mn-ea"/>
                <a:cs typeface="Arial"/>
              </a:rPr>
              <a:t>/ml) oder NT-</a:t>
            </a:r>
            <a:r>
              <a:rPr kumimoji="0" lang="de-DE" sz="2200" b="1" i="0" u="none" strike="noStrike" kern="1200" cap="none" spc="0" normalizeH="0" baseline="0" noProof="0" dirty="0" err="1">
                <a:ln>
                  <a:noFill/>
                </a:ln>
                <a:solidFill>
                  <a:prstClr val="black"/>
                </a:solidFill>
                <a:effectLst/>
                <a:uLnTx/>
                <a:uFillTx/>
                <a:latin typeface="Arial"/>
                <a:ea typeface="+mn-ea"/>
                <a:cs typeface="Arial"/>
              </a:rPr>
              <a:t>proBNP</a:t>
            </a:r>
            <a:r>
              <a:rPr kumimoji="0" lang="de-DE" sz="2200" b="1" i="0" u="none" strike="noStrike" kern="1200" cap="none" spc="0" normalizeH="0" baseline="0" noProof="0" dirty="0">
                <a:ln>
                  <a:noFill/>
                </a:ln>
                <a:solidFill>
                  <a:prstClr val="black"/>
                </a:solidFill>
                <a:effectLst/>
                <a:uLnTx/>
                <a:uFillTx/>
                <a:latin typeface="Arial"/>
                <a:ea typeface="+mn-ea"/>
                <a:cs typeface="Arial"/>
              </a:rPr>
              <a:t> (&gt;125 </a:t>
            </a:r>
            <a:r>
              <a:rPr kumimoji="0" lang="de-DE" sz="2200" b="1" i="0" u="none" strike="noStrike" kern="1200" cap="none" spc="0" normalizeH="0" baseline="0" noProof="0" dirty="0" err="1">
                <a:ln>
                  <a:noFill/>
                </a:ln>
                <a:solidFill>
                  <a:prstClr val="black"/>
                </a:solidFill>
                <a:effectLst/>
                <a:uLnTx/>
                <a:uFillTx/>
                <a:latin typeface="Arial"/>
                <a:ea typeface="+mn-ea"/>
                <a:cs typeface="Arial"/>
              </a:rPr>
              <a:t>pg</a:t>
            </a:r>
            <a:r>
              <a:rPr kumimoji="0" lang="de-DE" sz="2200" b="1" i="0" u="none" strike="noStrike" kern="1200" cap="none" spc="0" normalizeH="0" baseline="0" noProof="0" dirty="0">
                <a:ln>
                  <a:noFill/>
                </a:ln>
                <a:solidFill>
                  <a:prstClr val="black"/>
                </a:solidFill>
                <a:effectLst/>
                <a:uLnTx/>
                <a:uFillTx/>
                <a:latin typeface="Arial"/>
                <a:ea typeface="+mn-ea"/>
                <a:cs typeface="Arial"/>
              </a:rPr>
              <a:t>/ml), diastolische Dysfunktion im Echo und/oder strukturelle Herzerkrankung </a:t>
            </a:r>
          </a:p>
        </p:txBody>
      </p:sp>
    </p:spTree>
    <p:extLst>
      <p:ext uri="{BB962C8B-B14F-4D97-AF65-F5344CB8AC3E}">
        <p14:creationId xmlns:p14="http://schemas.microsoft.com/office/powerpoint/2010/main" val="1083860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p:cNvSpPr>
            <a:spLocks noGrp="1"/>
          </p:cNvSpPr>
          <p:nvPr>
            <p:ph type="body" idx="4294967295"/>
            <p:custDataLst>
              <p:tags r:id="rId2"/>
            </p:custDataLst>
          </p:nvPr>
        </p:nvSpPr>
        <p:spPr>
          <a:xfrm>
            <a:off x="1845692" y="149243"/>
            <a:ext cx="5581650" cy="1033463"/>
          </a:xfrm>
          <a:prstGeom prst="rect">
            <a:avLst/>
          </a:prstGeom>
        </p:spPr>
        <p:txBody>
          <a:bodyPr>
            <a:noAutofit/>
          </a:bodyPr>
          <a:lstStyle/>
          <a:p>
            <a:pPr marL="0" indent="0" algn="ctr">
              <a:lnSpc>
                <a:spcPct val="100000"/>
              </a:lnSpc>
              <a:buNone/>
            </a:pPr>
            <a:r>
              <a:rPr lang="de-DE" sz="2400" b="1" dirty="0">
                <a:solidFill>
                  <a:srgbClr val="009900"/>
                </a:solidFill>
                <a:effectLst>
                  <a:outerShdw blurRad="38100" dist="38100" dir="2700000" algn="tl">
                    <a:srgbClr val="000000">
                      <a:alpha val="43137"/>
                    </a:srgbClr>
                  </a:outerShdw>
                </a:effectLst>
              </a:rPr>
              <a:t>Neue Herzinsuffizienzleitlinie, </a:t>
            </a:r>
          </a:p>
          <a:p>
            <a:pPr marL="0" indent="0" algn="ctr">
              <a:lnSpc>
                <a:spcPct val="100000"/>
              </a:lnSpc>
              <a:buNone/>
            </a:pPr>
            <a:r>
              <a:rPr lang="de-DE" sz="2400" b="1" dirty="0">
                <a:solidFill>
                  <a:srgbClr val="009900"/>
                </a:solidFill>
                <a:effectLst>
                  <a:outerShdw blurRad="38100" dist="38100" dir="2700000" algn="tl">
                    <a:srgbClr val="000000">
                      <a:alpha val="43137"/>
                    </a:srgbClr>
                  </a:outerShdw>
                </a:effectLst>
              </a:rPr>
              <a:t>Terminologie/Behandlung </a:t>
            </a:r>
            <a:r>
              <a:rPr lang="de-DE" sz="2400" b="1" dirty="0" err="1">
                <a:solidFill>
                  <a:srgbClr val="009900"/>
                </a:solidFill>
                <a:effectLst>
                  <a:outerShdw blurRad="38100" dist="38100" dir="2700000" algn="tl">
                    <a:srgbClr val="000000">
                      <a:alpha val="43137"/>
                    </a:srgbClr>
                  </a:outerShdw>
                </a:effectLst>
              </a:rPr>
              <a:t>HFmrEF</a:t>
            </a:r>
            <a:endParaRPr lang="de-DE" sz="2400" b="1" dirty="0">
              <a:solidFill>
                <a:srgbClr val="009900"/>
              </a:solidFill>
              <a:effectLst>
                <a:outerShdw blurRad="38100" dist="38100" dir="2700000" algn="tl">
                  <a:srgbClr val="000000">
                    <a:alpha val="43137"/>
                  </a:srgbClr>
                </a:outerShdw>
              </a:effectLst>
            </a:endParaRPr>
          </a:p>
        </p:txBody>
      </p:sp>
      <p:pic>
        <p:nvPicPr>
          <p:cNvPr id="5" name="Grafik 4">
            <a:extLst>
              <a:ext uri="{FF2B5EF4-FFF2-40B4-BE49-F238E27FC236}">
                <a16:creationId xmlns:a16="http://schemas.microsoft.com/office/drawing/2014/main" id="{F189BAE6-A975-4219-9629-C77242434CEA}"/>
              </a:ext>
            </a:extLst>
          </p:cNvPr>
          <p:cNvPicPr>
            <a:picLocks noChangeAspect="1"/>
          </p:cNvPicPr>
          <p:nvPr/>
        </p:nvPicPr>
        <p:blipFill>
          <a:blip r:embed="rId4"/>
          <a:stretch>
            <a:fillRect/>
          </a:stretch>
        </p:blipFill>
        <p:spPr>
          <a:xfrm>
            <a:off x="293808" y="1475117"/>
            <a:ext cx="8566027" cy="2703462"/>
          </a:xfrm>
          <a:prstGeom prst="rect">
            <a:avLst/>
          </a:prstGeom>
          <a:ln w="12700">
            <a:solidFill>
              <a:schemeClr val="tx1"/>
            </a:solidFill>
          </a:ln>
        </p:spPr>
      </p:pic>
      <p:sp>
        <p:nvSpPr>
          <p:cNvPr id="6" name="Rechteck 5">
            <a:extLst>
              <a:ext uri="{FF2B5EF4-FFF2-40B4-BE49-F238E27FC236}">
                <a16:creationId xmlns:a16="http://schemas.microsoft.com/office/drawing/2014/main" id="{D32E7E40-5B57-45A6-A7BD-62F7440B7610}"/>
              </a:ext>
            </a:extLst>
          </p:cNvPr>
          <p:cNvSpPr/>
          <p:nvPr/>
        </p:nvSpPr>
        <p:spPr>
          <a:xfrm>
            <a:off x="4968815" y="1466057"/>
            <a:ext cx="2234242" cy="260991"/>
          </a:xfrm>
          <a:prstGeom prst="rect">
            <a:avLst/>
          </a:prstGeom>
          <a:noFill/>
          <a:ln w="38100">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hteck 7">
            <a:extLst>
              <a:ext uri="{FF2B5EF4-FFF2-40B4-BE49-F238E27FC236}">
                <a16:creationId xmlns:a16="http://schemas.microsoft.com/office/drawing/2014/main" id="{40A1874D-8AC7-486D-A695-0F7EB2BD76BE}"/>
              </a:ext>
            </a:extLst>
          </p:cNvPr>
          <p:cNvSpPr/>
          <p:nvPr/>
        </p:nvSpPr>
        <p:spPr>
          <a:xfrm>
            <a:off x="1816645" y="1723733"/>
            <a:ext cx="2794964" cy="1230026"/>
          </a:xfrm>
          <a:prstGeom prst="rect">
            <a:avLst/>
          </a:prstGeom>
          <a:noFill/>
          <a:ln w="38100">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Grafik 9">
            <a:extLst>
              <a:ext uri="{FF2B5EF4-FFF2-40B4-BE49-F238E27FC236}">
                <a16:creationId xmlns:a16="http://schemas.microsoft.com/office/drawing/2014/main" id="{DB0666A0-14F1-40F2-B5AD-2CE82F11DE6B}"/>
              </a:ext>
            </a:extLst>
          </p:cNvPr>
          <p:cNvPicPr>
            <a:picLocks noChangeAspect="1"/>
          </p:cNvPicPr>
          <p:nvPr/>
        </p:nvPicPr>
        <p:blipFill>
          <a:blip r:embed="rId5"/>
          <a:stretch>
            <a:fillRect/>
          </a:stretch>
        </p:blipFill>
        <p:spPr>
          <a:xfrm>
            <a:off x="7427342" y="30655"/>
            <a:ext cx="1465415" cy="1086037"/>
          </a:xfrm>
          <a:prstGeom prst="rect">
            <a:avLst/>
          </a:prstGeom>
        </p:spPr>
      </p:pic>
      <p:pic>
        <p:nvPicPr>
          <p:cNvPr id="12" name="Grafik 11">
            <a:extLst>
              <a:ext uri="{FF2B5EF4-FFF2-40B4-BE49-F238E27FC236}">
                <a16:creationId xmlns:a16="http://schemas.microsoft.com/office/drawing/2014/main" id="{87092161-8A55-467A-9419-9852CC2F87E1}"/>
              </a:ext>
            </a:extLst>
          </p:cNvPr>
          <p:cNvPicPr>
            <a:picLocks noChangeAspect="1"/>
          </p:cNvPicPr>
          <p:nvPr/>
        </p:nvPicPr>
        <p:blipFill>
          <a:blip r:embed="rId6"/>
          <a:stretch>
            <a:fillRect/>
          </a:stretch>
        </p:blipFill>
        <p:spPr>
          <a:xfrm>
            <a:off x="4580631" y="3965352"/>
            <a:ext cx="3269537" cy="2321598"/>
          </a:xfrm>
          <a:prstGeom prst="rect">
            <a:avLst/>
          </a:prstGeom>
          <a:ln>
            <a:noFill/>
          </a:ln>
        </p:spPr>
      </p:pic>
      <p:pic>
        <p:nvPicPr>
          <p:cNvPr id="14" name="Grafik 13">
            <a:extLst>
              <a:ext uri="{FF2B5EF4-FFF2-40B4-BE49-F238E27FC236}">
                <a16:creationId xmlns:a16="http://schemas.microsoft.com/office/drawing/2014/main" id="{93C59958-2685-4851-A34B-2350EF87C229}"/>
              </a:ext>
            </a:extLst>
          </p:cNvPr>
          <p:cNvPicPr>
            <a:picLocks noChangeAspect="1"/>
          </p:cNvPicPr>
          <p:nvPr/>
        </p:nvPicPr>
        <p:blipFill>
          <a:blip r:embed="rId7"/>
          <a:stretch>
            <a:fillRect/>
          </a:stretch>
        </p:blipFill>
        <p:spPr>
          <a:xfrm>
            <a:off x="1278538" y="3965352"/>
            <a:ext cx="3296315" cy="2321598"/>
          </a:xfrm>
          <a:prstGeom prst="rect">
            <a:avLst/>
          </a:prstGeom>
        </p:spPr>
      </p:pic>
      <p:sp>
        <p:nvSpPr>
          <p:cNvPr id="15" name="Rechteck 14">
            <a:extLst>
              <a:ext uri="{FF2B5EF4-FFF2-40B4-BE49-F238E27FC236}">
                <a16:creationId xmlns:a16="http://schemas.microsoft.com/office/drawing/2014/main" id="{BCC86AC5-22EF-4C3C-8A91-AC12A6BBA0C8}"/>
              </a:ext>
            </a:extLst>
          </p:cNvPr>
          <p:cNvSpPr/>
          <p:nvPr/>
        </p:nvSpPr>
        <p:spPr>
          <a:xfrm>
            <a:off x="1278538" y="3965352"/>
            <a:ext cx="6586924" cy="232159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noFill/>
              <a:effectLst/>
              <a:uLnTx/>
              <a:uFillTx/>
              <a:latin typeface="Calibri"/>
              <a:ea typeface="+mn-ea"/>
              <a:cs typeface="+mn-cs"/>
            </a:endParaRPr>
          </a:p>
        </p:txBody>
      </p:sp>
      <p:sp>
        <p:nvSpPr>
          <p:cNvPr id="2" name="Textfeld 1">
            <a:extLst>
              <a:ext uri="{FF2B5EF4-FFF2-40B4-BE49-F238E27FC236}">
                <a16:creationId xmlns:a16="http://schemas.microsoft.com/office/drawing/2014/main" id="{BF502B58-E76B-4814-B6D6-33A1F745B1B3}"/>
              </a:ext>
            </a:extLst>
          </p:cNvPr>
          <p:cNvSpPr txBox="1"/>
          <p:nvPr/>
        </p:nvSpPr>
        <p:spPr>
          <a:xfrm>
            <a:off x="2847050" y="4978661"/>
            <a:ext cx="3452327" cy="430887"/>
          </a:xfrm>
          <a:prstGeom prst="rect">
            <a:avLst/>
          </a:prstGeom>
          <a:solidFill>
            <a:schemeClr val="bg1"/>
          </a:solidFill>
        </p:spPr>
        <p:txBody>
          <a:bodyPr vert="horz" wrap="square" lIns="0" tIns="0" rIns="0" bIns="0" rtlCol="0">
            <a:spAutoFit/>
          </a:bodyPr>
          <a:lstStyle/>
          <a:p>
            <a:pPr algn="ctr"/>
            <a:r>
              <a:rPr lang="de-DE" sz="2800" b="1" dirty="0">
                <a:latin typeface="Arial"/>
                <a:cs typeface="Arial"/>
              </a:rPr>
              <a:t>SGLT2-Inhibitoren!</a:t>
            </a:r>
          </a:p>
        </p:txBody>
      </p:sp>
    </p:spTree>
    <p:custDataLst>
      <p:tags r:id="rId1"/>
    </p:custDataLst>
    <p:extLst>
      <p:ext uri="{BB962C8B-B14F-4D97-AF65-F5344CB8AC3E}">
        <p14:creationId xmlns:p14="http://schemas.microsoft.com/office/powerpoint/2010/main" val="287265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5" grpId="0" animBg="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294198" y="5745343"/>
            <a:ext cx="8618579" cy="606923"/>
          </a:xfrm>
          <a:prstGeom prst="rect">
            <a:avLst/>
          </a:prstGeom>
          <a:noFill/>
        </p:spPr>
        <p:txBody>
          <a:bodyPr wrap="square" lIns="63938" tIns="31971" rIns="63938" bIns="31971" rtlCol="0">
            <a:spAutoFit/>
          </a:bodyPr>
          <a:lstStyle/>
          <a:p>
            <a:pPr marL="0" marR="0" lvl="0" indent="0" algn="ctr" defTabSz="89626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30000" noProof="0" dirty="0" err="1">
                <a:ln>
                  <a:noFill/>
                </a:ln>
                <a:solidFill>
                  <a:prstClr val="black"/>
                </a:solidFill>
                <a:effectLst/>
                <a:uLnTx/>
                <a:uFillTx/>
                <a:latin typeface="Arial"/>
                <a:ea typeface="+mn-ea"/>
                <a:cs typeface="+mn-cs"/>
              </a:rPr>
              <a:t>a</a:t>
            </a:r>
            <a:r>
              <a:rPr kumimoji="0" lang="en-US" sz="700" b="0" i="0" u="none" strike="noStrike" kern="1200" cap="none" spc="0" normalizeH="0" baseline="0" noProof="0" dirty="0" err="1">
                <a:ln>
                  <a:noFill/>
                </a:ln>
                <a:solidFill>
                  <a:prstClr val="black"/>
                </a:solidFill>
                <a:effectLst/>
                <a:uLnTx/>
                <a:uFillTx/>
                <a:latin typeface="Arial"/>
                <a:ea typeface="+mn-ea"/>
                <a:cs typeface="+mn-cs"/>
              </a:rPr>
              <a:t>Symptomatic</a:t>
            </a:r>
            <a:r>
              <a:rPr kumimoji="0" lang="en-US" sz="700" b="0" i="0" u="none" strike="noStrike" kern="1200" cap="none" spc="0" normalizeH="0" baseline="0" noProof="0" dirty="0">
                <a:ln>
                  <a:noFill/>
                </a:ln>
                <a:solidFill>
                  <a:prstClr val="black"/>
                </a:solidFill>
                <a:effectLst/>
                <a:uLnTx/>
                <a:uFillTx/>
                <a:latin typeface="Arial"/>
                <a:ea typeface="+mn-ea"/>
                <a:cs typeface="+mn-cs"/>
              </a:rPr>
              <a:t>=NYHA Class II-IV; </a:t>
            </a:r>
            <a:r>
              <a:rPr kumimoji="0" lang="en-US" sz="700" b="0" i="0" u="none" strike="noStrike" kern="1200" cap="none" spc="0" normalizeH="0" baseline="30000" noProof="0" dirty="0" err="1">
                <a:ln>
                  <a:noFill/>
                </a:ln>
                <a:solidFill>
                  <a:prstClr val="black"/>
                </a:solidFill>
                <a:effectLst/>
                <a:uLnTx/>
                <a:uFillTx/>
                <a:latin typeface="Arial"/>
                <a:ea typeface="+mn-ea"/>
                <a:cs typeface="+mn-cs"/>
              </a:rPr>
              <a:t>b</a:t>
            </a:r>
            <a:r>
              <a:rPr kumimoji="0" lang="en-US" sz="700" b="0" i="0" u="none" strike="noStrike" kern="1200" cap="none" spc="0" normalizeH="0" baseline="0" noProof="0" dirty="0" err="1">
                <a:ln>
                  <a:noFill/>
                </a:ln>
                <a:solidFill>
                  <a:prstClr val="black"/>
                </a:solidFill>
                <a:effectLst/>
                <a:uLnTx/>
                <a:uFillTx/>
                <a:latin typeface="Arial"/>
                <a:ea typeface="+mn-ea"/>
                <a:cs typeface="+mn-cs"/>
              </a:rPr>
              <a:t>HFrEF</a:t>
            </a:r>
            <a:r>
              <a:rPr kumimoji="0" lang="en-US" sz="700" b="0" i="0" u="none" strike="noStrike" kern="1200" cap="none" spc="0" normalizeH="0" baseline="0" noProof="0" dirty="0">
                <a:ln>
                  <a:noFill/>
                </a:ln>
                <a:solidFill>
                  <a:prstClr val="black"/>
                </a:solidFill>
                <a:effectLst/>
                <a:uLnTx/>
                <a:uFillTx/>
                <a:latin typeface="Arial"/>
                <a:ea typeface="+mn-ea"/>
                <a:cs typeface="+mn-cs"/>
              </a:rPr>
              <a:t>=LVEF&lt;40%; </a:t>
            </a:r>
            <a:r>
              <a:rPr kumimoji="0" lang="en-US" sz="700" b="0" i="0" u="none" strike="noStrike" kern="1200" cap="none" spc="0" normalizeH="0" baseline="30000" noProof="0" dirty="0" err="1">
                <a:ln>
                  <a:noFill/>
                </a:ln>
                <a:solidFill>
                  <a:prstClr val="black"/>
                </a:solidFill>
                <a:effectLst/>
                <a:uLnTx/>
                <a:uFillTx/>
                <a:latin typeface="Arial"/>
                <a:ea typeface="+mn-ea"/>
                <a:cs typeface="+mn-cs"/>
              </a:rPr>
              <a:t>c</a:t>
            </a:r>
            <a:r>
              <a:rPr kumimoji="0" lang="en-US" sz="700" b="0" i="0" u="none" strike="noStrike" kern="1200" cap="none" spc="0" normalizeH="0" baseline="0" noProof="0" dirty="0" err="1">
                <a:ln>
                  <a:noFill/>
                </a:ln>
                <a:solidFill>
                  <a:prstClr val="black"/>
                </a:solidFill>
                <a:effectLst/>
                <a:uLnTx/>
                <a:uFillTx/>
                <a:latin typeface="Arial"/>
                <a:ea typeface="+mn-ea"/>
                <a:cs typeface="+mn-cs"/>
              </a:rPr>
              <a:t>If</a:t>
            </a:r>
            <a:r>
              <a:rPr kumimoji="0" lang="en-US" sz="700" b="0" i="0" u="none" strike="noStrike" kern="1200" cap="none" spc="0" normalizeH="0" baseline="0" noProof="0" dirty="0">
                <a:ln>
                  <a:noFill/>
                </a:ln>
                <a:solidFill>
                  <a:prstClr val="black"/>
                </a:solidFill>
                <a:effectLst/>
                <a:uLnTx/>
                <a:uFillTx/>
                <a:latin typeface="Arial"/>
                <a:ea typeface="+mn-ea"/>
                <a:cs typeface="+mn-cs"/>
              </a:rPr>
              <a:t> ACEI not tolerated/contra-indicated, use ARB; </a:t>
            </a:r>
            <a:r>
              <a:rPr kumimoji="0" lang="en-US" sz="700" b="1" i="0" u="none" strike="noStrike" kern="1200" cap="none" spc="0" normalizeH="0" baseline="30000" noProof="0" dirty="0" err="1">
                <a:ln>
                  <a:noFill/>
                </a:ln>
                <a:solidFill>
                  <a:srgbClr val="E44C16">
                    <a:lumMod val="75000"/>
                  </a:srgbClr>
                </a:solidFill>
                <a:effectLst/>
                <a:uLnTx/>
                <a:uFillTx/>
                <a:latin typeface="Arial"/>
                <a:ea typeface="+mn-ea"/>
                <a:cs typeface="+mn-cs"/>
              </a:rPr>
              <a:t>d</a:t>
            </a:r>
            <a:r>
              <a:rPr kumimoji="0" lang="en-US" sz="700" b="1" i="0" u="none" strike="noStrike" kern="1200" cap="none" spc="0" normalizeH="0" baseline="0" noProof="0" dirty="0" err="1">
                <a:ln>
                  <a:noFill/>
                </a:ln>
                <a:solidFill>
                  <a:srgbClr val="E44C16">
                    <a:lumMod val="75000"/>
                  </a:srgbClr>
                </a:solidFill>
                <a:effectLst/>
                <a:uLnTx/>
                <a:uFillTx/>
                <a:latin typeface="Arial"/>
                <a:ea typeface="+mn-ea"/>
                <a:cs typeface="+mn-cs"/>
              </a:rPr>
              <a:t>If</a:t>
            </a:r>
            <a:r>
              <a:rPr kumimoji="0" lang="en-US" sz="700" b="1" i="0" u="none" strike="noStrike" kern="1200" cap="none" spc="0" normalizeH="0" baseline="0" noProof="0" dirty="0">
                <a:ln>
                  <a:noFill/>
                </a:ln>
                <a:solidFill>
                  <a:srgbClr val="E44C16">
                    <a:lumMod val="75000"/>
                  </a:srgbClr>
                </a:solidFill>
                <a:effectLst/>
                <a:uLnTx/>
                <a:uFillTx/>
                <a:latin typeface="Arial"/>
                <a:ea typeface="+mn-ea"/>
                <a:cs typeface="+mn-cs"/>
              </a:rPr>
              <a:t> MR antagonist not tolerated/contra-indicated, use ARB; </a:t>
            </a:r>
            <a:r>
              <a:rPr kumimoji="0" lang="en-US" sz="700" b="1" i="0" u="none" strike="noStrike" kern="1200" cap="none" spc="0" normalizeH="0" baseline="30000" noProof="0" dirty="0" err="1">
                <a:ln>
                  <a:noFill/>
                </a:ln>
                <a:solidFill>
                  <a:srgbClr val="E44C16">
                    <a:lumMod val="75000"/>
                  </a:srgbClr>
                </a:solidFill>
                <a:effectLst/>
                <a:uLnTx/>
                <a:uFillTx/>
                <a:latin typeface="Arial"/>
                <a:ea typeface="+mn-ea"/>
                <a:cs typeface="+mn-cs"/>
              </a:rPr>
              <a:t>e</a:t>
            </a:r>
            <a:r>
              <a:rPr kumimoji="0" lang="en-US" sz="700" b="1" i="0" u="none" strike="noStrike" kern="1200" cap="none" spc="0" normalizeH="0" baseline="0" noProof="0" dirty="0" err="1">
                <a:ln>
                  <a:noFill/>
                </a:ln>
                <a:solidFill>
                  <a:srgbClr val="E44C16">
                    <a:lumMod val="75000"/>
                  </a:srgbClr>
                </a:solidFill>
                <a:effectLst/>
                <a:uLnTx/>
                <a:uFillTx/>
                <a:latin typeface="Arial"/>
                <a:ea typeface="+mn-ea"/>
                <a:cs typeface="+mn-cs"/>
              </a:rPr>
              <a:t>With</a:t>
            </a:r>
            <a:r>
              <a:rPr kumimoji="0" lang="en-US" sz="700" b="1" i="0" u="none" strike="noStrike" kern="1200" cap="none" spc="0" normalizeH="0" baseline="0" noProof="0" dirty="0">
                <a:ln>
                  <a:noFill/>
                </a:ln>
                <a:solidFill>
                  <a:srgbClr val="E44C16">
                    <a:lumMod val="75000"/>
                  </a:srgbClr>
                </a:solidFill>
                <a:effectLst/>
                <a:uLnTx/>
                <a:uFillTx/>
                <a:latin typeface="Arial"/>
                <a:ea typeface="+mn-ea"/>
                <a:cs typeface="+mn-cs"/>
              </a:rPr>
              <a:t> a hospital admission for HF within the last 6 months or with elevated natriuretic peptides (BNP &gt;250 </a:t>
            </a:r>
            <a:r>
              <a:rPr kumimoji="0" lang="en-US" sz="700" b="1" i="0" u="none" strike="noStrike" kern="1200" cap="none" spc="0" normalizeH="0" baseline="0" noProof="0" dirty="0" err="1">
                <a:ln>
                  <a:noFill/>
                </a:ln>
                <a:solidFill>
                  <a:srgbClr val="E44C16">
                    <a:lumMod val="75000"/>
                  </a:srgbClr>
                </a:solidFill>
                <a:effectLst/>
                <a:uLnTx/>
                <a:uFillTx/>
                <a:latin typeface="Arial"/>
                <a:ea typeface="+mn-ea"/>
                <a:cs typeface="+mn-cs"/>
              </a:rPr>
              <a:t>pg</a:t>
            </a:r>
            <a:r>
              <a:rPr kumimoji="0" lang="en-US" sz="700" b="1" i="0" u="none" strike="noStrike" kern="1200" cap="none" spc="0" normalizeH="0" baseline="0" noProof="0" dirty="0">
                <a:ln>
                  <a:noFill/>
                </a:ln>
                <a:solidFill>
                  <a:srgbClr val="E44C16">
                    <a:lumMod val="75000"/>
                  </a:srgbClr>
                </a:solidFill>
                <a:effectLst/>
                <a:uLnTx/>
                <a:uFillTx/>
                <a:latin typeface="Arial"/>
                <a:ea typeface="+mn-ea"/>
                <a:cs typeface="+mn-cs"/>
              </a:rPr>
              <a:t>/ml or </a:t>
            </a:r>
            <a:r>
              <a:rPr kumimoji="0" lang="en-US" sz="700" b="1" i="0" u="none" strike="noStrike" kern="1200" cap="none" spc="0" normalizeH="0" baseline="0" noProof="0" dirty="0" err="1">
                <a:ln>
                  <a:noFill/>
                </a:ln>
                <a:solidFill>
                  <a:srgbClr val="E44C16">
                    <a:lumMod val="75000"/>
                  </a:srgbClr>
                </a:solidFill>
                <a:effectLst/>
                <a:uLnTx/>
                <a:uFillTx/>
                <a:latin typeface="Arial"/>
                <a:ea typeface="+mn-ea"/>
                <a:cs typeface="+mn-cs"/>
              </a:rPr>
              <a:t>NTproBNP</a:t>
            </a:r>
            <a:r>
              <a:rPr kumimoji="0" lang="en-US" sz="700" b="1" i="0" u="none" strike="noStrike" kern="1200" cap="none" spc="0" normalizeH="0" baseline="0" noProof="0" dirty="0">
                <a:ln>
                  <a:noFill/>
                </a:ln>
                <a:solidFill>
                  <a:srgbClr val="E44C16">
                    <a:lumMod val="75000"/>
                  </a:srgbClr>
                </a:solidFill>
                <a:effectLst/>
                <a:uLnTx/>
                <a:uFillTx/>
                <a:latin typeface="Arial"/>
                <a:ea typeface="+mn-ea"/>
                <a:cs typeface="+mn-cs"/>
              </a:rPr>
              <a:t>  &gt;500 </a:t>
            </a:r>
            <a:r>
              <a:rPr kumimoji="0" lang="en-US" sz="700" b="1" i="0" u="none" strike="noStrike" kern="1200" cap="none" spc="0" normalizeH="0" baseline="0" noProof="0" dirty="0" err="1">
                <a:ln>
                  <a:noFill/>
                </a:ln>
                <a:solidFill>
                  <a:srgbClr val="E44C16">
                    <a:lumMod val="75000"/>
                  </a:srgbClr>
                </a:solidFill>
                <a:effectLst/>
                <a:uLnTx/>
                <a:uFillTx/>
                <a:latin typeface="Arial"/>
                <a:ea typeface="+mn-ea"/>
                <a:cs typeface="+mn-cs"/>
              </a:rPr>
              <a:t>pg</a:t>
            </a:r>
            <a:r>
              <a:rPr kumimoji="0" lang="en-US" sz="700" b="1" i="0" u="none" strike="noStrike" kern="1200" cap="none" spc="0" normalizeH="0" baseline="0" noProof="0" dirty="0">
                <a:ln>
                  <a:noFill/>
                </a:ln>
                <a:solidFill>
                  <a:srgbClr val="E44C16">
                    <a:lumMod val="75000"/>
                  </a:srgbClr>
                </a:solidFill>
                <a:effectLst/>
                <a:uLnTx/>
                <a:uFillTx/>
                <a:latin typeface="Arial"/>
                <a:ea typeface="+mn-ea"/>
                <a:cs typeface="+mn-cs"/>
              </a:rPr>
              <a:t>/ml in men and 750 </a:t>
            </a:r>
            <a:r>
              <a:rPr kumimoji="0" lang="en-US" sz="700" b="1" i="0" u="none" strike="noStrike" kern="1200" cap="none" spc="0" normalizeH="0" baseline="0" noProof="0" dirty="0" err="1">
                <a:ln>
                  <a:noFill/>
                </a:ln>
                <a:solidFill>
                  <a:srgbClr val="E44C16">
                    <a:lumMod val="75000"/>
                  </a:srgbClr>
                </a:solidFill>
                <a:effectLst/>
                <a:uLnTx/>
                <a:uFillTx/>
                <a:latin typeface="Arial"/>
                <a:ea typeface="+mn-ea"/>
                <a:cs typeface="+mn-cs"/>
              </a:rPr>
              <a:t>pg</a:t>
            </a:r>
            <a:r>
              <a:rPr kumimoji="0" lang="en-US" sz="700" b="1" i="0" u="none" strike="noStrike" kern="1200" cap="none" spc="0" normalizeH="0" baseline="0" noProof="0" dirty="0">
                <a:ln>
                  <a:noFill/>
                </a:ln>
                <a:solidFill>
                  <a:srgbClr val="E44C16">
                    <a:lumMod val="75000"/>
                  </a:srgbClr>
                </a:solidFill>
                <a:effectLst/>
                <a:uLnTx/>
                <a:uFillTx/>
                <a:latin typeface="Arial"/>
                <a:ea typeface="+mn-ea"/>
                <a:cs typeface="+mn-cs"/>
              </a:rPr>
              <a:t>/ml in women); </a:t>
            </a:r>
            <a:r>
              <a:rPr kumimoji="0" lang="en-US" sz="700" b="1" i="0" u="none" strike="noStrike" kern="1200" cap="none" spc="0" normalizeH="0" baseline="30000" noProof="0" dirty="0" err="1">
                <a:ln>
                  <a:noFill/>
                </a:ln>
                <a:solidFill>
                  <a:srgbClr val="E44C16">
                    <a:lumMod val="75000"/>
                  </a:srgbClr>
                </a:solidFill>
                <a:effectLst/>
                <a:uLnTx/>
                <a:uFillTx/>
                <a:latin typeface="Arial"/>
                <a:ea typeface="+mn-ea"/>
                <a:cs typeface="+mn-cs"/>
              </a:rPr>
              <a:t>f</a:t>
            </a:r>
            <a:r>
              <a:rPr kumimoji="0" lang="en-US" sz="700" b="1" i="0" u="none" strike="noStrike" kern="1200" cap="none" spc="0" normalizeH="0" baseline="0" noProof="0" dirty="0" err="1">
                <a:ln>
                  <a:noFill/>
                </a:ln>
                <a:solidFill>
                  <a:srgbClr val="E44C16">
                    <a:lumMod val="75000"/>
                  </a:srgbClr>
                </a:solidFill>
                <a:effectLst/>
                <a:uLnTx/>
                <a:uFillTx/>
                <a:latin typeface="Arial"/>
                <a:ea typeface="+mn-ea"/>
                <a:cs typeface="+mn-cs"/>
              </a:rPr>
              <a:t>With</a:t>
            </a:r>
            <a:r>
              <a:rPr kumimoji="0" lang="en-US" sz="700" b="1" i="0" u="none" strike="noStrike" kern="1200" cap="none" spc="0" normalizeH="0" baseline="0" noProof="0" dirty="0">
                <a:ln>
                  <a:noFill/>
                </a:ln>
                <a:solidFill>
                  <a:srgbClr val="E44C16">
                    <a:lumMod val="75000"/>
                  </a:srgbClr>
                </a:solidFill>
                <a:effectLst/>
                <a:uLnTx/>
                <a:uFillTx/>
                <a:latin typeface="Arial"/>
                <a:ea typeface="+mn-ea"/>
                <a:cs typeface="+mn-cs"/>
              </a:rPr>
              <a:t> an elevated plasma NP level (BNP ≥150 </a:t>
            </a:r>
            <a:r>
              <a:rPr kumimoji="0" lang="en-US" sz="700" b="1" i="0" u="none" strike="noStrike" kern="1200" cap="none" spc="0" normalizeH="0" baseline="0" noProof="0" dirty="0" err="1">
                <a:ln>
                  <a:noFill/>
                </a:ln>
                <a:solidFill>
                  <a:srgbClr val="E44C16">
                    <a:lumMod val="75000"/>
                  </a:srgbClr>
                </a:solidFill>
                <a:effectLst/>
                <a:uLnTx/>
                <a:uFillTx/>
                <a:latin typeface="Arial"/>
                <a:ea typeface="+mn-ea"/>
                <a:cs typeface="+mn-cs"/>
              </a:rPr>
              <a:t>pg</a:t>
            </a:r>
            <a:r>
              <a:rPr kumimoji="0" lang="en-US" sz="700" b="1" i="0" u="none" strike="noStrike" kern="1200" cap="none" spc="0" normalizeH="0" baseline="0" noProof="0" dirty="0">
                <a:ln>
                  <a:noFill/>
                </a:ln>
                <a:solidFill>
                  <a:srgbClr val="E44C16">
                    <a:lumMod val="75000"/>
                  </a:srgbClr>
                </a:solidFill>
                <a:effectLst/>
                <a:uLnTx/>
                <a:uFillTx/>
                <a:latin typeface="Arial"/>
                <a:ea typeface="+mn-ea"/>
                <a:cs typeface="+mn-cs"/>
              </a:rPr>
              <a:t>/mL or plasma NT-proBNP ≥ 600 </a:t>
            </a:r>
            <a:r>
              <a:rPr kumimoji="0" lang="en-US" sz="700" b="1" i="0" u="none" strike="noStrike" kern="1200" cap="none" spc="0" normalizeH="0" baseline="0" noProof="0" dirty="0" err="1">
                <a:ln>
                  <a:noFill/>
                </a:ln>
                <a:solidFill>
                  <a:srgbClr val="E44C16">
                    <a:lumMod val="75000"/>
                  </a:srgbClr>
                </a:solidFill>
                <a:effectLst/>
                <a:uLnTx/>
                <a:uFillTx/>
                <a:latin typeface="Arial"/>
                <a:ea typeface="+mn-ea"/>
                <a:cs typeface="+mn-cs"/>
              </a:rPr>
              <a:t>pg</a:t>
            </a:r>
            <a:r>
              <a:rPr kumimoji="0" lang="en-US" sz="700" b="1" i="0" u="none" strike="noStrike" kern="1200" cap="none" spc="0" normalizeH="0" baseline="0" noProof="0" dirty="0">
                <a:ln>
                  <a:noFill/>
                </a:ln>
                <a:solidFill>
                  <a:srgbClr val="E44C16">
                    <a:lumMod val="75000"/>
                  </a:srgbClr>
                </a:solidFill>
                <a:effectLst/>
                <a:uLnTx/>
                <a:uFillTx/>
                <a:latin typeface="Arial"/>
                <a:ea typeface="+mn-ea"/>
                <a:cs typeface="+mn-cs"/>
              </a:rPr>
              <a:t>/mL, or if HF hospitalization within recent 12 months plasma BNP ≥ 100 </a:t>
            </a:r>
            <a:r>
              <a:rPr kumimoji="0" lang="en-US" sz="700" b="1" i="0" u="none" strike="noStrike" kern="1200" cap="none" spc="0" normalizeH="0" baseline="0" noProof="0" dirty="0" err="1">
                <a:ln>
                  <a:noFill/>
                </a:ln>
                <a:solidFill>
                  <a:srgbClr val="E44C16">
                    <a:lumMod val="75000"/>
                  </a:srgbClr>
                </a:solidFill>
                <a:effectLst/>
                <a:uLnTx/>
                <a:uFillTx/>
                <a:latin typeface="Arial"/>
                <a:ea typeface="+mn-ea"/>
                <a:cs typeface="+mn-cs"/>
              </a:rPr>
              <a:t>pg</a:t>
            </a:r>
            <a:r>
              <a:rPr kumimoji="0" lang="en-US" sz="700" b="1" i="0" u="none" strike="noStrike" kern="1200" cap="none" spc="0" normalizeH="0" baseline="0" noProof="0" dirty="0">
                <a:ln>
                  <a:noFill/>
                </a:ln>
                <a:solidFill>
                  <a:srgbClr val="E44C16">
                    <a:lumMod val="75000"/>
                  </a:srgbClr>
                </a:solidFill>
                <a:effectLst/>
                <a:uLnTx/>
                <a:uFillTx/>
                <a:latin typeface="Arial"/>
                <a:ea typeface="+mn-ea"/>
                <a:cs typeface="+mn-cs"/>
              </a:rPr>
              <a:t>/mL or plasma NT-proBNP ≥ 400 </a:t>
            </a:r>
            <a:r>
              <a:rPr kumimoji="0" lang="en-US" sz="700" b="1" i="0" u="none" strike="noStrike" kern="1200" cap="none" spc="0" normalizeH="0" baseline="0" noProof="0" dirty="0" err="1">
                <a:ln>
                  <a:noFill/>
                </a:ln>
                <a:solidFill>
                  <a:srgbClr val="E44C16">
                    <a:lumMod val="75000"/>
                  </a:srgbClr>
                </a:solidFill>
                <a:effectLst/>
                <a:uLnTx/>
                <a:uFillTx/>
                <a:latin typeface="Arial"/>
                <a:ea typeface="+mn-ea"/>
                <a:cs typeface="+mn-cs"/>
              </a:rPr>
              <a:t>pg</a:t>
            </a:r>
            <a:r>
              <a:rPr kumimoji="0" lang="en-US" sz="700" b="1" i="0" u="none" strike="noStrike" kern="1200" cap="none" spc="0" normalizeH="0" baseline="0" noProof="0" dirty="0">
                <a:ln>
                  <a:noFill/>
                </a:ln>
                <a:solidFill>
                  <a:srgbClr val="E44C16">
                    <a:lumMod val="75000"/>
                  </a:srgbClr>
                </a:solidFill>
                <a:effectLst/>
                <a:uLnTx/>
                <a:uFillTx/>
                <a:latin typeface="Arial"/>
                <a:ea typeface="+mn-ea"/>
                <a:cs typeface="+mn-cs"/>
              </a:rPr>
              <a:t>/mL); </a:t>
            </a:r>
            <a:r>
              <a:rPr kumimoji="0" lang="en-US" sz="700" b="1" i="0" u="none" strike="noStrike" kern="1200" cap="none" spc="0" normalizeH="0" baseline="30000" noProof="0" dirty="0" err="1">
                <a:ln>
                  <a:noFill/>
                </a:ln>
                <a:solidFill>
                  <a:srgbClr val="E44C16">
                    <a:lumMod val="75000"/>
                  </a:srgbClr>
                </a:solidFill>
                <a:effectLst/>
                <a:uLnTx/>
                <a:uFillTx/>
                <a:latin typeface="Arial"/>
                <a:ea typeface="+mn-ea"/>
                <a:cs typeface="+mn-cs"/>
              </a:rPr>
              <a:t>g</a:t>
            </a:r>
            <a:r>
              <a:rPr kumimoji="0" lang="en-US" sz="700" b="1" i="0" u="none" strike="noStrike" kern="1200" cap="none" spc="0" normalizeH="0" baseline="0" noProof="0" dirty="0" err="1">
                <a:ln>
                  <a:noFill/>
                </a:ln>
                <a:solidFill>
                  <a:srgbClr val="E44C16">
                    <a:lumMod val="75000"/>
                  </a:srgbClr>
                </a:solidFill>
                <a:effectLst/>
                <a:uLnTx/>
                <a:uFillTx/>
                <a:latin typeface="Arial"/>
                <a:ea typeface="+mn-ea"/>
                <a:cs typeface="+mn-cs"/>
              </a:rPr>
              <a:t>In</a:t>
            </a:r>
            <a:r>
              <a:rPr kumimoji="0" lang="en-US" sz="700" b="1" i="0" u="none" strike="noStrike" kern="1200" cap="none" spc="0" normalizeH="0" baseline="0" noProof="0" dirty="0">
                <a:ln>
                  <a:noFill/>
                </a:ln>
                <a:solidFill>
                  <a:srgbClr val="E44C16">
                    <a:lumMod val="75000"/>
                  </a:srgbClr>
                </a:solidFill>
                <a:effectLst/>
                <a:uLnTx/>
                <a:uFillTx/>
                <a:latin typeface="Arial"/>
                <a:ea typeface="+mn-ea"/>
                <a:cs typeface="+mn-cs"/>
              </a:rPr>
              <a:t> doses equivalent to enalapril 10 mg </a:t>
            </a:r>
            <a:r>
              <a:rPr kumimoji="0" lang="en-US" sz="700" b="1" i="1" u="none" strike="noStrike" kern="1200" cap="none" spc="0" normalizeH="0" baseline="0" noProof="0" dirty="0" err="1">
                <a:ln>
                  <a:noFill/>
                </a:ln>
                <a:solidFill>
                  <a:srgbClr val="E44C16">
                    <a:lumMod val="75000"/>
                  </a:srgbClr>
                </a:solidFill>
                <a:effectLst/>
                <a:uLnTx/>
                <a:uFillTx/>
                <a:latin typeface="Arial"/>
                <a:ea typeface="+mn-ea"/>
                <a:cs typeface="+mn-cs"/>
              </a:rPr>
              <a:t>b.i.d</a:t>
            </a:r>
            <a:r>
              <a:rPr kumimoji="0" lang="en-US" sz="700" b="1" i="1" u="none" strike="noStrike" kern="1200" cap="none" spc="0" normalizeH="0" baseline="0" noProof="0" dirty="0">
                <a:ln>
                  <a:noFill/>
                </a:ln>
                <a:solidFill>
                  <a:srgbClr val="E44C16">
                    <a:lumMod val="75000"/>
                  </a:srgbClr>
                </a:solidFill>
                <a:effectLst/>
                <a:uLnTx/>
                <a:uFillTx/>
                <a:latin typeface="Arial"/>
                <a:ea typeface="+mn-ea"/>
                <a:cs typeface="+mn-cs"/>
              </a:rPr>
              <a:t>.</a:t>
            </a:r>
            <a:r>
              <a:rPr kumimoji="0" lang="en-US" sz="700" b="0" i="0" u="none" strike="noStrike" kern="1200" cap="none" spc="0" normalizeH="0" baseline="0" noProof="0" dirty="0">
                <a:ln>
                  <a:noFill/>
                </a:ln>
                <a:solidFill>
                  <a:prstClr val="black"/>
                </a:solidFill>
                <a:effectLst/>
                <a:uLnTx/>
                <a:uFillTx/>
                <a:latin typeface="Arial"/>
                <a:ea typeface="+mn-ea"/>
                <a:cs typeface="+mn-cs"/>
              </a:rPr>
              <a:t>; </a:t>
            </a:r>
            <a:r>
              <a:rPr kumimoji="0" lang="en-US" sz="700" b="0" i="0" u="none" strike="noStrike" kern="1200" cap="none" spc="0" normalizeH="0" baseline="30000" noProof="0" dirty="0" err="1">
                <a:ln>
                  <a:noFill/>
                </a:ln>
                <a:solidFill>
                  <a:prstClr val="black"/>
                </a:solidFill>
                <a:effectLst/>
                <a:uLnTx/>
                <a:uFillTx/>
                <a:latin typeface="Arial"/>
                <a:ea typeface="+mn-ea"/>
                <a:cs typeface="+mn-cs"/>
              </a:rPr>
              <a:t>h</a:t>
            </a:r>
            <a:r>
              <a:rPr kumimoji="0" lang="en-US" sz="700" b="0" i="0" u="none" strike="noStrike" kern="1200" cap="none" spc="0" normalizeH="0" baseline="0" noProof="0" dirty="0" err="1">
                <a:ln>
                  <a:noFill/>
                </a:ln>
                <a:solidFill>
                  <a:prstClr val="black"/>
                </a:solidFill>
                <a:effectLst/>
                <a:uLnTx/>
                <a:uFillTx/>
                <a:latin typeface="Arial"/>
                <a:ea typeface="+mn-ea"/>
                <a:cs typeface="+mn-cs"/>
              </a:rPr>
              <a:t>With</a:t>
            </a:r>
            <a:r>
              <a:rPr kumimoji="0" lang="en-US" sz="700" b="0" i="0" u="none" strike="noStrike" kern="1200" cap="none" spc="0" normalizeH="0" baseline="0" noProof="0" dirty="0">
                <a:ln>
                  <a:noFill/>
                </a:ln>
                <a:solidFill>
                  <a:prstClr val="black"/>
                </a:solidFill>
                <a:effectLst/>
                <a:uLnTx/>
                <a:uFillTx/>
                <a:latin typeface="Arial"/>
                <a:ea typeface="+mn-ea"/>
                <a:cs typeface="+mn-cs"/>
              </a:rPr>
              <a:t> a hospital admission for HF within the previous year; </a:t>
            </a:r>
            <a:r>
              <a:rPr kumimoji="0" lang="en-US" sz="700" b="0" i="0" u="none" strike="noStrike" kern="1200" cap="none" spc="0" normalizeH="0" baseline="30000" noProof="0" dirty="0" err="1">
                <a:ln>
                  <a:noFill/>
                </a:ln>
                <a:solidFill>
                  <a:prstClr val="black"/>
                </a:solidFill>
                <a:effectLst/>
                <a:uLnTx/>
                <a:uFillTx/>
                <a:latin typeface="Arial"/>
                <a:ea typeface="+mn-ea"/>
                <a:cs typeface="+mn-cs"/>
              </a:rPr>
              <a:t>i</a:t>
            </a:r>
            <a:r>
              <a:rPr kumimoji="0" lang="en-US" sz="700" b="0" i="0" u="none" strike="noStrike" kern="1200" cap="none" spc="0" normalizeH="0" baseline="0" noProof="0" dirty="0" err="1">
                <a:ln>
                  <a:noFill/>
                </a:ln>
                <a:solidFill>
                  <a:prstClr val="black"/>
                </a:solidFill>
                <a:effectLst/>
                <a:uLnTx/>
                <a:uFillTx/>
                <a:latin typeface="Arial"/>
                <a:ea typeface="+mn-ea"/>
                <a:cs typeface="+mn-cs"/>
              </a:rPr>
              <a:t>CRT</a:t>
            </a:r>
            <a:r>
              <a:rPr kumimoji="0" lang="en-US" sz="700" b="0" i="0" u="none" strike="noStrike" kern="1200" cap="none" spc="0" normalizeH="0" baseline="0" noProof="0" dirty="0">
                <a:ln>
                  <a:noFill/>
                </a:ln>
                <a:solidFill>
                  <a:prstClr val="black"/>
                </a:solidFill>
                <a:effectLst/>
                <a:uLnTx/>
                <a:uFillTx/>
                <a:latin typeface="Arial"/>
                <a:ea typeface="+mn-ea"/>
                <a:cs typeface="+mn-cs"/>
              </a:rPr>
              <a:t> is recommended if QRS ≥ 130 </a:t>
            </a:r>
            <a:r>
              <a:rPr kumimoji="0" lang="en-US" sz="700" b="0" i="0" u="none" strike="noStrike" kern="1200" cap="none" spc="0" normalizeH="0" baseline="0" noProof="0" dirty="0" err="1">
                <a:ln>
                  <a:noFill/>
                </a:ln>
                <a:solidFill>
                  <a:prstClr val="black"/>
                </a:solidFill>
                <a:effectLst/>
                <a:uLnTx/>
                <a:uFillTx/>
                <a:latin typeface="Arial"/>
                <a:ea typeface="+mn-ea"/>
                <a:cs typeface="+mn-cs"/>
              </a:rPr>
              <a:t>msec</a:t>
            </a:r>
            <a:r>
              <a:rPr kumimoji="0" lang="en-US" sz="700" b="0" i="0" u="none" strike="noStrike" kern="1200" cap="none" spc="0" normalizeH="0" baseline="0" noProof="0" dirty="0">
                <a:ln>
                  <a:noFill/>
                </a:ln>
                <a:solidFill>
                  <a:prstClr val="black"/>
                </a:solidFill>
                <a:effectLst/>
                <a:uLnTx/>
                <a:uFillTx/>
                <a:latin typeface="Arial"/>
                <a:ea typeface="+mn-ea"/>
                <a:cs typeface="+mn-cs"/>
              </a:rPr>
              <a:t> and LBBB (in sinus rhythm); </a:t>
            </a:r>
            <a:r>
              <a:rPr kumimoji="0" lang="en-US" sz="700" b="0" i="0" u="none" strike="noStrike" kern="1200" cap="none" spc="0" normalizeH="0" baseline="30000" noProof="0" dirty="0" err="1">
                <a:ln>
                  <a:noFill/>
                </a:ln>
                <a:solidFill>
                  <a:prstClr val="black"/>
                </a:solidFill>
                <a:effectLst/>
                <a:uLnTx/>
                <a:uFillTx/>
                <a:latin typeface="Arial"/>
                <a:ea typeface="+mn-ea"/>
                <a:cs typeface="+mn-cs"/>
              </a:rPr>
              <a:t>j</a:t>
            </a:r>
            <a:r>
              <a:rPr kumimoji="0" lang="en-US" sz="700" b="0" i="0" u="none" strike="noStrike" kern="1200" cap="none" spc="0" normalizeH="0" baseline="0" noProof="0" dirty="0" err="1">
                <a:ln>
                  <a:noFill/>
                </a:ln>
                <a:solidFill>
                  <a:prstClr val="black"/>
                </a:solidFill>
                <a:effectLst/>
                <a:uLnTx/>
                <a:uFillTx/>
                <a:latin typeface="Arial"/>
                <a:ea typeface="+mn-ea"/>
                <a:cs typeface="+mn-cs"/>
              </a:rPr>
              <a:t>CRT</a:t>
            </a:r>
            <a:r>
              <a:rPr kumimoji="0" lang="en-US" sz="700" b="0" i="0" u="none" strike="noStrike" kern="1200" cap="none" spc="0" normalizeH="0" baseline="0" noProof="0" dirty="0">
                <a:ln>
                  <a:noFill/>
                </a:ln>
                <a:solidFill>
                  <a:prstClr val="black"/>
                </a:solidFill>
                <a:effectLst/>
                <a:uLnTx/>
                <a:uFillTx/>
                <a:latin typeface="Arial"/>
                <a:ea typeface="+mn-ea"/>
                <a:cs typeface="+mn-cs"/>
              </a:rPr>
              <a:t> should/may be considered if QRS ≥ 130 </a:t>
            </a:r>
            <a:r>
              <a:rPr kumimoji="0" lang="en-US" sz="700" b="0" i="0" u="none" strike="noStrike" kern="1200" cap="none" spc="0" normalizeH="0" baseline="0" noProof="0" dirty="0" err="1">
                <a:ln>
                  <a:noFill/>
                </a:ln>
                <a:solidFill>
                  <a:prstClr val="black"/>
                </a:solidFill>
                <a:effectLst/>
                <a:uLnTx/>
                <a:uFillTx/>
                <a:latin typeface="Arial"/>
                <a:ea typeface="+mn-ea"/>
                <a:cs typeface="+mn-cs"/>
              </a:rPr>
              <a:t>msec</a:t>
            </a:r>
            <a:r>
              <a:rPr kumimoji="0" lang="en-US" sz="700" b="0" i="0" u="none" strike="noStrike" kern="1200" cap="none" spc="0" normalizeH="0" baseline="0" noProof="0" dirty="0">
                <a:ln>
                  <a:noFill/>
                </a:ln>
                <a:solidFill>
                  <a:prstClr val="black"/>
                </a:solidFill>
                <a:effectLst/>
                <a:uLnTx/>
                <a:uFillTx/>
                <a:latin typeface="Arial"/>
                <a:ea typeface="+mn-ea"/>
                <a:cs typeface="+mn-cs"/>
              </a:rPr>
              <a:t> with non-LBBB (in a sinus rhythm) or for patients in AF provided a strategy to ensure bi-ventricular capture in place (individualized decision)</a:t>
            </a:r>
            <a:endParaRPr kumimoji="0" lang="en-US" sz="700" b="0" i="0" u="none" strike="noStrike" kern="1200" cap="none" spc="0" normalizeH="0" baseline="30000" noProof="0" dirty="0">
              <a:ln>
                <a:noFill/>
              </a:ln>
              <a:solidFill>
                <a:prstClr val="black"/>
              </a:solidFill>
              <a:effectLst/>
              <a:uLnTx/>
              <a:uFillTx/>
              <a:latin typeface="Arial"/>
              <a:ea typeface="+mn-ea"/>
              <a:cs typeface="+mn-cs"/>
            </a:endParaRPr>
          </a:p>
        </p:txBody>
      </p:sp>
      <p:sp>
        <p:nvSpPr>
          <p:cNvPr id="10" name="Text Placeholder 3"/>
          <p:cNvSpPr txBox="1">
            <a:spLocks/>
          </p:cNvSpPr>
          <p:nvPr/>
        </p:nvSpPr>
        <p:spPr bwMode="gray">
          <a:xfrm>
            <a:off x="1909242" y="6521713"/>
            <a:ext cx="3030240" cy="23055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defPPr>
              <a:defRPr lang="en-US"/>
            </a:defPPr>
            <a:lvl1pPr marL="0" indent="0" algn="r" eaLnBrk="0" hangingPunct="0">
              <a:spcAft>
                <a:spcPts val="0"/>
              </a:spcAft>
              <a:buClr>
                <a:schemeClr val="accent1"/>
              </a:buClr>
              <a:buSzPct val="110000"/>
              <a:buFont typeface="Wingdings" pitchFamily="2" charset="2"/>
              <a:buNone/>
              <a:defRPr sz="1200" spc="0" baseline="0">
                <a:solidFill>
                  <a:schemeClr val="tx1">
                    <a:lumMod val="75000"/>
                    <a:lumOff val="25000"/>
                  </a:schemeClr>
                </a:solidFill>
                <a:latin typeface="+mn-lt"/>
              </a:defRPr>
            </a:lvl1pPr>
            <a:lvl2pPr marL="234950" indent="0" eaLnBrk="0" hangingPunct="0">
              <a:spcAft>
                <a:spcPts val="0"/>
              </a:spcAft>
              <a:buClr>
                <a:srgbClr val="917B69"/>
              </a:buClr>
              <a:buFont typeface="Arial" charset="0"/>
              <a:buNone/>
              <a:defRPr sz="800" spc="0" baseline="0">
                <a:solidFill>
                  <a:srgbClr val="8B8D90"/>
                </a:solidFill>
                <a:latin typeface="+mn-lt"/>
              </a:defRPr>
            </a:lvl2pPr>
            <a:lvl3pPr marL="400050" indent="0" eaLnBrk="0" hangingPunct="0">
              <a:spcAft>
                <a:spcPts val="0"/>
              </a:spcAft>
              <a:buClr>
                <a:schemeClr val="tx1"/>
              </a:buClr>
              <a:buFont typeface="Arial" charset="0"/>
              <a:buNone/>
              <a:defRPr sz="800" spc="0" baseline="0">
                <a:solidFill>
                  <a:srgbClr val="8B8D90"/>
                </a:solidFill>
                <a:latin typeface="+mn-lt"/>
              </a:defRPr>
            </a:lvl3pPr>
            <a:lvl4pPr marL="579437" indent="0" eaLnBrk="0" hangingPunct="0">
              <a:spcAft>
                <a:spcPts val="0"/>
              </a:spcAft>
              <a:buClr>
                <a:schemeClr val="tx1"/>
              </a:buClr>
              <a:buFont typeface="Arial" charset="0"/>
              <a:buNone/>
              <a:defRPr sz="800" spc="0" baseline="0">
                <a:solidFill>
                  <a:srgbClr val="8B8D90"/>
                </a:solidFill>
                <a:latin typeface="+mn-lt"/>
              </a:defRPr>
            </a:lvl4pPr>
            <a:lvl5pPr marL="754062" indent="0" eaLnBrk="0" hangingPunct="0">
              <a:spcAft>
                <a:spcPts val="0"/>
              </a:spcAft>
              <a:buNone/>
              <a:defRPr sz="800" spc="0" baseline="0">
                <a:solidFill>
                  <a:srgbClr val="8B8D90"/>
                </a:solidFill>
                <a:latin typeface="+mn-lt"/>
              </a:defRPr>
            </a:lvl5pPr>
            <a:lvl6pPr marL="1374775" indent="-163513" fontAlgn="base">
              <a:spcBef>
                <a:spcPct val="0"/>
              </a:spcBef>
              <a:spcAft>
                <a:spcPct val="20000"/>
              </a:spcAft>
              <a:buChar char="»"/>
              <a:defRPr sz="1400">
                <a:latin typeface="+mn-lt"/>
              </a:defRPr>
            </a:lvl6pPr>
            <a:lvl7pPr marL="1831975" indent="-163513" fontAlgn="base">
              <a:spcBef>
                <a:spcPct val="0"/>
              </a:spcBef>
              <a:spcAft>
                <a:spcPct val="20000"/>
              </a:spcAft>
              <a:buChar char="»"/>
              <a:defRPr sz="1400">
                <a:latin typeface="+mn-lt"/>
              </a:defRPr>
            </a:lvl7pPr>
            <a:lvl8pPr marL="2289175" indent="-163513" fontAlgn="base">
              <a:spcBef>
                <a:spcPct val="0"/>
              </a:spcBef>
              <a:spcAft>
                <a:spcPct val="20000"/>
              </a:spcAft>
              <a:buChar char="»"/>
              <a:defRPr sz="1400">
                <a:latin typeface="+mn-lt"/>
              </a:defRPr>
            </a:lvl8pPr>
            <a:lvl9pPr marL="2746375" indent="-163513" fontAlgn="base">
              <a:spcBef>
                <a:spcPct val="0"/>
              </a:spcBef>
              <a:spcAft>
                <a:spcPct val="20000"/>
              </a:spcAft>
              <a:buChar char="»"/>
              <a:defRPr sz="1400">
                <a:latin typeface="+mn-lt"/>
              </a:defRPr>
            </a:lvl9pPr>
          </a:lstStyle>
          <a:p>
            <a:pPr marL="0" marR="0" lvl="0" indent="0" algn="l" defTabSz="896260" rtl="0" eaLnBrk="0" fontAlgn="auto" latinLnBrk="0" hangingPunct="0">
              <a:lnSpc>
                <a:spcPct val="100000"/>
              </a:lnSpc>
              <a:spcBef>
                <a:spcPts val="0"/>
              </a:spcBef>
              <a:spcAft>
                <a:spcPts val="0"/>
              </a:spcAft>
              <a:buClr>
                <a:srgbClr val="FCAF17"/>
              </a:buClr>
              <a:buSzPct val="110000"/>
              <a:buFont typeface="Wingdings" pitchFamily="2" charset="2"/>
              <a:buNone/>
              <a:tabLst/>
              <a:defRPr/>
            </a:pPr>
            <a:r>
              <a:rPr kumimoji="0" lang="en-US" sz="700" b="0" i="0" u="none" strike="noStrike" kern="1200" cap="none" spc="0" normalizeH="0" baseline="0" noProof="0" dirty="0">
                <a:ln>
                  <a:noFill/>
                </a:ln>
                <a:solidFill>
                  <a:prstClr val="black"/>
                </a:solidFill>
                <a:effectLst/>
                <a:uLnTx/>
                <a:uFillTx/>
                <a:latin typeface="Arial"/>
                <a:ea typeface="+mn-ea"/>
                <a:cs typeface="+mn-cs"/>
              </a:rPr>
              <a:t>Ponikowski P et al. Eur Heart J. 21 May 2016. doi:10.1093/eurheartj/ehw128</a:t>
            </a:r>
          </a:p>
          <a:p>
            <a:pPr marL="0" marR="0" lvl="0" indent="0" algn="l" defTabSz="896260" rtl="0" eaLnBrk="0" fontAlgn="auto" latinLnBrk="0" hangingPunct="0">
              <a:lnSpc>
                <a:spcPct val="100000"/>
              </a:lnSpc>
              <a:spcBef>
                <a:spcPts val="0"/>
              </a:spcBef>
              <a:spcAft>
                <a:spcPts val="0"/>
              </a:spcAft>
              <a:buClr>
                <a:srgbClr val="FCAF17"/>
              </a:buClr>
              <a:buSzPct val="110000"/>
              <a:buFont typeface="Wingdings" pitchFamily="2" charset="2"/>
              <a:buNone/>
              <a:tabLst/>
              <a:defRPr/>
            </a:pPr>
            <a:endParaRPr kumimoji="0" lang="en-US" sz="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896260" rtl="0" eaLnBrk="0" fontAlgn="auto" latinLnBrk="0" hangingPunct="0">
              <a:lnSpc>
                <a:spcPct val="100000"/>
              </a:lnSpc>
              <a:spcBef>
                <a:spcPts val="0"/>
              </a:spcBef>
              <a:spcAft>
                <a:spcPts val="0"/>
              </a:spcAft>
              <a:buClr>
                <a:srgbClr val="FCAF17"/>
              </a:buClr>
              <a:buSzPct val="110000"/>
              <a:buFont typeface="Wingdings" pitchFamily="2" charset="2"/>
              <a:buNone/>
              <a:tabLst/>
              <a:defRPr/>
            </a:pPr>
            <a:endParaRPr kumimoji="0" lang="en-US"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itle 2"/>
          <p:cNvSpPr>
            <a:spLocks noGrp="1"/>
          </p:cNvSpPr>
          <p:nvPr>
            <p:ph type="title" idx="4294967295"/>
          </p:nvPr>
        </p:nvSpPr>
        <p:spPr>
          <a:xfrm>
            <a:off x="1828800" y="166579"/>
            <a:ext cx="6058894" cy="660400"/>
          </a:xfrm>
          <a:prstGeom prst="rect">
            <a:avLst/>
          </a:prstGeom>
        </p:spPr>
        <p:txBody>
          <a:bodyPr tIns="63938" bIns="63938" anchor="ctr"/>
          <a:lstStyle/>
          <a:p>
            <a:pPr>
              <a:lnSpc>
                <a:spcPct val="100000"/>
              </a:lnSpc>
            </a:pPr>
            <a:r>
              <a:rPr lang="en-US" sz="28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2016 ESC </a:t>
            </a:r>
            <a:r>
              <a:rPr lang="en-US" sz="2800" b="1" dirty="0" err="1">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Leitlinie</a:t>
            </a:r>
            <a:r>
              <a:rPr lang="en-US" sz="28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Therapieschema</a:t>
            </a:r>
            <a:r>
              <a:rPr lang="en-US" sz="28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HFrEF</a:t>
            </a:r>
            <a:endParaRPr lang="en-US" sz="2800"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angle 6"/>
          <p:cNvSpPr/>
          <p:nvPr/>
        </p:nvSpPr>
        <p:spPr>
          <a:xfrm>
            <a:off x="0" y="1052736"/>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626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8" name="Picture 4" descr="C:\Users\CHOPRRO1\Desktop\algo 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228" y="1072344"/>
            <a:ext cx="7775320" cy="4626642"/>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abgerundete Ecken 1"/>
          <p:cNvSpPr/>
          <p:nvPr/>
        </p:nvSpPr>
        <p:spPr>
          <a:xfrm>
            <a:off x="5402424" y="3974841"/>
            <a:ext cx="1959429" cy="36389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abgerundete Ecken 11"/>
          <p:cNvSpPr/>
          <p:nvPr/>
        </p:nvSpPr>
        <p:spPr>
          <a:xfrm>
            <a:off x="3301990" y="3987282"/>
            <a:ext cx="1959429" cy="36389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568" y="108261"/>
            <a:ext cx="943209" cy="7949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feld 2">
            <a:extLst>
              <a:ext uri="{FF2B5EF4-FFF2-40B4-BE49-F238E27FC236}">
                <a16:creationId xmlns:a16="http://schemas.microsoft.com/office/drawing/2014/main" id="{CD404068-4905-4C09-81D7-8DC03E272DFF}"/>
              </a:ext>
            </a:extLst>
          </p:cNvPr>
          <p:cNvSpPr txBox="1"/>
          <p:nvPr/>
        </p:nvSpPr>
        <p:spPr>
          <a:xfrm>
            <a:off x="270346" y="1073434"/>
            <a:ext cx="8618578" cy="5198283"/>
          </a:xfrm>
          <a:prstGeom prst="rect">
            <a:avLst/>
          </a:prstGeom>
          <a:solidFill>
            <a:schemeClr val="bg1"/>
          </a:solidFill>
          <a:ln>
            <a:solidFill>
              <a:schemeClr val="tx1"/>
            </a:solidFill>
          </a:ln>
        </p:spPr>
        <p:txBody>
          <a:bodyPr vert="horz" wrap="square" lIns="0" tIns="0" rIns="0" bIns="0" rtlCol="0">
            <a:spAutoFit/>
          </a:bodyPr>
          <a:lstStyle/>
          <a:p>
            <a:pPr marL="228600" indent="-228600" algn="ctr">
              <a:lnSpc>
                <a:spcPct val="200000"/>
              </a:lnSpc>
              <a:buAutoNum type="arabicPeriod"/>
            </a:pPr>
            <a:r>
              <a:rPr lang="de-DE" sz="2800" b="1" dirty="0">
                <a:latin typeface="Arial"/>
                <a:cs typeface="Arial"/>
              </a:rPr>
              <a:t>ACE-Hemmer und Betablocker</a:t>
            </a:r>
          </a:p>
          <a:p>
            <a:pPr algn="ctr">
              <a:lnSpc>
                <a:spcPct val="200000"/>
              </a:lnSpc>
            </a:pPr>
            <a:r>
              <a:rPr lang="de-DE" sz="2000" dirty="0">
                <a:latin typeface="Arial"/>
                <a:cs typeface="Arial"/>
              </a:rPr>
              <a:t>sofern weiter Symptome:</a:t>
            </a:r>
          </a:p>
          <a:p>
            <a:pPr algn="ctr">
              <a:lnSpc>
                <a:spcPct val="200000"/>
              </a:lnSpc>
            </a:pPr>
            <a:r>
              <a:rPr lang="de-DE" sz="2800" b="1" dirty="0">
                <a:latin typeface="Arial"/>
                <a:cs typeface="Arial"/>
              </a:rPr>
              <a:t>2. MRA</a:t>
            </a:r>
          </a:p>
          <a:p>
            <a:pPr algn="ctr">
              <a:lnSpc>
                <a:spcPct val="200000"/>
              </a:lnSpc>
            </a:pPr>
            <a:r>
              <a:rPr lang="de-DE" sz="2000" dirty="0">
                <a:latin typeface="Arial"/>
                <a:cs typeface="Arial"/>
              </a:rPr>
              <a:t>sofern weiter Symptome:</a:t>
            </a:r>
          </a:p>
          <a:p>
            <a:pPr algn="ctr">
              <a:lnSpc>
                <a:spcPct val="200000"/>
              </a:lnSpc>
            </a:pPr>
            <a:r>
              <a:rPr lang="de-DE" sz="2800" b="1" dirty="0">
                <a:latin typeface="Arial"/>
                <a:cs typeface="Arial"/>
              </a:rPr>
              <a:t>3. Je nach Patient ACE-Hemmer durch ARNI ersetzen und/oder CRT und/oder </a:t>
            </a:r>
            <a:r>
              <a:rPr lang="de-DE" sz="2800" b="1" dirty="0" err="1">
                <a:latin typeface="Arial"/>
                <a:cs typeface="Arial"/>
              </a:rPr>
              <a:t>Ivabradin</a:t>
            </a:r>
            <a:endParaRPr lang="de-DE" sz="2800" b="1" dirty="0">
              <a:latin typeface="Arial"/>
              <a:cs typeface="Arial"/>
            </a:endParaRPr>
          </a:p>
          <a:p>
            <a:pPr algn="ctr">
              <a:lnSpc>
                <a:spcPct val="200000"/>
              </a:lnSpc>
            </a:pPr>
            <a:r>
              <a:rPr lang="de-DE" sz="2000" dirty="0">
                <a:latin typeface="Arial"/>
                <a:cs typeface="Arial"/>
              </a:rPr>
              <a:t>etc.</a:t>
            </a:r>
          </a:p>
        </p:txBody>
      </p:sp>
    </p:spTree>
    <p:extLst>
      <p:ext uri="{BB962C8B-B14F-4D97-AF65-F5344CB8AC3E}">
        <p14:creationId xmlns:p14="http://schemas.microsoft.com/office/powerpoint/2010/main" val="228915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0"/>
          </p:nvPr>
        </p:nvSpPr>
        <p:spPr/>
        <p:txBody>
          <a:bodyPr/>
          <a:lstStyle/>
          <a:p>
            <a:r>
              <a:rPr lang="de-DE" dirty="0"/>
              <a:t>Modifiziert nach: McDonagh TA, et al. Eur Heart J 2021; doi 10.1093/eurheartj/ehab368; [Epub ahead of print].</a:t>
            </a:r>
          </a:p>
        </p:txBody>
      </p:sp>
      <p:sp>
        <p:nvSpPr>
          <p:cNvPr id="6" name="Inhaltsplatzhalter 5"/>
          <p:cNvSpPr>
            <a:spLocks noGrp="1"/>
          </p:cNvSpPr>
          <p:nvPr>
            <p:ph sz="quarter" idx="12"/>
          </p:nvPr>
        </p:nvSpPr>
        <p:spPr/>
        <p:txBody>
          <a:bodyPr/>
          <a:lstStyle/>
          <a:p>
            <a:r>
              <a:rPr lang="de-DE" dirty="0"/>
              <a:t>ACEi, Angiotensin-</a:t>
            </a:r>
            <a:r>
              <a:rPr lang="de-DE" dirty="0" err="1"/>
              <a:t>Converting</a:t>
            </a:r>
            <a:r>
              <a:rPr lang="de-DE" dirty="0"/>
              <a:t>-Enzyme-Inhibitor; ARNI, Angiotensin-Rezeptor–</a:t>
            </a:r>
            <a:r>
              <a:rPr lang="de-DE" dirty="0" err="1"/>
              <a:t>Neprilysin</a:t>
            </a:r>
            <a:r>
              <a:rPr lang="de-DE" dirty="0"/>
              <a:t>-Inhibitor; HFrEF, Herzinsuffizienz mit reduzierter Ejektionsfraktion; MRA, </a:t>
            </a:r>
            <a:r>
              <a:rPr lang="de-DE" dirty="0" err="1"/>
              <a:t>Mineralocorticoid</a:t>
            </a:r>
            <a:r>
              <a:rPr lang="de-DE" dirty="0"/>
              <a:t>-Rezeptor-Antagonist; RAAS, Renin-Angiotensin-Aldosteron-System. </a:t>
            </a:r>
          </a:p>
          <a:p>
            <a:endParaRPr lang="de-DE" dirty="0"/>
          </a:p>
        </p:txBody>
      </p:sp>
      <p:sp>
        <p:nvSpPr>
          <p:cNvPr id="4" name="Titel 3"/>
          <p:cNvSpPr>
            <a:spLocks noGrp="1"/>
          </p:cNvSpPr>
          <p:nvPr>
            <p:ph type="title"/>
          </p:nvPr>
        </p:nvSpPr>
        <p:spPr>
          <a:xfrm>
            <a:off x="757086" y="22862"/>
            <a:ext cx="8121575" cy="1595441"/>
          </a:xfrm>
        </p:spPr>
        <p:txBody>
          <a:bodyPr/>
          <a:lstStyle/>
          <a:p>
            <a:pPr algn="ctr">
              <a:lnSpc>
                <a:spcPct val="200000"/>
              </a:lnSpc>
            </a:pPr>
            <a:r>
              <a:rPr lang="de-DE" sz="2800" dirty="0"/>
              <a:t>Leitlinienempfehlungen nach ESC 2021</a:t>
            </a:r>
            <a:br>
              <a:rPr lang="de-DE" sz="2800" dirty="0"/>
            </a:br>
            <a:r>
              <a:rPr lang="de-DE" sz="2400" dirty="0">
                <a:solidFill>
                  <a:schemeClr val="accent4"/>
                </a:solidFill>
              </a:rPr>
              <a:t>Therapie </a:t>
            </a:r>
            <a:r>
              <a:rPr lang="de-DE" sz="2400" dirty="0" err="1">
                <a:solidFill>
                  <a:schemeClr val="accent4"/>
                </a:solidFill>
              </a:rPr>
              <a:t>HFrEF</a:t>
            </a:r>
            <a:r>
              <a:rPr lang="de-DE" sz="2400" dirty="0">
                <a:solidFill>
                  <a:schemeClr val="accent4"/>
                </a:solidFill>
              </a:rPr>
              <a:t>: </a:t>
            </a:r>
            <a:r>
              <a:rPr lang="de-DE" sz="1800" b="0" dirty="0">
                <a:solidFill>
                  <a:schemeClr val="accent4"/>
                </a:solidFill>
              </a:rPr>
              <a:t>Mortalitätsreduzierende Wirkansätze in der HFrEF-Therapie</a:t>
            </a:r>
            <a:br>
              <a:rPr lang="de-DE" sz="1800" b="0" dirty="0">
                <a:solidFill>
                  <a:schemeClr val="accent4"/>
                </a:solidFill>
              </a:rPr>
            </a:br>
            <a:endParaRPr lang="de-DE" sz="1800" b="0" dirty="0">
              <a:solidFill>
                <a:schemeClr val="accent4"/>
              </a:solidFill>
            </a:endParaRPr>
          </a:p>
        </p:txBody>
      </p:sp>
      <p:sp>
        <p:nvSpPr>
          <p:cNvPr id="3" name="Foliennummernplatzhalter 2">
            <a:extLst>
              <a:ext uri="{FF2B5EF4-FFF2-40B4-BE49-F238E27FC236}">
                <a16:creationId xmlns:a16="http://schemas.microsoft.com/office/drawing/2014/main" id="{723949FE-9F61-44B2-89EA-AD3DF6867DDD}"/>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831029-DBAE-41BF-BAA3-1BCD65F362BF}" type="slidenum">
              <a:rPr kumimoji="0" lang="de-DE" sz="788" b="0" i="0" u="none" strike="noStrike" kern="1200" cap="none" spc="0" normalizeH="0" baseline="0" noProof="0">
                <a:ln>
                  <a:noFill/>
                </a:ln>
                <a:solidFill>
                  <a:srgbClr val="00B0F0"/>
                </a:solidFill>
                <a:effectLst/>
                <a:uLnTx/>
                <a:uFillTx/>
                <a:latin typeface="Avenir LT Std 45 Book"/>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46</a:t>
            </a:fld>
            <a:endParaRPr kumimoji="0" lang="de-DE" sz="788" b="0" i="0" u="none" strike="noStrike" kern="1200" cap="none" spc="0" normalizeH="0" baseline="0" noProof="0" dirty="0">
              <a:ln>
                <a:noFill/>
              </a:ln>
              <a:solidFill>
                <a:srgbClr val="00B0F0"/>
              </a:solidFill>
              <a:effectLst/>
              <a:uLnTx/>
              <a:uFillTx/>
              <a:latin typeface="Avenir LT Std 45 Book"/>
              <a:ea typeface="+mn-ea"/>
              <a:cs typeface="+mn-cs"/>
            </a:endParaRPr>
          </a:p>
        </p:txBody>
      </p:sp>
      <p:sp>
        <p:nvSpPr>
          <p:cNvPr id="15" name="Titel 1">
            <a:extLst>
              <a:ext uri="{FF2B5EF4-FFF2-40B4-BE49-F238E27FC236}">
                <a16:creationId xmlns:a16="http://schemas.microsoft.com/office/drawing/2014/main" id="{B296BD46-2792-4998-90CD-0D6C23AE685F}"/>
              </a:ext>
            </a:extLst>
          </p:cNvPr>
          <p:cNvSpPr txBox="1">
            <a:spLocks/>
          </p:cNvSpPr>
          <p:nvPr/>
        </p:nvSpPr>
        <p:spPr>
          <a:xfrm>
            <a:off x="515817" y="1057019"/>
            <a:ext cx="8506264" cy="487317"/>
          </a:xfrm>
          <a:prstGeom prst="rect">
            <a:avLst/>
          </a:prstGeom>
        </p:spPr>
        <p:txBody>
          <a:bodyPr/>
          <a:lstStyle>
            <a:lvl1pPr algn="l" defTabSz="914400" rtl="0" eaLnBrk="1" latinLnBrk="0" hangingPunct="1">
              <a:lnSpc>
                <a:spcPct val="90000"/>
              </a:lnSpc>
              <a:spcBef>
                <a:spcPct val="0"/>
              </a:spcBef>
              <a:buNone/>
              <a:defRPr sz="4400" kern="1200">
                <a:solidFill>
                  <a:srgbClr val="00A5E3"/>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de-DE" sz="2100" b="0" i="0" u="none" strike="noStrike" kern="1200" cap="none" spc="0" normalizeH="0" baseline="0" noProof="0" dirty="0">
              <a:ln>
                <a:noFill/>
              </a:ln>
              <a:solidFill>
                <a:srgbClr val="005589">
                  <a:lumMod val="75000"/>
                </a:srgbClr>
              </a:solidFill>
              <a:effectLst/>
              <a:uLnTx/>
              <a:uFillTx/>
              <a:latin typeface="Avenir LT Std 45 Book"/>
              <a:ea typeface="+mj-ea"/>
              <a:cs typeface="+mj-cs"/>
            </a:endParaRPr>
          </a:p>
        </p:txBody>
      </p:sp>
      <p:sp>
        <p:nvSpPr>
          <p:cNvPr id="157" name="Inhaltsplatzhalter 5">
            <a:extLst>
              <a:ext uri="{FF2B5EF4-FFF2-40B4-BE49-F238E27FC236}">
                <a16:creationId xmlns:a16="http://schemas.microsoft.com/office/drawing/2014/main" id="{BB21A838-5D84-4A30-96CE-A3653BC78C3D}"/>
              </a:ext>
            </a:extLst>
          </p:cNvPr>
          <p:cNvSpPr txBox="1">
            <a:spLocks/>
          </p:cNvSpPr>
          <p:nvPr/>
        </p:nvSpPr>
        <p:spPr bwMode="auto">
          <a:xfrm>
            <a:off x="353584" y="7103326"/>
            <a:ext cx="8109919" cy="266434"/>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spcBef>
                <a:spcPts val="0"/>
              </a:spcBef>
              <a:spcAft>
                <a:spcPts val="1200"/>
              </a:spcAft>
              <a:buClr>
                <a:schemeClr val="accent3"/>
              </a:buClr>
              <a:buFont typeface="Wingdings" pitchFamily="2" charset="2"/>
              <a:buNone/>
              <a:tabLst/>
              <a:defRPr lang="it-IT" sz="800" b="0">
                <a:solidFill>
                  <a:schemeClr val="tx1"/>
                </a:solidFill>
                <a:latin typeface="Arial" panose="020B0604020202020204" pitchFamily="34" charset="0"/>
                <a:ea typeface="ＭＳ Ｐゴシック"/>
                <a:cs typeface="Arial" panose="020B0604020202020204" pitchFamily="34" charset="0"/>
              </a:defRPr>
            </a:lvl1pPr>
            <a:lvl2pPr marL="216000" indent="-216000" algn="l" rtl="0" eaLnBrk="0" fontAlgn="base" hangingPunct="0">
              <a:spcBef>
                <a:spcPts val="0"/>
              </a:spcBef>
              <a:spcAft>
                <a:spcPts val="1200"/>
              </a:spcAft>
              <a:buClr>
                <a:schemeClr val="accent4"/>
              </a:buClr>
              <a:buSzPct val="80000"/>
              <a:buFont typeface="Wingdings" panose="05000000000000000000" pitchFamily="2" charset="2"/>
              <a:buNone/>
              <a:tabLst/>
              <a:defRPr lang="it-IT" sz="1400">
                <a:solidFill>
                  <a:srgbClr val="2F0853"/>
                </a:solidFill>
                <a:latin typeface="Arial"/>
                <a:ea typeface="ＭＳ Ｐゴシック"/>
                <a:cs typeface="Arial"/>
              </a:defRPr>
            </a:lvl2pPr>
            <a:lvl3pPr marL="360000" indent="-144000" algn="l" rtl="0" eaLnBrk="0" fontAlgn="base" hangingPunct="0">
              <a:spcBef>
                <a:spcPts val="0"/>
              </a:spcBef>
              <a:spcAft>
                <a:spcPts val="1000"/>
              </a:spcAft>
              <a:buClr>
                <a:schemeClr val="accent4"/>
              </a:buClr>
              <a:buSzPct val="100000"/>
              <a:buFont typeface="Verdana" panose="020B0604030504040204" pitchFamily="34" charset="0"/>
              <a:buNone/>
              <a:tabLst/>
              <a:defRPr lang="it-IT" sz="1400">
                <a:solidFill>
                  <a:srgbClr val="2F0853"/>
                </a:solidFill>
                <a:latin typeface="Arial"/>
                <a:ea typeface="ＭＳ Ｐゴシック"/>
                <a:cs typeface="Arial"/>
              </a:defRPr>
            </a:lvl3pPr>
            <a:lvl4pPr marL="504000" indent="-144000" algn="l" rtl="0" eaLnBrk="0" fontAlgn="base" hangingPunct="0">
              <a:spcBef>
                <a:spcPts val="0"/>
              </a:spcBef>
              <a:spcAft>
                <a:spcPts val="800"/>
              </a:spcAft>
              <a:buClr>
                <a:schemeClr val="accent4"/>
              </a:buClr>
              <a:buSzPct val="80000"/>
              <a:buFont typeface="Wingdings" panose="05000000000000000000" pitchFamily="2" charset="2"/>
              <a:buNone/>
              <a:tabLst/>
              <a:defRPr lang="it-IT" sz="1200">
                <a:solidFill>
                  <a:srgbClr val="2F0853"/>
                </a:solidFill>
                <a:latin typeface="Arial"/>
                <a:ea typeface="ＭＳ Ｐゴシック"/>
                <a:cs typeface="Arial"/>
              </a:defRPr>
            </a:lvl4pPr>
            <a:lvl5pPr marL="648000" indent="-144000" algn="l" rtl="0" eaLnBrk="0" fontAlgn="base" hangingPunct="0">
              <a:spcBef>
                <a:spcPts val="0"/>
              </a:spcBef>
              <a:spcAft>
                <a:spcPts val="800"/>
              </a:spcAft>
              <a:buClr>
                <a:schemeClr val="accent4"/>
              </a:buClr>
              <a:buFont typeface="Verdana" panose="020B0604030504040204" pitchFamily="34" charset="0"/>
              <a:buNone/>
              <a:tabLst/>
              <a:defRPr lang="it-IT" sz="1100">
                <a:solidFill>
                  <a:srgbClr val="2F0853"/>
                </a:solidFill>
                <a:latin typeface="Arial"/>
                <a:ea typeface="ＭＳ Ｐゴシック"/>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ts val="0"/>
              </a:spcBef>
              <a:spcAft>
                <a:spcPts val="900"/>
              </a:spcAft>
              <a:buClr>
                <a:srgbClr val="68D2DF"/>
              </a:buClr>
              <a:buSzTx/>
              <a:buFont typeface="Wingdings" pitchFamily="2" charset="2"/>
              <a:buNone/>
              <a:tabLst/>
              <a:defRPr/>
            </a:pPr>
            <a:endParaRPr kumimoji="0" lang="de-DE" sz="6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grpSp>
        <p:nvGrpSpPr>
          <p:cNvPr id="2" name="Gruppieren 1">
            <a:extLst>
              <a:ext uri="{FF2B5EF4-FFF2-40B4-BE49-F238E27FC236}">
                <a16:creationId xmlns:a16="http://schemas.microsoft.com/office/drawing/2014/main" id="{08798088-4155-4FAC-B851-02720199CD30}"/>
              </a:ext>
            </a:extLst>
          </p:cNvPr>
          <p:cNvGrpSpPr/>
          <p:nvPr/>
        </p:nvGrpSpPr>
        <p:grpSpPr>
          <a:xfrm>
            <a:off x="628650" y="2035752"/>
            <a:ext cx="7886700" cy="3056384"/>
            <a:chOff x="2855761" y="1571335"/>
            <a:chExt cx="8428909" cy="4075179"/>
          </a:xfrm>
        </p:grpSpPr>
        <p:sp>
          <p:nvSpPr>
            <p:cNvPr id="55" name="Isosceles Triangle 9">
              <a:extLst>
                <a:ext uri="{FF2B5EF4-FFF2-40B4-BE49-F238E27FC236}">
                  <a16:creationId xmlns:a16="http://schemas.microsoft.com/office/drawing/2014/main" id="{5961C641-B788-4EC7-A090-91F8D630579D}"/>
                </a:ext>
              </a:extLst>
            </p:cNvPr>
            <p:cNvSpPr/>
            <p:nvPr/>
          </p:nvSpPr>
          <p:spPr>
            <a:xfrm>
              <a:off x="2855761" y="1571335"/>
              <a:ext cx="8428909" cy="1519019"/>
            </a:xfrm>
            <a:prstGeom prst="triangle">
              <a:avLst>
                <a:gd name="adj" fmla="val 50237"/>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prstClr val="white"/>
                  </a:solidFill>
                  <a:effectLst/>
                  <a:uLnTx/>
                  <a:uFillTx/>
                  <a:latin typeface="Avenir LT Std 45 Book"/>
                  <a:ea typeface="+mn-ea"/>
                  <a:cs typeface="Arial" panose="020B0604020202020204" pitchFamily="34" charset="0"/>
                </a:rPr>
                <a:t>Grundlegende Therapien der HFrEF</a:t>
              </a: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prstClr val="white"/>
                  </a:solidFill>
                  <a:effectLst/>
                  <a:uLnTx/>
                  <a:uFillTx/>
                  <a:latin typeface="Avenir LT Std 45 Book"/>
                  <a:ea typeface="+mn-ea"/>
                  <a:cs typeface="Arial" panose="020B0604020202020204" pitchFamily="34" charset="0"/>
                </a:rPr>
                <a:t>zur Reduktion der Mortalität bei allen Patienten</a:t>
              </a:r>
            </a:p>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de-DE" sz="13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4" name="TextBox 7">
              <a:extLst>
                <a:ext uri="{FF2B5EF4-FFF2-40B4-BE49-F238E27FC236}">
                  <a16:creationId xmlns:a16="http://schemas.microsoft.com/office/drawing/2014/main" id="{2EEB9915-C18F-46A3-A4E5-8556188546FE}"/>
                </a:ext>
              </a:extLst>
            </p:cNvPr>
            <p:cNvSpPr txBox="1"/>
            <p:nvPr/>
          </p:nvSpPr>
          <p:spPr>
            <a:xfrm>
              <a:off x="7155033" y="3244396"/>
              <a:ext cx="1980000" cy="2402117"/>
            </a:xfrm>
            <a:prstGeom prst="rect">
              <a:avLst/>
            </a:prstGeom>
            <a:ln>
              <a:noFill/>
            </a:ln>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Mineralokortikoid-Rezeptor-Antagonisten</a:t>
              </a:r>
              <a:br>
                <a:rPr kumimoji="0" lang="de-D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de-D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de-DE"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MRA</a:t>
              </a:r>
              <a:r>
                <a:rPr kumimoji="0" lang="de-D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06" name="TextBox 8">
              <a:extLst>
                <a:ext uri="{FF2B5EF4-FFF2-40B4-BE49-F238E27FC236}">
                  <a16:creationId xmlns:a16="http://schemas.microsoft.com/office/drawing/2014/main" id="{9D0748FB-B2EE-4A23-AA13-DA912010D9B1}"/>
                </a:ext>
              </a:extLst>
            </p:cNvPr>
            <p:cNvSpPr txBox="1"/>
            <p:nvPr/>
          </p:nvSpPr>
          <p:spPr>
            <a:xfrm>
              <a:off x="2855761" y="3244397"/>
              <a:ext cx="1980000" cy="2402117"/>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nchor="ctr">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ACEi oder ARNI</a:t>
              </a:r>
            </a:p>
          </p:txBody>
        </p:sp>
        <p:sp>
          <p:nvSpPr>
            <p:cNvPr id="107" name="TextBox 13">
              <a:extLst>
                <a:ext uri="{FF2B5EF4-FFF2-40B4-BE49-F238E27FC236}">
                  <a16:creationId xmlns:a16="http://schemas.microsoft.com/office/drawing/2014/main" id="{3EB17AD4-566B-4399-B82D-422345C7C77E}"/>
                </a:ext>
              </a:extLst>
            </p:cNvPr>
            <p:cNvSpPr txBox="1"/>
            <p:nvPr/>
          </p:nvSpPr>
          <p:spPr>
            <a:xfrm>
              <a:off x="5005397" y="3244396"/>
              <a:ext cx="1980000" cy="2402117"/>
            </a:xfrm>
            <a:prstGeom prst="rect">
              <a:avLst/>
            </a:prstGeom>
            <a:ln>
              <a:noFill/>
            </a:ln>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β-Blocker</a:t>
              </a:r>
            </a:p>
          </p:txBody>
        </p:sp>
        <p:sp>
          <p:nvSpPr>
            <p:cNvPr id="108" name="TextBox 13">
              <a:extLst>
                <a:ext uri="{FF2B5EF4-FFF2-40B4-BE49-F238E27FC236}">
                  <a16:creationId xmlns:a16="http://schemas.microsoft.com/office/drawing/2014/main" id="{6441468A-27F6-4E94-910A-3F59E7408647}"/>
                </a:ext>
              </a:extLst>
            </p:cNvPr>
            <p:cNvSpPr txBox="1"/>
            <p:nvPr/>
          </p:nvSpPr>
          <p:spPr>
            <a:xfrm>
              <a:off x="9304670" y="3244396"/>
              <a:ext cx="1980000" cy="240211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SGLT-2i</a:t>
              </a:r>
            </a:p>
          </p:txBody>
        </p:sp>
      </p:grpSp>
      <p:sp>
        <p:nvSpPr>
          <p:cNvPr id="110" name="Inhaltsplatzhalter 4">
            <a:extLst>
              <a:ext uri="{FF2B5EF4-FFF2-40B4-BE49-F238E27FC236}">
                <a16:creationId xmlns:a16="http://schemas.microsoft.com/office/drawing/2014/main" id="{5BC2B0B0-5F56-46B0-B85C-618144F0D61A}"/>
              </a:ext>
            </a:extLst>
          </p:cNvPr>
          <p:cNvSpPr txBox="1">
            <a:spLocks/>
          </p:cNvSpPr>
          <p:nvPr/>
        </p:nvSpPr>
        <p:spPr bwMode="auto">
          <a:xfrm>
            <a:off x="1874240" y="4760016"/>
            <a:ext cx="6770450" cy="324482"/>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spcBef>
                <a:spcPts val="0"/>
              </a:spcBef>
              <a:spcAft>
                <a:spcPts val="0"/>
              </a:spcAft>
              <a:buClr>
                <a:schemeClr val="accent3"/>
              </a:buClr>
              <a:buFont typeface="Wingdings" pitchFamily="2" charset="2"/>
              <a:buNone/>
              <a:tabLst/>
              <a:defRPr lang="it-IT" sz="800" b="0">
                <a:solidFill>
                  <a:schemeClr val="bg1">
                    <a:lumMod val="50000"/>
                  </a:schemeClr>
                </a:solidFill>
                <a:latin typeface="Arial" panose="020B0604020202020204" pitchFamily="34" charset="0"/>
                <a:ea typeface="ＭＳ Ｐゴシック"/>
                <a:cs typeface="Arial" panose="020B0604020202020204" pitchFamily="34" charset="0"/>
              </a:defRPr>
            </a:lvl1pPr>
            <a:lvl2pPr marL="216000" indent="-216000" algn="l" rtl="0" eaLnBrk="0" fontAlgn="base" hangingPunct="0">
              <a:spcBef>
                <a:spcPts val="0"/>
              </a:spcBef>
              <a:spcAft>
                <a:spcPts val="1200"/>
              </a:spcAft>
              <a:buClr>
                <a:schemeClr val="accent4"/>
              </a:buClr>
              <a:buSzPct val="80000"/>
              <a:buFont typeface="Wingdings" panose="05000000000000000000" pitchFamily="2" charset="2"/>
              <a:buNone/>
              <a:tabLst/>
              <a:defRPr lang="it-IT" sz="1400">
                <a:solidFill>
                  <a:srgbClr val="2F0853"/>
                </a:solidFill>
                <a:latin typeface="Arial"/>
                <a:ea typeface="ＭＳ Ｐゴシック"/>
                <a:cs typeface="Arial"/>
              </a:defRPr>
            </a:lvl2pPr>
            <a:lvl3pPr marL="360000" indent="-144000" algn="l" rtl="0" eaLnBrk="0" fontAlgn="base" hangingPunct="0">
              <a:spcBef>
                <a:spcPts val="0"/>
              </a:spcBef>
              <a:spcAft>
                <a:spcPts val="1000"/>
              </a:spcAft>
              <a:buClr>
                <a:schemeClr val="accent4"/>
              </a:buClr>
              <a:buSzPct val="100000"/>
              <a:buFont typeface="Verdana" panose="020B0604030504040204" pitchFamily="34" charset="0"/>
              <a:buNone/>
              <a:tabLst/>
              <a:defRPr lang="it-IT" sz="1400">
                <a:solidFill>
                  <a:srgbClr val="2F0853"/>
                </a:solidFill>
                <a:latin typeface="Arial"/>
                <a:ea typeface="ＭＳ Ｐゴシック"/>
                <a:cs typeface="Arial"/>
              </a:defRPr>
            </a:lvl3pPr>
            <a:lvl4pPr marL="504000" indent="-144000" algn="l" rtl="0" eaLnBrk="0" fontAlgn="base" hangingPunct="0">
              <a:spcBef>
                <a:spcPts val="0"/>
              </a:spcBef>
              <a:spcAft>
                <a:spcPts val="800"/>
              </a:spcAft>
              <a:buClr>
                <a:schemeClr val="accent4"/>
              </a:buClr>
              <a:buSzPct val="80000"/>
              <a:buFont typeface="Wingdings" panose="05000000000000000000" pitchFamily="2" charset="2"/>
              <a:buNone/>
              <a:tabLst/>
              <a:defRPr lang="it-IT" sz="1200">
                <a:solidFill>
                  <a:srgbClr val="2F0853"/>
                </a:solidFill>
                <a:latin typeface="Arial"/>
                <a:ea typeface="ＭＳ Ｐゴシック"/>
                <a:cs typeface="Arial"/>
              </a:defRPr>
            </a:lvl4pPr>
            <a:lvl5pPr marL="648000" indent="-144000" algn="l" rtl="0" eaLnBrk="0" fontAlgn="base" hangingPunct="0">
              <a:spcBef>
                <a:spcPts val="0"/>
              </a:spcBef>
              <a:spcAft>
                <a:spcPts val="800"/>
              </a:spcAft>
              <a:buClr>
                <a:schemeClr val="accent4"/>
              </a:buClr>
              <a:buFont typeface="Verdana" panose="020B0604030504040204" pitchFamily="34" charset="0"/>
              <a:buNone/>
              <a:tabLst/>
              <a:defRPr lang="it-IT" sz="1100">
                <a:solidFill>
                  <a:srgbClr val="2F0853"/>
                </a:solidFill>
                <a:latin typeface="Arial"/>
                <a:ea typeface="ＭＳ Ｐゴシック"/>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ts val="0"/>
              </a:spcBef>
              <a:spcAft>
                <a:spcPts val="0"/>
              </a:spcAft>
              <a:buClr>
                <a:srgbClr val="68D2DF"/>
              </a:buClr>
              <a:buSzTx/>
              <a:buFont typeface="Wingdings" pitchFamily="2" charset="2"/>
              <a:buNone/>
              <a:tabLst/>
              <a:defRPr/>
            </a:pPr>
            <a:endParaRPr kumimoji="0" lang="de-DE" sz="600" b="0" i="0" u="none" strike="noStrike" kern="0" cap="none" spc="0" normalizeH="0" baseline="0" noProof="0" dirty="0">
              <a:ln>
                <a:noFill/>
              </a:ln>
              <a:solidFill>
                <a:srgbClr val="FFFFFF">
                  <a:lumMod val="50000"/>
                </a:srgbClr>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807491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DEE79E6-894D-498A-8EC1-056DF67A346C}"/>
              </a:ext>
            </a:extLst>
          </p:cNvPr>
          <p:cNvSpPr>
            <a:spLocks noGrp="1"/>
          </p:cNvSpPr>
          <p:nvPr>
            <p:ph type="body" sz="quarter" idx="14"/>
          </p:nvPr>
        </p:nvSpPr>
        <p:spPr/>
        <p:txBody>
          <a:bodyPr/>
          <a:lstStyle/>
          <a:p>
            <a:r>
              <a:rPr lang="de-DE" dirty="0"/>
              <a:t>2021 ESC-Leitlinien Herzinsuffizienz</a:t>
            </a:r>
            <a:br>
              <a:rPr lang="de-DE" dirty="0"/>
            </a:br>
            <a:r>
              <a:rPr lang="de-DE" sz="1500" b="0" dirty="0">
                <a:solidFill>
                  <a:schemeClr val="accent4"/>
                </a:solidFill>
              </a:rPr>
              <a:t>Therapiealgorithmus für Patienten mit </a:t>
            </a:r>
            <a:r>
              <a:rPr lang="de-DE" sz="1500" b="0" dirty="0" err="1">
                <a:solidFill>
                  <a:schemeClr val="accent4"/>
                </a:solidFill>
              </a:rPr>
              <a:t>HFrEF</a:t>
            </a:r>
            <a:endParaRPr lang="en-US" sz="1500" dirty="0">
              <a:solidFill>
                <a:schemeClr val="accent4"/>
              </a:solidFill>
            </a:endParaRPr>
          </a:p>
        </p:txBody>
      </p:sp>
      <p:sp>
        <p:nvSpPr>
          <p:cNvPr id="4" name="Inhaltsplatzhalter 3">
            <a:extLst>
              <a:ext uri="{FF2B5EF4-FFF2-40B4-BE49-F238E27FC236}">
                <a16:creationId xmlns:a16="http://schemas.microsoft.com/office/drawing/2014/main" id="{9F5F7480-CAC6-429E-A404-BB7EB807E2E8}"/>
              </a:ext>
            </a:extLst>
          </p:cNvPr>
          <p:cNvSpPr>
            <a:spLocks noGrp="1"/>
          </p:cNvSpPr>
          <p:nvPr>
            <p:ph sz="quarter" idx="10"/>
          </p:nvPr>
        </p:nvSpPr>
        <p:spPr/>
        <p:txBody>
          <a:bodyPr/>
          <a:lstStyle/>
          <a:p>
            <a:r>
              <a:rPr lang="de-DE" dirty="0"/>
              <a:t>McDonagh TA, et al. </a:t>
            </a:r>
            <a:r>
              <a:rPr lang="de-DE" dirty="0" err="1"/>
              <a:t>Eur</a:t>
            </a:r>
            <a:r>
              <a:rPr lang="de-DE" dirty="0"/>
              <a:t> Heart J 2021; </a:t>
            </a:r>
            <a:r>
              <a:rPr lang="de-DE" dirty="0" err="1"/>
              <a:t>doi</a:t>
            </a:r>
            <a:r>
              <a:rPr lang="de-DE" dirty="0"/>
              <a:t> 10.1093/</a:t>
            </a:r>
            <a:r>
              <a:rPr lang="de-DE" dirty="0" err="1"/>
              <a:t>eurheartj</a:t>
            </a:r>
            <a:r>
              <a:rPr lang="de-DE" dirty="0"/>
              <a:t>/ehab368; [</a:t>
            </a:r>
            <a:r>
              <a:rPr lang="de-DE" dirty="0" err="1"/>
              <a:t>Epub</a:t>
            </a:r>
            <a:r>
              <a:rPr lang="de-DE" dirty="0"/>
              <a:t> </a:t>
            </a:r>
            <a:r>
              <a:rPr lang="de-DE" dirty="0" err="1"/>
              <a:t>ahead</a:t>
            </a:r>
            <a:r>
              <a:rPr lang="de-DE" dirty="0"/>
              <a:t> </a:t>
            </a:r>
            <a:r>
              <a:rPr lang="de-DE" dirty="0" err="1"/>
              <a:t>of</a:t>
            </a:r>
            <a:r>
              <a:rPr lang="de-DE" dirty="0"/>
              <a:t> </a:t>
            </a:r>
            <a:r>
              <a:rPr lang="de-DE" dirty="0" err="1"/>
              <a:t>print</a:t>
            </a:r>
            <a:r>
              <a:rPr lang="de-DE" dirty="0"/>
              <a:t>].</a:t>
            </a:r>
          </a:p>
        </p:txBody>
      </p:sp>
      <p:sp>
        <p:nvSpPr>
          <p:cNvPr id="5" name="Inhaltsplatzhalter 4">
            <a:extLst>
              <a:ext uri="{FF2B5EF4-FFF2-40B4-BE49-F238E27FC236}">
                <a16:creationId xmlns:a16="http://schemas.microsoft.com/office/drawing/2014/main" id="{ACEE3188-A94E-482E-A983-4881D8B81B9B}"/>
              </a:ext>
            </a:extLst>
          </p:cNvPr>
          <p:cNvSpPr>
            <a:spLocks noGrp="1"/>
          </p:cNvSpPr>
          <p:nvPr>
            <p:ph sz="quarter" idx="12"/>
          </p:nvPr>
        </p:nvSpPr>
        <p:spPr/>
        <p:txBody>
          <a:bodyPr/>
          <a:lstStyle/>
          <a:p>
            <a:r>
              <a:rPr lang="de-DE" dirty="0"/>
              <a:t>*Als Ersatz für </a:t>
            </a:r>
            <a:r>
              <a:rPr lang="de-DE" dirty="0" err="1"/>
              <a:t>ACEi</a:t>
            </a:r>
            <a:r>
              <a:rPr lang="de-DE" dirty="0"/>
              <a:t>. **Falls geeignet.</a:t>
            </a:r>
            <a:br>
              <a:rPr lang="de-DE" dirty="0"/>
            </a:br>
            <a:r>
              <a:rPr lang="de-DE" dirty="0" err="1"/>
              <a:t>ACEi</a:t>
            </a:r>
            <a:r>
              <a:rPr lang="de-DE" dirty="0"/>
              <a:t>, Angiotensin-</a:t>
            </a:r>
            <a:r>
              <a:rPr lang="de-DE" dirty="0" err="1"/>
              <a:t>Converting</a:t>
            </a:r>
            <a:r>
              <a:rPr lang="de-DE" dirty="0"/>
              <a:t>-Enzyme; ARB, Angiotensin-Rezeptor-Blocker; ARNI, Angiotensin-Rezeptor-</a:t>
            </a:r>
            <a:r>
              <a:rPr lang="de-DE" dirty="0" err="1"/>
              <a:t>Neprilysin</a:t>
            </a:r>
            <a:r>
              <a:rPr lang="de-DE" dirty="0"/>
              <a:t>-Inhibitor; CRT, kardiale </a:t>
            </a:r>
            <a:r>
              <a:rPr lang="de-DE" dirty="0" err="1"/>
              <a:t>Resynchronisationstherapie</a:t>
            </a:r>
            <a:r>
              <a:rPr lang="de-DE" dirty="0"/>
              <a:t>; </a:t>
            </a:r>
            <a:r>
              <a:rPr lang="de-DE" dirty="0" err="1"/>
              <a:t>HFrEF</a:t>
            </a:r>
            <a:r>
              <a:rPr lang="de-DE" dirty="0"/>
              <a:t>, Herzinsuffizienz mit reduzierter Ejektionsfraktion; ICD, implantierbarer </a:t>
            </a:r>
            <a:r>
              <a:rPr lang="de-DE" dirty="0" err="1"/>
              <a:t>Kardioverter</a:t>
            </a:r>
            <a:r>
              <a:rPr lang="de-DE" dirty="0"/>
              <a:t>-Defibrillator; MRA, </a:t>
            </a:r>
            <a:r>
              <a:rPr lang="de-DE" dirty="0" err="1"/>
              <a:t>Mineralokortikoid</a:t>
            </a:r>
            <a:r>
              <a:rPr lang="de-DE" dirty="0"/>
              <a:t>-Rezeptor-Antagonist; LVEF, linksventrikuläre Ejektionsfraktion; SR, </a:t>
            </a:r>
            <a:r>
              <a:rPr lang="de-DE" dirty="0" err="1"/>
              <a:t>SInusrhythmus</a:t>
            </a:r>
            <a:r>
              <a:rPr lang="de-DE" dirty="0"/>
              <a:t>.</a:t>
            </a:r>
          </a:p>
        </p:txBody>
      </p:sp>
      <p:sp>
        <p:nvSpPr>
          <p:cNvPr id="6" name="Foliennummernplatzhalter 5">
            <a:extLst>
              <a:ext uri="{FF2B5EF4-FFF2-40B4-BE49-F238E27FC236}">
                <a16:creationId xmlns:a16="http://schemas.microsoft.com/office/drawing/2014/main" id="{0127335B-9199-42CD-B698-93C18BAC69C9}"/>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831029-DBAE-41BF-BAA3-1BCD65F362BF}" type="slidenum">
              <a:rPr kumimoji="0" lang="de-DE" sz="788" b="0" i="0" u="none" strike="noStrike" kern="1200" cap="none" spc="0" normalizeH="0" baseline="0" noProof="0">
                <a:ln>
                  <a:noFill/>
                </a:ln>
                <a:solidFill>
                  <a:srgbClr val="00B0F0"/>
                </a:solidFill>
                <a:effectLst/>
                <a:uLnTx/>
                <a:uFillTx/>
                <a:latin typeface="Avenir LT Std 45 Book"/>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47</a:t>
            </a:fld>
            <a:endParaRPr kumimoji="0" lang="de-DE" sz="788" b="0" i="0" u="none" strike="noStrike" kern="1200" cap="none" spc="0" normalizeH="0" baseline="0" noProof="0" dirty="0">
              <a:ln>
                <a:noFill/>
              </a:ln>
              <a:solidFill>
                <a:srgbClr val="00B0F0"/>
              </a:solidFill>
              <a:effectLst/>
              <a:uLnTx/>
              <a:uFillTx/>
              <a:latin typeface="Avenir LT Std 45 Book"/>
              <a:ea typeface="+mn-ea"/>
              <a:cs typeface="+mn-cs"/>
            </a:endParaRPr>
          </a:p>
        </p:txBody>
      </p:sp>
      <p:sp>
        <p:nvSpPr>
          <p:cNvPr id="7" name="Rechteck: abgerundete Ecken 6">
            <a:extLst>
              <a:ext uri="{FF2B5EF4-FFF2-40B4-BE49-F238E27FC236}">
                <a16:creationId xmlns:a16="http://schemas.microsoft.com/office/drawing/2014/main" id="{256E3662-A258-4E2F-8B9D-9A2109978E54}"/>
              </a:ext>
            </a:extLst>
          </p:cNvPr>
          <p:cNvSpPr/>
          <p:nvPr/>
        </p:nvSpPr>
        <p:spPr>
          <a:xfrm>
            <a:off x="2426680" y="1766591"/>
            <a:ext cx="4290641" cy="169431"/>
          </a:xfrm>
          <a:prstGeom prst="roundRect">
            <a:avLst>
              <a:gd name="adj" fmla="val 50000"/>
            </a:avLst>
          </a:prstGeom>
          <a:gradFill flip="none" rotWithShape="1">
            <a:gsLst>
              <a:gs pos="0">
                <a:srgbClr val="85AAD4">
                  <a:tint val="66000"/>
                  <a:satMod val="160000"/>
                </a:srgbClr>
              </a:gs>
              <a:gs pos="50000">
                <a:srgbClr val="85AAD4">
                  <a:tint val="44500"/>
                  <a:satMod val="160000"/>
                </a:srgbClr>
              </a:gs>
              <a:gs pos="100000">
                <a:srgbClr val="85AAD4">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050" b="1"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Management von Patienten mit </a:t>
            </a:r>
            <a:r>
              <a:rPr kumimoji="0" lang="de-DE" sz="1050" b="1" i="0" u="none" strike="noStrike" kern="1200" cap="none" spc="0" normalizeH="0" baseline="0" noProof="0" dirty="0" err="1">
                <a:ln>
                  <a:noFill/>
                </a:ln>
                <a:solidFill>
                  <a:srgbClr val="4C4C4C"/>
                </a:solidFill>
                <a:effectLst/>
                <a:uLnTx/>
                <a:uFillTx/>
                <a:latin typeface="Arial" panose="020B0604020202020204" pitchFamily="34" charset="0"/>
                <a:ea typeface="+mn-ea"/>
                <a:cs typeface="+mn-cs"/>
              </a:rPr>
              <a:t>HFrEF</a:t>
            </a:r>
            <a:endParaRPr kumimoji="0" lang="de-DE" sz="1050" b="1" i="0" u="none" strike="noStrike" kern="1200" cap="none" spc="0" normalizeH="0" baseline="0" noProof="0" dirty="0">
              <a:ln>
                <a:noFill/>
              </a:ln>
              <a:solidFill>
                <a:srgbClr val="4C4C4C"/>
              </a:solidFill>
              <a:effectLst/>
              <a:uLnTx/>
              <a:uFillTx/>
              <a:latin typeface="Arial" panose="020B0604020202020204" pitchFamily="34" charset="0"/>
              <a:ea typeface="+mn-ea"/>
              <a:cs typeface="+mn-cs"/>
            </a:endParaRPr>
          </a:p>
        </p:txBody>
      </p:sp>
      <p:sp>
        <p:nvSpPr>
          <p:cNvPr id="8" name="Rechteck: abgerundete Ecken 7">
            <a:extLst>
              <a:ext uri="{FF2B5EF4-FFF2-40B4-BE49-F238E27FC236}">
                <a16:creationId xmlns:a16="http://schemas.microsoft.com/office/drawing/2014/main" id="{8BA2D128-CA3B-4D00-84DC-5056887DA509}"/>
              </a:ext>
            </a:extLst>
          </p:cNvPr>
          <p:cNvSpPr/>
          <p:nvPr/>
        </p:nvSpPr>
        <p:spPr>
          <a:xfrm>
            <a:off x="2821611" y="2102289"/>
            <a:ext cx="3500778" cy="1027037"/>
          </a:xfrm>
          <a:prstGeom prst="roundRect">
            <a:avLst>
              <a:gd name="adj" fmla="val 17909"/>
            </a:avLst>
          </a:prstGeom>
          <a:gradFill flip="none" rotWithShape="1">
            <a:gsLst>
              <a:gs pos="0">
                <a:srgbClr val="529274">
                  <a:tint val="66000"/>
                  <a:satMod val="160000"/>
                </a:srgbClr>
              </a:gs>
              <a:gs pos="50000">
                <a:srgbClr val="529274">
                  <a:tint val="44500"/>
                  <a:satMod val="160000"/>
                </a:srgbClr>
              </a:gs>
              <a:gs pos="100000">
                <a:srgbClr val="529274">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50" b="0" i="0" u="none" strike="noStrike" kern="1200" cap="none" spc="0" normalizeH="0" baseline="0" noProof="0" dirty="0" err="1">
                <a:ln>
                  <a:noFill/>
                </a:ln>
                <a:solidFill>
                  <a:srgbClr val="4C4C4C"/>
                </a:solidFill>
                <a:effectLst/>
                <a:uLnTx/>
                <a:uFillTx/>
                <a:latin typeface="Arial" panose="020B0604020202020204" pitchFamily="34" charset="0"/>
                <a:ea typeface="+mn-ea"/>
                <a:cs typeface="+mn-cs"/>
              </a:rPr>
              <a:t>ACEi</a:t>
            </a:r>
            <a:r>
              <a:rPr kumimoji="0" lang="de-DE" sz="1050" b="0"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/ARNI*</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50" b="0"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Betablocker</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50" b="0"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MRA</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50" b="0" i="0" u="none" strike="noStrike" kern="1200" cap="none" spc="0" normalizeH="0" baseline="0" noProof="0" dirty="0" err="1">
                <a:ln>
                  <a:noFill/>
                </a:ln>
                <a:solidFill>
                  <a:srgbClr val="4C4C4C"/>
                </a:solidFill>
                <a:effectLst/>
                <a:uLnTx/>
                <a:uFillTx/>
                <a:latin typeface="Arial" panose="020B0604020202020204" pitchFamily="34" charset="0"/>
                <a:ea typeface="+mn-ea"/>
                <a:cs typeface="+mn-cs"/>
              </a:rPr>
              <a:t>Dapagliflozin</a:t>
            </a:r>
            <a:r>
              <a:rPr kumimoji="0" lang="de-DE" sz="1050" b="0"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a:t>
            </a:r>
            <a:r>
              <a:rPr kumimoji="0" lang="de-DE" sz="1050" b="0" i="0" u="none" strike="noStrike" kern="1200" cap="none" spc="0" normalizeH="0" baseline="0" noProof="0" dirty="0" err="1">
                <a:ln>
                  <a:noFill/>
                </a:ln>
                <a:solidFill>
                  <a:srgbClr val="4C4C4C"/>
                </a:solidFill>
                <a:effectLst/>
                <a:uLnTx/>
                <a:uFillTx/>
                <a:latin typeface="Arial" panose="020B0604020202020204" pitchFamily="34" charset="0"/>
                <a:ea typeface="+mn-ea"/>
                <a:cs typeface="+mn-cs"/>
              </a:rPr>
              <a:t>Empagliflozin</a:t>
            </a:r>
            <a:endParaRPr kumimoji="0" lang="de-DE" sz="1050" b="0" i="0" u="none" strike="noStrike" kern="1200" cap="none" spc="0" normalizeH="0" baseline="0" noProof="0" dirty="0">
              <a:ln>
                <a:noFill/>
              </a:ln>
              <a:solidFill>
                <a:srgbClr val="4C4C4C"/>
              </a:solidFill>
              <a:effectLst/>
              <a:uLnTx/>
              <a:uFillTx/>
              <a:latin typeface="Arial" panose="020B0604020202020204" pitchFamily="34" charset="0"/>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50" b="0"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Schleifendiuretika bei Flüssigkeitsretention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050" b="1"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(Klasse I)</a:t>
            </a:r>
          </a:p>
        </p:txBody>
      </p:sp>
      <p:sp>
        <p:nvSpPr>
          <p:cNvPr id="9" name="Rechteck: abgerundete Ecken 8">
            <a:extLst>
              <a:ext uri="{FF2B5EF4-FFF2-40B4-BE49-F238E27FC236}">
                <a16:creationId xmlns:a16="http://schemas.microsoft.com/office/drawing/2014/main" id="{B79D8FBC-099C-4B34-A145-7A211ECFB1ED}"/>
              </a:ext>
            </a:extLst>
          </p:cNvPr>
          <p:cNvSpPr/>
          <p:nvPr/>
        </p:nvSpPr>
        <p:spPr>
          <a:xfrm>
            <a:off x="2821612" y="4713232"/>
            <a:ext cx="3500777" cy="521979"/>
          </a:xfrm>
          <a:prstGeom prst="roundRect">
            <a:avLst>
              <a:gd name="adj" fmla="val 17909"/>
            </a:avLst>
          </a:prstGeom>
          <a:solidFill>
            <a:srgbClr val="F1C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Bei persistierenden Symptomen, Therapie mit </a:t>
            </a:r>
            <a:br>
              <a:rPr kumimoji="0" lang="de-DE" sz="1050" b="0"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br>
            <a:r>
              <a:rPr kumimoji="0" lang="de-DE" sz="1050" b="0"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Klasse-II-Empfehlung in Betracht ziehen</a:t>
            </a:r>
          </a:p>
        </p:txBody>
      </p:sp>
      <p:cxnSp>
        <p:nvCxnSpPr>
          <p:cNvPr id="10" name="Verbinder: gewinkelt 9">
            <a:extLst>
              <a:ext uri="{FF2B5EF4-FFF2-40B4-BE49-F238E27FC236}">
                <a16:creationId xmlns:a16="http://schemas.microsoft.com/office/drawing/2014/main" id="{E95C418B-1AF0-4A66-98D2-5147B7A8145D}"/>
              </a:ext>
            </a:extLst>
          </p:cNvPr>
          <p:cNvCxnSpPr>
            <a:cxnSpLocks/>
            <a:stCxn id="8" idx="2"/>
            <a:endCxn id="17" idx="0"/>
          </p:cNvCxnSpPr>
          <p:nvPr/>
        </p:nvCxnSpPr>
        <p:spPr>
          <a:xfrm rot="5400000">
            <a:off x="2981580" y="1705172"/>
            <a:ext cx="166266" cy="301457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Verbinder: gewinkelt 10">
            <a:extLst>
              <a:ext uri="{FF2B5EF4-FFF2-40B4-BE49-F238E27FC236}">
                <a16:creationId xmlns:a16="http://schemas.microsoft.com/office/drawing/2014/main" id="{92E5C679-B700-466E-B315-8B967C203F07}"/>
              </a:ext>
            </a:extLst>
          </p:cNvPr>
          <p:cNvCxnSpPr>
            <a:cxnSpLocks/>
            <a:stCxn id="8" idx="2"/>
            <a:endCxn id="18" idx="0"/>
          </p:cNvCxnSpPr>
          <p:nvPr/>
        </p:nvCxnSpPr>
        <p:spPr>
          <a:xfrm rot="16200000" flipH="1">
            <a:off x="5996155" y="1705171"/>
            <a:ext cx="166266" cy="301457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Verbinder: gewinkelt 11">
            <a:extLst>
              <a:ext uri="{FF2B5EF4-FFF2-40B4-BE49-F238E27FC236}">
                <a16:creationId xmlns:a16="http://schemas.microsoft.com/office/drawing/2014/main" id="{6604F9FC-DF8D-4CD4-B569-EF30D450B006}"/>
              </a:ext>
            </a:extLst>
          </p:cNvPr>
          <p:cNvCxnSpPr>
            <a:cxnSpLocks/>
            <a:stCxn id="9" idx="0"/>
            <a:endCxn id="25" idx="2"/>
          </p:cNvCxnSpPr>
          <p:nvPr/>
        </p:nvCxnSpPr>
        <p:spPr>
          <a:xfrm rot="5400000" flipH="1" flipV="1">
            <a:off x="5996156" y="3122812"/>
            <a:ext cx="166265" cy="301457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9A160CAC-C912-4292-8EBC-975859FE6457}"/>
              </a:ext>
            </a:extLst>
          </p:cNvPr>
          <p:cNvCxnSpPr>
            <a:cxnSpLocks/>
            <a:stCxn id="9" idx="0"/>
            <a:endCxn id="20" idx="2"/>
          </p:cNvCxnSpPr>
          <p:nvPr/>
        </p:nvCxnSpPr>
        <p:spPr>
          <a:xfrm rot="16200000" flipV="1">
            <a:off x="2981581" y="3122812"/>
            <a:ext cx="166265" cy="3014575"/>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8594B677-3721-4E0A-92D4-061C648FECFD}"/>
              </a:ext>
            </a:extLst>
          </p:cNvPr>
          <p:cNvCxnSpPr>
            <a:cxnSpLocks/>
            <a:stCxn id="18" idx="2"/>
            <a:endCxn id="25" idx="0"/>
          </p:cNvCxnSpPr>
          <p:nvPr/>
        </p:nvCxnSpPr>
        <p:spPr>
          <a:xfrm>
            <a:off x="7586576" y="3867701"/>
            <a:ext cx="0" cy="166266"/>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B041EF4D-E77B-4D39-8FC7-2A382A7CFC37}"/>
              </a:ext>
            </a:extLst>
          </p:cNvPr>
          <p:cNvCxnSpPr>
            <a:cxnSpLocks/>
            <a:stCxn id="17" idx="2"/>
            <a:endCxn id="20" idx="0"/>
          </p:cNvCxnSpPr>
          <p:nvPr/>
        </p:nvCxnSpPr>
        <p:spPr>
          <a:xfrm>
            <a:off x="1557425" y="3867701"/>
            <a:ext cx="0" cy="166266"/>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hteck: abgerundete Ecken 15">
            <a:extLst>
              <a:ext uri="{FF2B5EF4-FFF2-40B4-BE49-F238E27FC236}">
                <a16:creationId xmlns:a16="http://schemas.microsoft.com/office/drawing/2014/main" id="{05756FFD-9B68-4DA6-BAC0-5CEB9BBCAA28}"/>
              </a:ext>
            </a:extLst>
          </p:cNvPr>
          <p:cNvSpPr/>
          <p:nvPr/>
        </p:nvSpPr>
        <p:spPr>
          <a:xfrm>
            <a:off x="3505280" y="3295592"/>
            <a:ext cx="2133441" cy="572109"/>
          </a:xfrm>
          <a:prstGeom prst="roundRect">
            <a:avLst>
              <a:gd name="adj" fmla="val 17909"/>
            </a:avLst>
          </a:prstGeom>
          <a:gradFill flip="none" rotWithShape="1">
            <a:gsLst>
              <a:gs pos="0">
                <a:srgbClr val="85AAD4">
                  <a:tint val="66000"/>
                  <a:satMod val="160000"/>
                </a:srgbClr>
              </a:gs>
              <a:gs pos="50000">
                <a:srgbClr val="85AAD4">
                  <a:tint val="44500"/>
                  <a:satMod val="160000"/>
                </a:srgbClr>
              </a:gs>
              <a:gs pos="100000">
                <a:srgbClr val="85AAD4">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LVEF &gt;35% oder Device-Therapie nicht indiziert oder nicht geeignet</a:t>
            </a:r>
          </a:p>
        </p:txBody>
      </p:sp>
      <p:sp>
        <p:nvSpPr>
          <p:cNvPr id="17" name="Rechteck: abgerundete Ecken 16">
            <a:extLst>
              <a:ext uri="{FF2B5EF4-FFF2-40B4-BE49-F238E27FC236}">
                <a16:creationId xmlns:a16="http://schemas.microsoft.com/office/drawing/2014/main" id="{45E8B3EA-9D74-44C0-A62D-F3F7A1EE0343}"/>
              </a:ext>
            </a:extLst>
          </p:cNvPr>
          <p:cNvSpPr/>
          <p:nvPr/>
        </p:nvSpPr>
        <p:spPr>
          <a:xfrm>
            <a:off x="490705" y="3295592"/>
            <a:ext cx="2133441" cy="572109"/>
          </a:xfrm>
          <a:prstGeom prst="roundRect">
            <a:avLst>
              <a:gd name="adj" fmla="val 17909"/>
            </a:avLst>
          </a:prstGeom>
          <a:gradFill flip="none" rotWithShape="1">
            <a:gsLst>
              <a:gs pos="0">
                <a:srgbClr val="85AAD4">
                  <a:tint val="66000"/>
                  <a:satMod val="160000"/>
                </a:srgbClr>
              </a:gs>
              <a:gs pos="50000">
                <a:srgbClr val="85AAD4">
                  <a:tint val="44500"/>
                  <a:satMod val="160000"/>
                </a:srgbClr>
              </a:gs>
              <a:gs pos="100000">
                <a:srgbClr val="85AAD4">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LVEF≤35% und QRS &lt;130 </a:t>
            </a:r>
            <a:r>
              <a:rPr kumimoji="0" lang="de-DE" sz="1050" b="0" i="0" u="none" strike="noStrike" kern="1200" cap="none" spc="0" normalizeH="0" baseline="0" noProof="0" dirty="0" err="1">
                <a:ln>
                  <a:noFill/>
                </a:ln>
                <a:solidFill>
                  <a:srgbClr val="4C4C4C"/>
                </a:solidFill>
                <a:effectLst/>
                <a:uLnTx/>
                <a:uFillTx/>
                <a:latin typeface="Arial" panose="020B0604020202020204" pitchFamily="34" charset="0"/>
                <a:ea typeface="+mn-ea"/>
                <a:cs typeface="+mn-cs"/>
              </a:rPr>
              <a:t>ms</a:t>
            </a:r>
            <a:r>
              <a:rPr kumimoji="0" lang="de-DE" sz="1050" b="0"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 und falls geeignet</a:t>
            </a:r>
          </a:p>
        </p:txBody>
      </p:sp>
      <p:sp>
        <p:nvSpPr>
          <p:cNvPr id="18" name="Rechteck: abgerundete Ecken 17">
            <a:extLst>
              <a:ext uri="{FF2B5EF4-FFF2-40B4-BE49-F238E27FC236}">
                <a16:creationId xmlns:a16="http://schemas.microsoft.com/office/drawing/2014/main" id="{E5600323-27F3-46A2-8F33-74BC74A764AC}"/>
              </a:ext>
            </a:extLst>
          </p:cNvPr>
          <p:cNvSpPr/>
          <p:nvPr/>
        </p:nvSpPr>
        <p:spPr>
          <a:xfrm>
            <a:off x="6519855" y="3295592"/>
            <a:ext cx="2133441" cy="572109"/>
          </a:xfrm>
          <a:prstGeom prst="roundRect">
            <a:avLst>
              <a:gd name="adj" fmla="val 17909"/>
            </a:avLst>
          </a:prstGeom>
          <a:gradFill flip="none" rotWithShape="1">
            <a:gsLst>
              <a:gs pos="0">
                <a:srgbClr val="85AAD4">
                  <a:tint val="66000"/>
                  <a:satMod val="160000"/>
                </a:srgbClr>
              </a:gs>
              <a:gs pos="50000">
                <a:srgbClr val="85AAD4">
                  <a:tint val="44500"/>
                  <a:satMod val="160000"/>
                </a:srgbClr>
              </a:gs>
              <a:gs pos="100000">
                <a:srgbClr val="85AAD4">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SR und LVEF ≤35% </a:t>
            </a:r>
            <a:br>
              <a:rPr kumimoji="0" lang="de-DE" sz="1050" b="0"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br>
            <a:r>
              <a:rPr kumimoji="0" lang="de-DE" sz="1050" b="0"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und QRS ≥130 </a:t>
            </a:r>
            <a:r>
              <a:rPr kumimoji="0" lang="de-DE" sz="1050" b="0" i="0" u="none" strike="noStrike" kern="1200" cap="none" spc="0" normalizeH="0" baseline="0" noProof="0" dirty="0" err="1">
                <a:ln>
                  <a:noFill/>
                </a:ln>
                <a:solidFill>
                  <a:srgbClr val="4C4C4C"/>
                </a:solidFill>
                <a:effectLst/>
                <a:uLnTx/>
                <a:uFillTx/>
                <a:latin typeface="Arial" panose="020B0604020202020204" pitchFamily="34" charset="0"/>
                <a:ea typeface="+mn-ea"/>
                <a:cs typeface="+mn-cs"/>
              </a:rPr>
              <a:t>ms</a:t>
            </a:r>
            <a:r>
              <a:rPr kumimoji="0" lang="de-DE" sz="1050" b="0"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 </a:t>
            </a:r>
          </a:p>
        </p:txBody>
      </p:sp>
      <p:grpSp>
        <p:nvGrpSpPr>
          <p:cNvPr id="19" name="Gruppieren 18">
            <a:extLst>
              <a:ext uri="{FF2B5EF4-FFF2-40B4-BE49-F238E27FC236}">
                <a16:creationId xmlns:a16="http://schemas.microsoft.com/office/drawing/2014/main" id="{89A01A9F-4354-4225-A0F3-E4B80D8C24C4}"/>
              </a:ext>
            </a:extLst>
          </p:cNvPr>
          <p:cNvGrpSpPr/>
          <p:nvPr/>
        </p:nvGrpSpPr>
        <p:grpSpPr>
          <a:xfrm>
            <a:off x="490705" y="4033970"/>
            <a:ext cx="2133441" cy="536084"/>
            <a:chOff x="654273" y="4335729"/>
            <a:chExt cx="2844588" cy="714778"/>
          </a:xfrm>
        </p:grpSpPr>
        <p:sp>
          <p:nvSpPr>
            <p:cNvPr id="20" name="Rechteck: abgerundete Ecken 19">
              <a:extLst>
                <a:ext uri="{FF2B5EF4-FFF2-40B4-BE49-F238E27FC236}">
                  <a16:creationId xmlns:a16="http://schemas.microsoft.com/office/drawing/2014/main" id="{E73BE937-A085-478D-B248-8EA26FCBF069}"/>
                </a:ext>
              </a:extLst>
            </p:cNvPr>
            <p:cNvSpPr/>
            <p:nvPr/>
          </p:nvSpPr>
          <p:spPr>
            <a:xfrm>
              <a:off x="654273" y="4335729"/>
              <a:ext cx="2844588" cy="684000"/>
            </a:xfrm>
            <a:prstGeom prst="roundRect">
              <a:avLst>
                <a:gd name="adj" fmla="val 17909"/>
              </a:avLst>
            </a:prstGeom>
            <a:gradFill flip="none" rotWithShape="1">
              <a:gsLst>
                <a:gs pos="0">
                  <a:srgbClr val="FCD850"/>
                </a:gs>
                <a:gs pos="100000">
                  <a:srgbClr val="85C69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050" b="1"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ICD</a:t>
              </a:r>
            </a:p>
          </p:txBody>
        </p:sp>
        <p:grpSp>
          <p:nvGrpSpPr>
            <p:cNvPr id="21" name="Gruppieren 20">
              <a:extLst>
                <a:ext uri="{FF2B5EF4-FFF2-40B4-BE49-F238E27FC236}">
                  <a16:creationId xmlns:a16="http://schemas.microsoft.com/office/drawing/2014/main" id="{B896EA27-2638-4C13-8F56-A1372BE6ED61}"/>
                </a:ext>
              </a:extLst>
            </p:cNvPr>
            <p:cNvGrpSpPr/>
            <p:nvPr/>
          </p:nvGrpSpPr>
          <p:grpSpPr>
            <a:xfrm>
              <a:off x="661397" y="4588842"/>
              <a:ext cx="2830344" cy="461665"/>
              <a:chOff x="848380" y="4588842"/>
              <a:chExt cx="2830344" cy="461665"/>
            </a:xfrm>
          </p:grpSpPr>
          <p:sp>
            <p:nvSpPr>
              <p:cNvPr id="22" name="Textfeld 21">
                <a:extLst>
                  <a:ext uri="{FF2B5EF4-FFF2-40B4-BE49-F238E27FC236}">
                    <a16:creationId xmlns:a16="http://schemas.microsoft.com/office/drawing/2014/main" id="{2C724312-7334-421E-9E93-17914C391F8F}"/>
                  </a:ext>
                </a:extLst>
              </p:cNvPr>
              <p:cNvSpPr txBox="1"/>
              <p:nvPr/>
            </p:nvSpPr>
            <p:spPr>
              <a:xfrm>
                <a:off x="848380" y="4588842"/>
                <a:ext cx="1402065" cy="461665"/>
              </a:xfrm>
              <a:prstGeom prst="rect">
                <a:avLst/>
              </a:prstGeom>
              <a:noFill/>
            </p:spPr>
            <p:txBody>
              <a:bodyPr vert="horz"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25" b="0" i="0" u="none" strike="noStrike" kern="1200" cap="none" spc="0" normalizeH="0" baseline="0" noProof="0" dirty="0">
                    <a:ln>
                      <a:noFill/>
                    </a:ln>
                    <a:solidFill>
                      <a:srgbClr val="000000"/>
                    </a:solidFill>
                    <a:effectLst/>
                    <a:uLnTx/>
                    <a:uFillTx/>
                    <a:latin typeface="Arial" pitchFamily="34" charset="0"/>
                    <a:ea typeface="+mn-ea"/>
                    <a:cs typeface="+mn-cs"/>
                  </a:rPr>
                  <a:t>Nicht-ischämisch (Klasse </a:t>
                </a:r>
                <a:r>
                  <a:rPr kumimoji="0" lang="de-DE" sz="825" b="0" i="0" u="none" strike="noStrike" kern="1200" cap="none" spc="0" normalizeH="0" baseline="0" noProof="0" dirty="0" err="1">
                    <a:ln>
                      <a:noFill/>
                    </a:ln>
                    <a:solidFill>
                      <a:srgbClr val="000000"/>
                    </a:solidFill>
                    <a:effectLst/>
                    <a:uLnTx/>
                    <a:uFillTx/>
                    <a:latin typeface="Arial" pitchFamily="34" charset="0"/>
                    <a:ea typeface="+mn-ea"/>
                    <a:cs typeface="+mn-cs"/>
                  </a:rPr>
                  <a:t>IIa</a:t>
                </a:r>
                <a:r>
                  <a:rPr kumimoji="0" lang="de-DE" sz="825" b="0" i="0" u="none" strike="noStrike" kern="1200" cap="none" spc="0" normalizeH="0" baseline="0" noProof="0" dirty="0">
                    <a:ln>
                      <a:noFill/>
                    </a:ln>
                    <a:solidFill>
                      <a:srgbClr val="000000"/>
                    </a:solidFill>
                    <a:effectLst/>
                    <a:uLnTx/>
                    <a:uFillTx/>
                    <a:latin typeface="Arial" pitchFamily="34" charset="0"/>
                    <a:ea typeface="+mn-ea"/>
                    <a:cs typeface="+mn-cs"/>
                  </a:rPr>
                  <a:t>)</a:t>
                </a:r>
              </a:p>
            </p:txBody>
          </p:sp>
          <p:sp>
            <p:nvSpPr>
              <p:cNvPr id="23" name="Textfeld 22">
                <a:extLst>
                  <a:ext uri="{FF2B5EF4-FFF2-40B4-BE49-F238E27FC236}">
                    <a16:creationId xmlns:a16="http://schemas.microsoft.com/office/drawing/2014/main" id="{8E7A9949-FC31-4A6D-AA72-950124A1627E}"/>
                  </a:ext>
                </a:extLst>
              </p:cNvPr>
              <p:cNvSpPr txBox="1"/>
              <p:nvPr/>
            </p:nvSpPr>
            <p:spPr>
              <a:xfrm>
                <a:off x="2276659" y="4588842"/>
                <a:ext cx="1402065" cy="461665"/>
              </a:xfrm>
              <a:prstGeom prst="rect">
                <a:avLst/>
              </a:prstGeom>
              <a:noFill/>
            </p:spPr>
            <p:txBody>
              <a:bodyPr vert="horz"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25" b="0" i="0" u="none" strike="noStrike" kern="1200" cap="none" spc="0" normalizeH="0" baseline="0" noProof="0" dirty="0">
                    <a:ln>
                      <a:noFill/>
                    </a:ln>
                    <a:solidFill>
                      <a:srgbClr val="000000"/>
                    </a:solidFill>
                    <a:effectLst/>
                    <a:uLnTx/>
                    <a:uFillTx/>
                    <a:latin typeface="Arial" pitchFamily="34" charset="0"/>
                    <a:ea typeface="+mn-ea"/>
                    <a:cs typeface="+mn-cs"/>
                  </a:rPr>
                  <a:t>Ischämisch</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25" b="0" i="0" u="none" strike="noStrike" kern="1200" cap="none" spc="0" normalizeH="0" baseline="0" noProof="0" dirty="0">
                    <a:ln>
                      <a:noFill/>
                    </a:ln>
                    <a:solidFill>
                      <a:srgbClr val="000000"/>
                    </a:solidFill>
                    <a:effectLst/>
                    <a:uLnTx/>
                    <a:uFillTx/>
                    <a:latin typeface="Arial" pitchFamily="34" charset="0"/>
                    <a:ea typeface="+mn-ea"/>
                    <a:cs typeface="+mn-cs"/>
                  </a:rPr>
                  <a:t>(Klasse I)</a:t>
                </a:r>
              </a:p>
            </p:txBody>
          </p:sp>
        </p:grpSp>
      </p:grpSp>
      <p:grpSp>
        <p:nvGrpSpPr>
          <p:cNvPr id="24" name="Gruppieren 23">
            <a:extLst>
              <a:ext uri="{FF2B5EF4-FFF2-40B4-BE49-F238E27FC236}">
                <a16:creationId xmlns:a16="http://schemas.microsoft.com/office/drawing/2014/main" id="{A5668441-6BC0-4EBE-B93D-FA92BBAB4E4C}"/>
              </a:ext>
            </a:extLst>
          </p:cNvPr>
          <p:cNvGrpSpPr/>
          <p:nvPr/>
        </p:nvGrpSpPr>
        <p:grpSpPr>
          <a:xfrm>
            <a:off x="6519855" y="4033965"/>
            <a:ext cx="2133441" cy="536084"/>
            <a:chOff x="8693140" y="4328368"/>
            <a:chExt cx="2844588" cy="714779"/>
          </a:xfrm>
        </p:grpSpPr>
        <p:sp>
          <p:nvSpPr>
            <p:cNvPr id="25" name="Rechteck: abgerundete Ecken 24">
              <a:extLst>
                <a:ext uri="{FF2B5EF4-FFF2-40B4-BE49-F238E27FC236}">
                  <a16:creationId xmlns:a16="http://schemas.microsoft.com/office/drawing/2014/main" id="{9FCB8E2B-3114-457B-81CB-00E1E5EA3C9B}"/>
                </a:ext>
              </a:extLst>
            </p:cNvPr>
            <p:cNvSpPr/>
            <p:nvPr/>
          </p:nvSpPr>
          <p:spPr>
            <a:xfrm>
              <a:off x="8693140" y="4328368"/>
              <a:ext cx="2844588" cy="684000"/>
            </a:xfrm>
            <a:prstGeom prst="roundRect">
              <a:avLst>
                <a:gd name="adj" fmla="val 17909"/>
              </a:avLst>
            </a:prstGeom>
            <a:gradFill flip="none" rotWithShape="1">
              <a:gsLst>
                <a:gs pos="0">
                  <a:srgbClr val="FCD850"/>
                </a:gs>
                <a:gs pos="100000">
                  <a:srgbClr val="85C69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050" b="1" i="0" u="none" strike="noStrike" kern="1200" cap="none" spc="0" normalizeH="0" baseline="0" noProof="0" dirty="0">
                  <a:ln>
                    <a:noFill/>
                  </a:ln>
                  <a:solidFill>
                    <a:srgbClr val="4C4C4C"/>
                  </a:solidFill>
                  <a:effectLst/>
                  <a:uLnTx/>
                  <a:uFillTx/>
                  <a:latin typeface="Arial" panose="020B0604020202020204" pitchFamily="34" charset="0"/>
                  <a:ea typeface="+mn-ea"/>
                  <a:cs typeface="+mn-cs"/>
                </a:rPr>
                <a:t>CRT-D**/-P</a:t>
              </a:r>
            </a:p>
          </p:txBody>
        </p:sp>
        <p:grpSp>
          <p:nvGrpSpPr>
            <p:cNvPr id="26" name="Gruppieren 25">
              <a:extLst>
                <a:ext uri="{FF2B5EF4-FFF2-40B4-BE49-F238E27FC236}">
                  <a16:creationId xmlns:a16="http://schemas.microsoft.com/office/drawing/2014/main" id="{E364BDEE-D8A1-437B-8C59-976E9DB5D352}"/>
                </a:ext>
              </a:extLst>
            </p:cNvPr>
            <p:cNvGrpSpPr/>
            <p:nvPr/>
          </p:nvGrpSpPr>
          <p:grpSpPr>
            <a:xfrm>
              <a:off x="8693140" y="4581482"/>
              <a:ext cx="2844588" cy="461665"/>
              <a:chOff x="8719354" y="4585162"/>
              <a:chExt cx="2844588" cy="461665"/>
            </a:xfrm>
          </p:grpSpPr>
          <p:sp>
            <p:nvSpPr>
              <p:cNvPr id="27" name="Textfeld 26">
                <a:extLst>
                  <a:ext uri="{FF2B5EF4-FFF2-40B4-BE49-F238E27FC236}">
                    <a16:creationId xmlns:a16="http://schemas.microsoft.com/office/drawing/2014/main" id="{9CE9D9E5-3128-4C9C-B84F-7D73CCB69450}"/>
                  </a:ext>
                </a:extLst>
              </p:cNvPr>
              <p:cNvSpPr txBox="1"/>
              <p:nvPr/>
            </p:nvSpPr>
            <p:spPr>
              <a:xfrm>
                <a:off x="8719354" y="4585162"/>
                <a:ext cx="1402065" cy="461665"/>
              </a:xfrm>
              <a:prstGeom prst="rect">
                <a:avLst/>
              </a:prstGeom>
              <a:noFill/>
            </p:spPr>
            <p:txBody>
              <a:bodyPr vert="horz"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25" b="0" i="0" u="none" strike="noStrike" kern="1200" cap="none" spc="0" normalizeH="0" baseline="0" noProof="0" dirty="0">
                    <a:ln>
                      <a:noFill/>
                    </a:ln>
                    <a:solidFill>
                      <a:srgbClr val="000000"/>
                    </a:solidFill>
                    <a:effectLst/>
                    <a:uLnTx/>
                    <a:uFillTx/>
                    <a:latin typeface="Arial" pitchFamily="34" charset="0"/>
                    <a:ea typeface="+mn-ea"/>
                    <a:cs typeface="+mn-cs"/>
                  </a:rPr>
                  <a:t>QRS 130-149 </a:t>
                </a:r>
                <a:r>
                  <a:rPr kumimoji="0" lang="de-DE" sz="825" b="0" i="0" u="none" strike="noStrike" kern="1200" cap="none" spc="0" normalizeH="0" baseline="0" noProof="0" dirty="0" err="1">
                    <a:ln>
                      <a:noFill/>
                    </a:ln>
                    <a:solidFill>
                      <a:srgbClr val="000000"/>
                    </a:solidFill>
                    <a:effectLst/>
                    <a:uLnTx/>
                    <a:uFillTx/>
                    <a:latin typeface="Arial" pitchFamily="34" charset="0"/>
                    <a:ea typeface="+mn-ea"/>
                    <a:cs typeface="+mn-cs"/>
                  </a:rPr>
                  <a:t>ms</a:t>
                </a:r>
                <a:r>
                  <a:rPr kumimoji="0" lang="de-DE" sz="825" b="0" i="0" u="none" strike="noStrike" kern="1200" cap="none" spc="0" normalizeH="0" baseline="0" noProof="0" dirty="0">
                    <a:ln>
                      <a:noFill/>
                    </a:ln>
                    <a:solidFill>
                      <a:srgbClr val="000000"/>
                    </a:solidFill>
                    <a:effectLst/>
                    <a:uLnTx/>
                    <a:uFillTx/>
                    <a:latin typeface="Arial" pitchFamily="34" charset="0"/>
                    <a:ea typeface="+mn-ea"/>
                    <a:cs typeface="+mn-cs"/>
                  </a:rPr>
                  <a:t> (Klasse </a:t>
                </a:r>
                <a:r>
                  <a:rPr kumimoji="0" lang="de-DE" sz="825" b="0" i="0" u="none" strike="noStrike" kern="1200" cap="none" spc="0" normalizeH="0" baseline="0" noProof="0" dirty="0" err="1">
                    <a:ln>
                      <a:noFill/>
                    </a:ln>
                    <a:solidFill>
                      <a:srgbClr val="000000"/>
                    </a:solidFill>
                    <a:effectLst/>
                    <a:uLnTx/>
                    <a:uFillTx/>
                    <a:latin typeface="Arial" pitchFamily="34" charset="0"/>
                    <a:ea typeface="+mn-ea"/>
                    <a:cs typeface="+mn-cs"/>
                  </a:rPr>
                  <a:t>IIa</a:t>
                </a:r>
                <a:r>
                  <a:rPr kumimoji="0" lang="de-DE" sz="825" b="0" i="0" u="none" strike="noStrike" kern="1200" cap="none" spc="0" normalizeH="0" baseline="0" noProof="0" dirty="0">
                    <a:ln>
                      <a:noFill/>
                    </a:ln>
                    <a:solidFill>
                      <a:srgbClr val="000000"/>
                    </a:solidFill>
                    <a:effectLst/>
                    <a:uLnTx/>
                    <a:uFillTx/>
                    <a:latin typeface="Arial" pitchFamily="34" charset="0"/>
                    <a:ea typeface="+mn-ea"/>
                    <a:cs typeface="+mn-cs"/>
                  </a:rPr>
                  <a:t>)</a:t>
                </a:r>
              </a:p>
            </p:txBody>
          </p:sp>
          <p:sp>
            <p:nvSpPr>
              <p:cNvPr id="28" name="Textfeld 27">
                <a:extLst>
                  <a:ext uri="{FF2B5EF4-FFF2-40B4-BE49-F238E27FC236}">
                    <a16:creationId xmlns:a16="http://schemas.microsoft.com/office/drawing/2014/main" id="{860788A1-89B1-43CC-8F7E-1DC1B73793BC}"/>
                  </a:ext>
                </a:extLst>
              </p:cNvPr>
              <p:cNvSpPr txBox="1"/>
              <p:nvPr/>
            </p:nvSpPr>
            <p:spPr>
              <a:xfrm>
                <a:off x="10161877" y="4585162"/>
                <a:ext cx="1402065" cy="461665"/>
              </a:xfrm>
              <a:prstGeom prst="rect">
                <a:avLst/>
              </a:prstGeom>
              <a:noFill/>
            </p:spPr>
            <p:txBody>
              <a:bodyPr vert="horz"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25" b="0" i="0" u="none" strike="noStrike" kern="1200" cap="none" spc="0" normalizeH="0" baseline="0" noProof="0" dirty="0">
                    <a:ln>
                      <a:noFill/>
                    </a:ln>
                    <a:solidFill>
                      <a:srgbClr val="000000"/>
                    </a:solidFill>
                    <a:effectLst/>
                    <a:uLnTx/>
                    <a:uFillTx/>
                    <a:latin typeface="Arial" pitchFamily="34" charset="0"/>
                    <a:ea typeface="+mn-ea"/>
                    <a:cs typeface="+mn-cs"/>
                  </a:rPr>
                  <a:t>QRS ≥150 </a:t>
                </a:r>
                <a:r>
                  <a:rPr kumimoji="0" lang="de-DE" sz="825" b="0" i="0" u="none" strike="noStrike" kern="1200" cap="none" spc="0" normalizeH="0" baseline="0" noProof="0" dirty="0" err="1">
                    <a:ln>
                      <a:noFill/>
                    </a:ln>
                    <a:solidFill>
                      <a:srgbClr val="000000"/>
                    </a:solidFill>
                    <a:effectLst/>
                    <a:uLnTx/>
                    <a:uFillTx/>
                    <a:latin typeface="Arial" pitchFamily="34" charset="0"/>
                    <a:ea typeface="+mn-ea"/>
                    <a:cs typeface="+mn-cs"/>
                  </a:rPr>
                  <a:t>ms</a:t>
                </a:r>
                <a:r>
                  <a:rPr kumimoji="0" lang="de-DE" sz="825" b="0" i="0" u="none" strike="noStrike" kern="1200" cap="none" spc="0" normalizeH="0" baseline="0" noProof="0" dirty="0">
                    <a:ln>
                      <a:noFill/>
                    </a:ln>
                    <a:solidFill>
                      <a:srgbClr val="000000"/>
                    </a:solidFill>
                    <a:effectLst/>
                    <a:uLnTx/>
                    <a:uFillTx/>
                    <a:latin typeface="Arial" pitchFamily="34" charset="0"/>
                    <a:ea typeface="+mn-ea"/>
                    <a:cs typeface="+mn-cs"/>
                  </a:rPr>
                  <a:t> (Klasse I)</a:t>
                </a:r>
              </a:p>
            </p:txBody>
          </p:sp>
        </p:grpSp>
      </p:grpSp>
      <p:cxnSp>
        <p:nvCxnSpPr>
          <p:cNvPr id="29" name="Gerade Verbindung mit Pfeil 28">
            <a:extLst>
              <a:ext uri="{FF2B5EF4-FFF2-40B4-BE49-F238E27FC236}">
                <a16:creationId xmlns:a16="http://schemas.microsoft.com/office/drawing/2014/main" id="{0EA998CF-ADFA-4D84-99F3-B72DCE0BCD16}"/>
              </a:ext>
            </a:extLst>
          </p:cNvPr>
          <p:cNvCxnSpPr>
            <a:cxnSpLocks/>
            <a:stCxn id="8" idx="2"/>
            <a:endCxn id="16" idx="0"/>
          </p:cNvCxnSpPr>
          <p:nvPr/>
        </p:nvCxnSpPr>
        <p:spPr>
          <a:xfrm>
            <a:off x="4572000" y="3129326"/>
            <a:ext cx="1" cy="1662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8D735F4A-DE29-48E5-B15B-39E44DC7FA54}"/>
              </a:ext>
            </a:extLst>
          </p:cNvPr>
          <p:cNvCxnSpPr>
            <a:cxnSpLocks/>
            <a:stCxn id="16" idx="2"/>
            <a:endCxn id="9" idx="0"/>
          </p:cNvCxnSpPr>
          <p:nvPr/>
        </p:nvCxnSpPr>
        <p:spPr>
          <a:xfrm flipH="1">
            <a:off x="4572000" y="3867701"/>
            <a:ext cx="1" cy="8455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E6349C7C-7862-4A79-BA09-012B5E9F213A}"/>
              </a:ext>
            </a:extLst>
          </p:cNvPr>
          <p:cNvCxnSpPr>
            <a:cxnSpLocks/>
            <a:stCxn id="7" idx="2"/>
            <a:endCxn id="8" idx="0"/>
          </p:cNvCxnSpPr>
          <p:nvPr/>
        </p:nvCxnSpPr>
        <p:spPr>
          <a:xfrm>
            <a:off x="4572000" y="1936022"/>
            <a:ext cx="0" cy="1662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829372A0-AE13-4CE1-812D-99F30D3D841F}"/>
              </a:ext>
            </a:extLst>
          </p:cNvPr>
          <p:cNvSpPr/>
          <p:nvPr/>
        </p:nvSpPr>
        <p:spPr>
          <a:xfrm>
            <a:off x="2821609" y="2043485"/>
            <a:ext cx="3500777" cy="1143911"/>
          </a:xfrm>
          <a:prstGeom prst="rect">
            <a:avLst/>
          </a:prstGeom>
          <a:noFill/>
          <a:ln w="38100">
            <a:solidFill>
              <a:srgbClr val="4EA9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7490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9">
            <a:extLst>
              <a:ext uri="{FF2B5EF4-FFF2-40B4-BE49-F238E27FC236}">
                <a16:creationId xmlns:a16="http://schemas.microsoft.com/office/drawing/2014/main" id="{75367378-4DE9-40EF-858C-0FB6B240A462}"/>
              </a:ext>
            </a:extLst>
          </p:cNvPr>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857250"/>
            <a:ext cx="9142810" cy="5143500"/>
          </a:xfrm>
          <a:prstGeom prst="rect">
            <a:avLst/>
          </a:prstGeom>
        </p:spPr>
      </p:pic>
    </p:spTree>
    <p:extLst>
      <p:ext uri="{BB962C8B-B14F-4D97-AF65-F5344CB8AC3E}">
        <p14:creationId xmlns:p14="http://schemas.microsoft.com/office/powerpoint/2010/main" val="1415097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4CBFA4D-A92C-42ED-9A00-2C1325D0808E}"/>
              </a:ext>
            </a:extLst>
          </p:cNvPr>
          <p:cNvSpPr>
            <a:spLocks noGrp="1"/>
          </p:cNvSpPr>
          <p:nvPr>
            <p:ph type="body" sz="quarter" idx="14"/>
          </p:nvPr>
        </p:nvSpPr>
        <p:spPr/>
        <p:txBody>
          <a:bodyPr/>
          <a:lstStyle/>
          <a:p>
            <a:r>
              <a:rPr lang="de-DE" dirty="0"/>
              <a:t>2021 ESC-Leitlinien Herzinsuffizienz</a:t>
            </a:r>
            <a:br>
              <a:rPr lang="de-DE" dirty="0"/>
            </a:br>
            <a:r>
              <a:rPr lang="de-DE" sz="1500" b="0" dirty="0">
                <a:solidFill>
                  <a:schemeClr val="accent4"/>
                </a:solidFill>
              </a:rPr>
              <a:t>Empfohlene Medikamente bei allen Patienten mit </a:t>
            </a:r>
            <a:r>
              <a:rPr lang="de-DE" sz="1500" b="0" dirty="0" err="1">
                <a:solidFill>
                  <a:schemeClr val="accent4"/>
                </a:solidFill>
              </a:rPr>
              <a:t>HFrEF</a:t>
            </a:r>
            <a:endParaRPr lang="en-US" sz="1500" b="0" dirty="0">
              <a:solidFill>
                <a:schemeClr val="accent4"/>
              </a:solidFill>
            </a:endParaRPr>
          </a:p>
        </p:txBody>
      </p:sp>
      <p:sp>
        <p:nvSpPr>
          <p:cNvPr id="4" name="Inhaltsplatzhalter 3">
            <a:extLst>
              <a:ext uri="{FF2B5EF4-FFF2-40B4-BE49-F238E27FC236}">
                <a16:creationId xmlns:a16="http://schemas.microsoft.com/office/drawing/2014/main" id="{AC674817-D012-493B-A2F3-F3C4F6BA3FC2}"/>
              </a:ext>
            </a:extLst>
          </p:cNvPr>
          <p:cNvSpPr>
            <a:spLocks noGrp="1"/>
          </p:cNvSpPr>
          <p:nvPr>
            <p:ph sz="quarter" idx="10"/>
          </p:nvPr>
        </p:nvSpPr>
        <p:spPr/>
        <p:txBody>
          <a:bodyPr/>
          <a:lstStyle/>
          <a:p>
            <a:r>
              <a:rPr lang="de-DE" dirty="0"/>
              <a:t>McDonagh TA, et al. </a:t>
            </a:r>
            <a:r>
              <a:rPr lang="de-DE" dirty="0" err="1"/>
              <a:t>Eur</a:t>
            </a:r>
            <a:r>
              <a:rPr lang="de-DE" dirty="0"/>
              <a:t> Heart J 2021; </a:t>
            </a:r>
            <a:r>
              <a:rPr lang="de-DE" dirty="0" err="1"/>
              <a:t>doi</a:t>
            </a:r>
            <a:r>
              <a:rPr lang="de-DE" dirty="0"/>
              <a:t> 10.1093/</a:t>
            </a:r>
            <a:r>
              <a:rPr lang="de-DE" dirty="0" err="1"/>
              <a:t>eurheartj</a:t>
            </a:r>
            <a:r>
              <a:rPr lang="de-DE" dirty="0"/>
              <a:t>/ehab368; [</a:t>
            </a:r>
            <a:r>
              <a:rPr lang="de-DE" dirty="0" err="1"/>
              <a:t>Epub</a:t>
            </a:r>
            <a:r>
              <a:rPr lang="de-DE" dirty="0"/>
              <a:t> </a:t>
            </a:r>
            <a:r>
              <a:rPr lang="de-DE" dirty="0" err="1"/>
              <a:t>ahead</a:t>
            </a:r>
            <a:r>
              <a:rPr lang="de-DE" dirty="0"/>
              <a:t> </a:t>
            </a:r>
            <a:r>
              <a:rPr lang="de-DE" dirty="0" err="1"/>
              <a:t>of</a:t>
            </a:r>
            <a:r>
              <a:rPr lang="de-DE" dirty="0"/>
              <a:t> </a:t>
            </a:r>
            <a:r>
              <a:rPr lang="de-DE" dirty="0" err="1"/>
              <a:t>print</a:t>
            </a:r>
            <a:r>
              <a:rPr lang="de-DE" dirty="0"/>
              <a:t>].</a:t>
            </a:r>
          </a:p>
        </p:txBody>
      </p:sp>
      <p:sp>
        <p:nvSpPr>
          <p:cNvPr id="5" name="Inhaltsplatzhalter 4">
            <a:extLst>
              <a:ext uri="{FF2B5EF4-FFF2-40B4-BE49-F238E27FC236}">
                <a16:creationId xmlns:a16="http://schemas.microsoft.com/office/drawing/2014/main" id="{D4465FBD-6AA2-4A73-B4E5-097B0C43AC87}"/>
              </a:ext>
            </a:extLst>
          </p:cNvPr>
          <p:cNvSpPr>
            <a:spLocks noGrp="1"/>
          </p:cNvSpPr>
          <p:nvPr>
            <p:ph sz="quarter" idx="12"/>
          </p:nvPr>
        </p:nvSpPr>
        <p:spPr/>
        <p:txBody>
          <a:bodyPr/>
          <a:lstStyle/>
          <a:p>
            <a:r>
              <a:rPr lang="de-DE" dirty="0" err="1"/>
              <a:t>ACEi</a:t>
            </a:r>
            <a:r>
              <a:rPr lang="de-DE" dirty="0"/>
              <a:t>, Angiotensin-</a:t>
            </a:r>
            <a:r>
              <a:rPr lang="de-DE" dirty="0" err="1"/>
              <a:t>Converting</a:t>
            </a:r>
            <a:r>
              <a:rPr lang="de-DE" dirty="0"/>
              <a:t>-Enzyme-Inhibitor; </a:t>
            </a:r>
            <a:r>
              <a:rPr lang="de-DE" dirty="0" err="1"/>
              <a:t>HFrEF</a:t>
            </a:r>
            <a:r>
              <a:rPr lang="de-DE" dirty="0"/>
              <a:t>, Herzinsuffizienz mit reduzierter Ejektionsfraktion; MRA, </a:t>
            </a:r>
            <a:r>
              <a:rPr lang="de-DE" dirty="0" err="1"/>
              <a:t>Mineralokortikoid</a:t>
            </a:r>
            <a:r>
              <a:rPr lang="de-DE" dirty="0"/>
              <a:t>-Rezeptor-Antagonist. </a:t>
            </a:r>
          </a:p>
        </p:txBody>
      </p:sp>
      <p:sp>
        <p:nvSpPr>
          <p:cNvPr id="6" name="Foliennummernplatzhalter 5">
            <a:extLst>
              <a:ext uri="{FF2B5EF4-FFF2-40B4-BE49-F238E27FC236}">
                <a16:creationId xmlns:a16="http://schemas.microsoft.com/office/drawing/2014/main" id="{C2024759-B810-4830-B990-85D6FF69F359}"/>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831029-DBAE-41BF-BAA3-1BCD65F362BF}" type="slidenum">
              <a:rPr kumimoji="0" lang="de-DE" sz="788" b="0" i="0" u="none" strike="noStrike" kern="1200" cap="none" spc="0" normalizeH="0" baseline="0" noProof="0">
                <a:ln>
                  <a:noFill/>
                </a:ln>
                <a:solidFill>
                  <a:srgbClr val="00B0F0"/>
                </a:solidFill>
                <a:effectLst/>
                <a:uLnTx/>
                <a:uFillTx/>
                <a:latin typeface="Avenir LT Std 45 Book"/>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49</a:t>
            </a:fld>
            <a:endParaRPr kumimoji="0" lang="de-DE" sz="788" b="0" i="0" u="none" strike="noStrike" kern="1200" cap="none" spc="0" normalizeH="0" baseline="0" noProof="0" dirty="0">
              <a:ln>
                <a:noFill/>
              </a:ln>
              <a:solidFill>
                <a:srgbClr val="00B0F0"/>
              </a:solidFill>
              <a:effectLst/>
              <a:uLnTx/>
              <a:uFillTx/>
              <a:latin typeface="Avenir LT Std 45 Book"/>
              <a:ea typeface="+mn-ea"/>
              <a:cs typeface="+mn-cs"/>
            </a:endParaRPr>
          </a:p>
        </p:txBody>
      </p:sp>
      <p:graphicFrame>
        <p:nvGraphicFramePr>
          <p:cNvPr id="7" name="Tabelle 5">
            <a:extLst>
              <a:ext uri="{FF2B5EF4-FFF2-40B4-BE49-F238E27FC236}">
                <a16:creationId xmlns:a16="http://schemas.microsoft.com/office/drawing/2014/main" id="{8D2C2B55-1C00-4B92-A0E5-307DE98D3C7E}"/>
              </a:ext>
            </a:extLst>
          </p:cNvPr>
          <p:cNvGraphicFramePr>
            <a:graphicFrameLocks/>
          </p:cNvGraphicFramePr>
          <p:nvPr/>
        </p:nvGraphicFramePr>
        <p:xfrm>
          <a:off x="457200" y="2069987"/>
          <a:ext cx="8415901" cy="2423160"/>
        </p:xfrm>
        <a:graphic>
          <a:graphicData uri="http://schemas.openxmlformats.org/drawingml/2006/table">
            <a:tbl>
              <a:tblPr firstRow="1" bandRow="1">
                <a:tableStyleId>{5940675A-B579-460E-94D1-54222C63F5DA}</a:tableStyleId>
              </a:tblPr>
              <a:tblGrid>
                <a:gridCol w="6167511">
                  <a:extLst>
                    <a:ext uri="{9D8B030D-6E8A-4147-A177-3AD203B41FA5}">
                      <a16:colId xmlns:a16="http://schemas.microsoft.com/office/drawing/2014/main" val="2121982374"/>
                    </a:ext>
                  </a:extLst>
                </a:gridCol>
                <a:gridCol w="1216561">
                  <a:extLst>
                    <a:ext uri="{9D8B030D-6E8A-4147-A177-3AD203B41FA5}">
                      <a16:colId xmlns:a16="http://schemas.microsoft.com/office/drawing/2014/main" val="2926164533"/>
                    </a:ext>
                  </a:extLst>
                </a:gridCol>
                <a:gridCol w="1031829">
                  <a:extLst>
                    <a:ext uri="{9D8B030D-6E8A-4147-A177-3AD203B41FA5}">
                      <a16:colId xmlns:a16="http://schemas.microsoft.com/office/drawing/2014/main" val="340737626"/>
                    </a:ext>
                  </a:extLst>
                </a:gridCol>
              </a:tblGrid>
              <a:tr h="388620">
                <a:tc>
                  <a:txBody>
                    <a:bodyPr/>
                    <a:lstStyle/>
                    <a:p>
                      <a:r>
                        <a:rPr lang="de-DE" sz="1100" b="1" dirty="0">
                          <a:latin typeface="Arial" panose="020B0604020202020204" pitchFamily="34" charset="0"/>
                          <a:cs typeface="Arial" panose="020B0604020202020204" pitchFamily="34" charset="0"/>
                        </a:rPr>
                        <a:t>Empfehlungen</a:t>
                      </a:r>
                    </a:p>
                  </a:txBody>
                  <a:tcPr marL="68580" marR="68580" marT="34290" marB="34290" anchor="ctr">
                    <a:solidFill>
                      <a:srgbClr val="C8C8C8"/>
                    </a:solidFill>
                  </a:tcPr>
                </a:tc>
                <a:tc>
                  <a:txBody>
                    <a:bodyPr/>
                    <a:lstStyle/>
                    <a:p>
                      <a:pPr algn="ctr"/>
                      <a:r>
                        <a:rPr lang="de-DE" sz="1100" b="1" dirty="0" err="1">
                          <a:latin typeface="Arial" panose="020B0604020202020204" pitchFamily="34" charset="0"/>
                          <a:cs typeface="Arial" panose="020B0604020202020204" pitchFamily="34" charset="0"/>
                        </a:rPr>
                        <a:t>Empfehlungs</a:t>
                      </a:r>
                      <a:br>
                        <a:rPr lang="de-DE" sz="1100" b="1" dirty="0">
                          <a:latin typeface="Arial" panose="020B0604020202020204" pitchFamily="34" charset="0"/>
                          <a:cs typeface="Arial" panose="020B0604020202020204" pitchFamily="34" charset="0"/>
                        </a:rPr>
                      </a:br>
                      <a:r>
                        <a:rPr lang="de-DE" sz="1100" b="1" dirty="0">
                          <a:latin typeface="Arial" panose="020B0604020202020204" pitchFamily="34" charset="0"/>
                          <a:cs typeface="Arial" panose="020B0604020202020204" pitchFamily="34" charset="0"/>
                        </a:rPr>
                        <a:t>-grad</a:t>
                      </a:r>
                    </a:p>
                  </a:txBody>
                  <a:tcPr marL="68580" marR="68580" marT="34290" marB="34290" anchor="ctr">
                    <a:solidFill>
                      <a:srgbClr val="C8C8C8"/>
                    </a:solidFill>
                  </a:tcPr>
                </a:tc>
                <a:tc>
                  <a:txBody>
                    <a:bodyPr/>
                    <a:lstStyle/>
                    <a:p>
                      <a:pPr algn="ctr"/>
                      <a:r>
                        <a:rPr lang="de-DE" sz="1100" b="1" dirty="0">
                          <a:latin typeface="Arial" panose="020B0604020202020204" pitchFamily="34" charset="0"/>
                          <a:cs typeface="Arial" panose="020B0604020202020204" pitchFamily="34" charset="0"/>
                        </a:rPr>
                        <a:t>Evidenzgrad</a:t>
                      </a:r>
                    </a:p>
                  </a:txBody>
                  <a:tcPr marL="68580" marR="68580" marT="34290" marB="34290" anchor="ctr">
                    <a:solidFill>
                      <a:srgbClr val="C8C8C8"/>
                    </a:solidFill>
                  </a:tcPr>
                </a:tc>
                <a:extLst>
                  <a:ext uri="{0D108BD9-81ED-4DB2-BD59-A6C34878D82A}">
                    <a16:rowId xmlns:a16="http://schemas.microsoft.com/office/drawing/2014/main" val="2570838167"/>
                  </a:ext>
                </a:extLst>
              </a:tr>
              <a:tr h="388620">
                <a:tc>
                  <a:txBody>
                    <a:bodyPr/>
                    <a:lstStyle/>
                    <a:p>
                      <a:r>
                        <a:rPr lang="de-DE" sz="1100" dirty="0">
                          <a:latin typeface="Arial" panose="020B0604020202020204" pitchFamily="34" charset="0"/>
                          <a:cs typeface="Arial" panose="020B0604020202020204" pitchFamily="34" charset="0"/>
                        </a:rPr>
                        <a:t>Ein ACEi wird bei Patienten mit HFrEF empfohlen, um das Risiko für eine Herzinsuffizienz-bedingte Hospitalisierung und den Tod zu reduzieren.</a:t>
                      </a:r>
                    </a:p>
                  </a:txBody>
                  <a:tcPr marL="68580" marR="68580" marT="34290" marB="34290"/>
                </a:tc>
                <a:tc>
                  <a:txBody>
                    <a:bodyPr/>
                    <a:lstStyle/>
                    <a:p>
                      <a:pPr algn="ctr"/>
                      <a:r>
                        <a:rPr lang="de-DE" sz="1100" dirty="0">
                          <a:latin typeface="Arial" panose="020B0604020202020204" pitchFamily="34" charset="0"/>
                          <a:cs typeface="Arial" panose="020B0604020202020204" pitchFamily="34" charset="0"/>
                        </a:rPr>
                        <a:t>I</a:t>
                      </a:r>
                    </a:p>
                  </a:txBody>
                  <a:tcPr marL="68580" marR="68580" marT="34290" marB="34290" anchor="ctr">
                    <a:solidFill>
                      <a:srgbClr val="34917F"/>
                    </a:solidFill>
                  </a:tcPr>
                </a:tc>
                <a:tc>
                  <a:txBody>
                    <a:bodyPr/>
                    <a:lstStyle/>
                    <a:p>
                      <a:pPr algn="ctr"/>
                      <a:r>
                        <a:rPr lang="de-DE" sz="1100" dirty="0">
                          <a:latin typeface="Arial" panose="020B0604020202020204" pitchFamily="34" charset="0"/>
                          <a:cs typeface="Arial" panose="020B0604020202020204" pitchFamily="34" charset="0"/>
                        </a:rPr>
                        <a:t>A</a:t>
                      </a:r>
                    </a:p>
                  </a:txBody>
                  <a:tcPr marL="68580" marR="68580" marT="34290" marB="34290" anchor="ctr">
                    <a:solidFill>
                      <a:srgbClr val="0668AB"/>
                    </a:solidFill>
                  </a:tcPr>
                </a:tc>
                <a:extLst>
                  <a:ext uri="{0D108BD9-81ED-4DB2-BD59-A6C34878D82A}">
                    <a16:rowId xmlns:a16="http://schemas.microsoft.com/office/drawing/2014/main" val="1861701736"/>
                  </a:ext>
                </a:extLst>
              </a:tr>
              <a:tr h="388620">
                <a:tc>
                  <a:txBody>
                    <a:bodyPr/>
                    <a:lstStyle/>
                    <a:p>
                      <a:r>
                        <a:rPr lang="de-DE" sz="1100" dirty="0">
                          <a:latin typeface="Arial" panose="020B0604020202020204" pitchFamily="34" charset="0"/>
                          <a:cs typeface="Arial" panose="020B0604020202020204" pitchFamily="34" charset="0"/>
                        </a:rPr>
                        <a:t>Ein Betablocker wird bei Patienten mit stabiler HFrEF empfohlen, um das Risiko für eine Herzinsuffizienz-bedingte Hospitalisierung  und den Tod zu reduzieren.</a:t>
                      </a:r>
                    </a:p>
                  </a:txBody>
                  <a:tcPr marL="68580" marR="68580" marT="34290" marB="34290"/>
                </a:tc>
                <a:tc>
                  <a:txBody>
                    <a:bodyPr/>
                    <a:lstStyle/>
                    <a:p>
                      <a:pPr algn="ctr"/>
                      <a:r>
                        <a:rPr lang="de-DE" sz="1100" dirty="0">
                          <a:latin typeface="Arial" panose="020B0604020202020204" pitchFamily="34" charset="0"/>
                          <a:cs typeface="Arial" panose="020B0604020202020204" pitchFamily="34" charset="0"/>
                        </a:rPr>
                        <a:t>I</a:t>
                      </a:r>
                    </a:p>
                  </a:txBody>
                  <a:tcPr marL="68580" marR="68580" marT="34290" marB="34290" anchor="ctr">
                    <a:solidFill>
                      <a:srgbClr val="34917F"/>
                    </a:solidFill>
                  </a:tcPr>
                </a:tc>
                <a:tc>
                  <a:txBody>
                    <a:bodyPr/>
                    <a:lstStyle/>
                    <a:p>
                      <a:pPr algn="ctr"/>
                      <a:r>
                        <a:rPr lang="de-DE" sz="1100" dirty="0">
                          <a:latin typeface="Arial" panose="020B0604020202020204" pitchFamily="34" charset="0"/>
                          <a:cs typeface="Arial" panose="020B0604020202020204" pitchFamily="34" charset="0"/>
                        </a:rPr>
                        <a:t>A</a:t>
                      </a:r>
                    </a:p>
                  </a:txBody>
                  <a:tcPr marL="68580" marR="68580" marT="34290" marB="34290" anchor="ctr">
                    <a:solidFill>
                      <a:srgbClr val="0668AB"/>
                    </a:solidFill>
                  </a:tcPr>
                </a:tc>
                <a:extLst>
                  <a:ext uri="{0D108BD9-81ED-4DB2-BD59-A6C34878D82A}">
                    <a16:rowId xmlns:a16="http://schemas.microsoft.com/office/drawing/2014/main" val="3142485715"/>
                  </a:ext>
                </a:extLst>
              </a:tr>
              <a:tr h="388620">
                <a:tc>
                  <a:txBody>
                    <a:bodyPr/>
                    <a:lstStyle/>
                    <a:p>
                      <a:r>
                        <a:rPr lang="de-DE" sz="1100" dirty="0">
                          <a:latin typeface="Arial" panose="020B0604020202020204" pitchFamily="34" charset="0"/>
                          <a:cs typeface="Arial" panose="020B0604020202020204" pitchFamily="34" charset="0"/>
                        </a:rPr>
                        <a:t>Ein MRA wird empfohlen bei Patienten mit </a:t>
                      </a:r>
                      <a:r>
                        <a:rPr lang="de-DE" sz="1100" dirty="0" err="1">
                          <a:latin typeface="Arial" panose="020B0604020202020204" pitchFamily="34" charset="0"/>
                          <a:cs typeface="Arial" panose="020B0604020202020204" pitchFamily="34" charset="0"/>
                        </a:rPr>
                        <a:t>HFrEF</a:t>
                      </a:r>
                      <a:r>
                        <a:rPr lang="de-DE" sz="1100" dirty="0">
                          <a:latin typeface="Arial" panose="020B0604020202020204" pitchFamily="34" charset="0"/>
                          <a:cs typeface="Arial" panose="020B0604020202020204" pitchFamily="34" charset="0"/>
                        </a:rPr>
                        <a:t>, um das Risiko für eine Herzinsuffizienz-bedingte Hospitalisierung und den Tod zu reduzieren. </a:t>
                      </a:r>
                    </a:p>
                  </a:txBody>
                  <a:tcPr marL="68580" marR="68580" marT="34290" marB="34290"/>
                </a:tc>
                <a:tc>
                  <a:txBody>
                    <a:bodyPr/>
                    <a:lstStyle/>
                    <a:p>
                      <a:pPr algn="ctr"/>
                      <a:r>
                        <a:rPr lang="de-DE" sz="1100" dirty="0">
                          <a:latin typeface="Arial" panose="020B0604020202020204" pitchFamily="34" charset="0"/>
                          <a:cs typeface="Arial" panose="020B0604020202020204" pitchFamily="34" charset="0"/>
                        </a:rPr>
                        <a:t>I</a:t>
                      </a:r>
                    </a:p>
                  </a:txBody>
                  <a:tcPr marL="68580" marR="68580" marT="34290" marB="34290" anchor="ctr">
                    <a:solidFill>
                      <a:srgbClr val="34917F"/>
                    </a:solidFill>
                  </a:tcPr>
                </a:tc>
                <a:tc>
                  <a:txBody>
                    <a:bodyPr/>
                    <a:lstStyle/>
                    <a:p>
                      <a:pPr algn="ctr"/>
                      <a:r>
                        <a:rPr lang="de-DE" sz="1100" dirty="0">
                          <a:latin typeface="Arial" panose="020B0604020202020204" pitchFamily="34" charset="0"/>
                          <a:cs typeface="Arial" panose="020B0604020202020204" pitchFamily="34" charset="0"/>
                        </a:rPr>
                        <a:t>A</a:t>
                      </a:r>
                    </a:p>
                  </a:txBody>
                  <a:tcPr marL="68580" marR="68580" marT="34290" marB="34290" anchor="ctr">
                    <a:solidFill>
                      <a:srgbClr val="0668AB"/>
                    </a:solidFill>
                  </a:tcPr>
                </a:tc>
                <a:extLst>
                  <a:ext uri="{0D108BD9-81ED-4DB2-BD59-A6C34878D82A}">
                    <a16:rowId xmlns:a16="http://schemas.microsoft.com/office/drawing/2014/main" val="911511626"/>
                  </a:ext>
                </a:extLst>
              </a:tr>
              <a:tr h="388620">
                <a:tc>
                  <a:txBody>
                    <a:bodyPr/>
                    <a:lstStyle/>
                    <a:p>
                      <a:r>
                        <a:rPr lang="de-DE" sz="1100" dirty="0">
                          <a:latin typeface="Arial" panose="020B0604020202020204" pitchFamily="34" charset="0"/>
                          <a:cs typeface="Arial" panose="020B0604020202020204" pitchFamily="34" charset="0"/>
                        </a:rPr>
                        <a:t>Dapagliflozin oder Empagliflozin werden bei Patienten mit HFrEF empfohlen, um das Risiko für eine Herzinsuffizienz-bedingte Hospitalisierung und den Tod zu reduzieren.</a:t>
                      </a:r>
                    </a:p>
                  </a:txBody>
                  <a:tcPr marL="68580" marR="68580" marT="34290" marB="34290"/>
                </a:tc>
                <a:tc>
                  <a:txBody>
                    <a:bodyPr/>
                    <a:lstStyle/>
                    <a:p>
                      <a:pPr algn="ctr"/>
                      <a:r>
                        <a:rPr lang="de-DE" sz="1100" dirty="0">
                          <a:latin typeface="Arial" panose="020B0604020202020204" pitchFamily="34" charset="0"/>
                          <a:cs typeface="Arial" panose="020B0604020202020204" pitchFamily="34" charset="0"/>
                        </a:rPr>
                        <a:t>I</a:t>
                      </a:r>
                    </a:p>
                  </a:txBody>
                  <a:tcPr marL="68580" marR="68580" marT="34290" marB="34290" anchor="ctr">
                    <a:solidFill>
                      <a:srgbClr val="34917F"/>
                    </a:solidFill>
                  </a:tcPr>
                </a:tc>
                <a:tc>
                  <a:txBody>
                    <a:bodyPr/>
                    <a:lstStyle/>
                    <a:p>
                      <a:pPr algn="ctr"/>
                      <a:r>
                        <a:rPr lang="de-DE" sz="1100" dirty="0">
                          <a:latin typeface="Arial" panose="020B0604020202020204" pitchFamily="34" charset="0"/>
                          <a:cs typeface="Arial" panose="020B0604020202020204" pitchFamily="34" charset="0"/>
                        </a:rPr>
                        <a:t>A</a:t>
                      </a:r>
                    </a:p>
                  </a:txBody>
                  <a:tcPr marL="68580" marR="68580" marT="34290" marB="34290" anchor="ctr">
                    <a:solidFill>
                      <a:srgbClr val="0668AB"/>
                    </a:solidFill>
                  </a:tcPr>
                </a:tc>
                <a:extLst>
                  <a:ext uri="{0D108BD9-81ED-4DB2-BD59-A6C34878D82A}">
                    <a16:rowId xmlns:a16="http://schemas.microsoft.com/office/drawing/2014/main" val="1764145242"/>
                  </a:ext>
                </a:extLst>
              </a:tr>
              <a:tr h="388620">
                <a:tc>
                  <a:txBody>
                    <a:bodyPr/>
                    <a:lstStyle/>
                    <a:p>
                      <a:r>
                        <a:rPr lang="de-DE" sz="1100" dirty="0" err="1">
                          <a:latin typeface="Arial" panose="020B0604020202020204" pitchFamily="34" charset="0"/>
                          <a:cs typeface="Arial" panose="020B0604020202020204" pitchFamily="34" charset="0"/>
                        </a:rPr>
                        <a:t>Sacubitril</a:t>
                      </a:r>
                      <a:r>
                        <a:rPr lang="de-DE" sz="1100" dirty="0">
                          <a:latin typeface="Arial" panose="020B0604020202020204" pitchFamily="34" charset="0"/>
                          <a:cs typeface="Arial" panose="020B0604020202020204" pitchFamily="34" charset="0"/>
                        </a:rPr>
                        <a:t>/Valsartan wird als Ersatz für einen </a:t>
                      </a:r>
                      <a:r>
                        <a:rPr lang="de-DE" sz="1100" dirty="0" err="1">
                          <a:latin typeface="Arial" panose="020B0604020202020204" pitchFamily="34" charset="0"/>
                          <a:cs typeface="Arial" panose="020B0604020202020204" pitchFamily="34" charset="0"/>
                        </a:rPr>
                        <a:t>ACEi</a:t>
                      </a:r>
                      <a:r>
                        <a:rPr lang="de-DE" sz="1100" dirty="0">
                          <a:latin typeface="Arial" panose="020B0604020202020204" pitchFamily="34" charset="0"/>
                          <a:cs typeface="Arial" panose="020B0604020202020204" pitchFamily="34" charset="0"/>
                        </a:rPr>
                        <a:t> empfohlen bei Patienten mit </a:t>
                      </a:r>
                      <a:r>
                        <a:rPr lang="de-DE" sz="1100" dirty="0" err="1">
                          <a:latin typeface="Arial" panose="020B0604020202020204" pitchFamily="34" charset="0"/>
                          <a:cs typeface="Arial" panose="020B0604020202020204" pitchFamily="34" charset="0"/>
                        </a:rPr>
                        <a:t>HFrEF</a:t>
                      </a:r>
                      <a:r>
                        <a:rPr lang="de-DE" sz="1100" dirty="0">
                          <a:latin typeface="Arial" panose="020B0604020202020204" pitchFamily="34" charset="0"/>
                          <a:cs typeface="Arial" panose="020B0604020202020204" pitchFamily="34" charset="0"/>
                        </a:rPr>
                        <a:t>, um das Risiko für eine Herzinsuffizienz-bedingte Hospitalisierung und den Tod zu reduzieren.</a:t>
                      </a:r>
                    </a:p>
                  </a:txBody>
                  <a:tcPr marL="68580" marR="68580" marT="34290" marB="34290"/>
                </a:tc>
                <a:tc>
                  <a:txBody>
                    <a:bodyPr/>
                    <a:lstStyle/>
                    <a:p>
                      <a:pPr algn="ctr"/>
                      <a:r>
                        <a:rPr lang="de-DE" sz="1100" dirty="0">
                          <a:latin typeface="Arial" panose="020B0604020202020204" pitchFamily="34" charset="0"/>
                          <a:cs typeface="Arial" panose="020B0604020202020204" pitchFamily="34" charset="0"/>
                        </a:rPr>
                        <a:t>I</a:t>
                      </a:r>
                    </a:p>
                  </a:txBody>
                  <a:tcPr marL="68580" marR="68580" marT="34290" marB="34290" anchor="ctr">
                    <a:solidFill>
                      <a:srgbClr val="34917F"/>
                    </a:solidFill>
                  </a:tcPr>
                </a:tc>
                <a:tc>
                  <a:txBody>
                    <a:bodyPr/>
                    <a:lstStyle/>
                    <a:p>
                      <a:pPr algn="ctr"/>
                      <a:r>
                        <a:rPr lang="de-DE" sz="1100" dirty="0">
                          <a:latin typeface="Arial" panose="020B0604020202020204" pitchFamily="34" charset="0"/>
                          <a:cs typeface="Arial" panose="020B0604020202020204" pitchFamily="34" charset="0"/>
                        </a:rPr>
                        <a:t>B</a:t>
                      </a:r>
                    </a:p>
                  </a:txBody>
                  <a:tcPr marL="68580" marR="68580" marT="34290" marB="34290" anchor="ctr">
                    <a:solidFill>
                      <a:srgbClr val="74AECF"/>
                    </a:solidFill>
                  </a:tcPr>
                </a:tc>
                <a:extLst>
                  <a:ext uri="{0D108BD9-81ED-4DB2-BD59-A6C34878D82A}">
                    <a16:rowId xmlns:a16="http://schemas.microsoft.com/office/drawing/2014/main" val="3054158922"/>
                  </a:ext>
                </a:extLst>
              </a:tr>
            </a:tbl>
          </a:graphicData>
        </a:graphic>
      </p:graphicFrame>
      <p:sp>
        <p:nvSpPr>
          <p:cNvPr id="8" name="Rechteck 7">
            <a:extLst>
              <a:ext uri="{FF2B5EF4-FFF2-40B4-BE49-F238E27FC236}">
                <a16:creationId xmlns:a16="http://schemas.microsoft.com/office/drawing/2014/main" id="{023AA508-5615-4AC8-ACF8-A1F54B81C209}"/>
              </a:ext>
            </a:extLst>
          </p:cNvPr>
          <p:cNvSpPr/>
          <p:nvPr/>
        </p:nvSpPr>
        <p:spPr>
          <a:xfrm>
            <a:off x="364050" y="2467728"/>
            <a:ext cx="8602199" cy="113920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1" name="Textfeld 10">
            <a:extLst>
              <a:ext uri="{FF2B5EF4-FFF2-40B4-BE49-F238E27FC236}">
                <a16:creationId xmlns:a16="http://schemas.microsoft.com/office/drawing/2014/main" id="{CB585B32-1959-4596-AEDA-66C6D723C0D0}"/>
              </a:ext>
            </a:extLst>
          </p:cNvPr>
          <p:cNvSpPr txBox="1"/>
          <p:nvPr/>
        </p:nvSpPr>
        <p:spPr>
          <a:xfrm>
            <a:off x="270901" y="4748906"/>
            <a:ext cx="8082644" cy="415498"/>
          </a:xfrm>
          <a:prstGeom prst="rect">
            <a:avLst/>
          </a:prstGeom>
          <a:noFill/>
        </p:spPr>
        <p:txBody>
          <a:bodyPr vert="horz"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F2F2F2">
                    <a:lumMod val="10000"/>
                  </a:srgbClr>
                </a:solidFill>
                <a:effectLst/>
                <a:uLnTx/>
                <a:uFillTx/>
                <a:latin typeface="Arial" pitchFamily="34" charset="0"/>
                <a:ea typeface="+mn-ea"/>
                <a:cs typeface="Arial" panose="020B0604020202020204" pitchFamily="34" charset="0"/>
              </a:rPr>
              <a:t>Der Beginn einer Behandlung mit S</a:t>
            </a:r>
            <a:r>
              <a:rPr kumimoji="0" lang="de-DE" sz="1050" b="0" i="0" u="none" strike="noStrike" kern="1200" cap="none" spc="0" normalizeH="0" baseline="0" noProof="0" dirty="0" err="1">
                <a:ln>
                  <a:noFill/>
                </a:ln>
                <a:solidFill>
                  <a:srgbClr val="F2F2F2">
                    <a:lumMod val="10000"/>
                  </a:srgbClr>
                </a:solidFill>
                <a:effectLst/>
                <a:uLnTx/>
                <a:uFillTx/>
                <a:latin typeface="Arial" pitchFamily="34" charset="0"/>
                <a:ea typeface="+mn-ea"/>
                <a:cs typeface="Arial" panose="020B0604020202020204" pitchFamily="34" charset="0"/>
              </a:rPr>
              <a:t>acubitril</a:t>
            </a:r>
            <a:r>
              <a:rPr kumimoji="0" lang="de-DE" sz="1050" b="0" i="0" u="none" strike="noStrike" kern="1200" cap="none" spc="0" normalizeH="0" baseline="0" noProof="0" dirty="0">
                <a:ln>
                  <a:noFill/>
                </a:ln>
                <a:solidFill>
                  <a:srgbClr val="F2F2F2">
                    <a:lumMod val="10000"/>
                  </a:srgbClr>
                </a:solidFill>
                <a:effectLst/>
                <a:uLnTx/>
                <a:uFillTx/>
                <a:latin typeface="Arial" pitchFamily="34" charset="0"/>
                <a:ea typeface="+mn-ea"/>
                <a:cs typeface="Arial" panose="020B0604020202020204" pitchFamily="34" charset="0"/>
              </a:rPr>
              <a:t>/Valsartan </a:t>
            </a:r>
            <a:r>
              <a:rPr kumimoji="0" lang="de-DE" sz="1050" b="0" i="0" u="none" strike="noStrike" kern="1200" cap="none" spc="0" normalizeH="0" baseline="0" noProof="0" dirty="0" err="1">
                <a:ln>
                  <a:noFill/>
                </a:ln>
                <a:solidFill>
                  <a:srgbClr val="F2F2F2">
                    <a:lumMod val="10000"/>
                  </a:srgbClr>
                </a:solidFill>
                <a:effectLst/>
                <a:uLnTx/>
                <a:uFillTx/>
                <a:latin typeface="Arial" pitchFamily="34" charset="0"/>
                <a:ea typeface="+mn-ea"/>
                <a:cs typeface="Arial" panose="020B0604020202020204" pitchFamily="34" charset="0"/>
              </a:rPr>
              <a:t>bei</a:t>
            </a:r>
            <a:r>
              <a:rPr kumimoji="0" lang="de-DE" sz="1050" b="0" i="0" u="none" strike="noStrike" kern="1200" cap="none" spc="0" normalizeH="0" baseline="0" noProof="0" dirty="0">
                <a:ln>
                  <a:noFill/>
                </a:ln>
                <a:solidFill>
                  <a:srgbClr val="F2F2F2">
                    <a:lumMod val="10000"/>
                  </a:srgbClr>
                </a:solidFill>
                <a:effectLst/>
                <a:uLnTx/>
                <a:uFillTx/>
                <a:latin typeface="Arial" pitchFamily="34" charset="0"/>
                <a:ea typeface="+mn-ea"/>
                <a:cs typeface="Arial" panose="020B0604020202020204" pitchFamily="34" charset="0"/>
              </a:rPr>
              <a:t> </a:t>
            </a:r>
            <a:r>
              <a:rPr kumimoji="0" lang="de-DE" sz="1050" b="0" i="0" u="none" strike="noStrike" kern="1200" cap="none" spc="0" normalizeH="0" baseline="0" noProof="0" dirty="0" err="1">
                <a:ln>
                  <a:noFill/>
                </a:ln>
                <a:solidFill>
                  <a:srgbClr val="F2F2F2">
                    <a:lumMod val="10000"/>
                  </a:srgbClr>
                </a:solidFill>
                <a:effectLst/>
                <a:uLnTx/>
                <a:uFillTx/>
                <a:latin typeface="Arial" pitchFamily="34" charset="0"/>
                <a:ea typeface="+mn-ea"/>
                <a:cs typeface="Arial" panose="020B0604020202020204" pitchFamily="34" charset="0"/>
              </a:rPr>
              <a:t>ACEi-naiven</a:t>
            </a:r>
            <a:r>
              <a:rPr kumimoji="0" lang="de-DE" sz="1050" b="0" i="0" u="none" strike="noStrike" kern="1200" cap="none" spc="0" normalizeH="0" baseline="0" noProof="0" dirty="0">
                <a:ln>
                  <a:noFill/>
                </a:ln>
                <a:solidFill>
                  <a:srgbClr val="F2F2F2">
                    <a:lumMod val="10000"/>
                  </a:srgbClr>
                </a:solidFill>
                <a:effectLst/>
                <a:uLnTx/>
                <a:uFillTx/>
                <a:latin typeface="Arial" pitchFamily="34" charset="0"/>
                <a:ea typeface="+mn-ea"/>
                <a:cs typeface="Arial" panose="020B0604020202020204" pitchFamily="34" charset="0"/>
              </a:rPr>
              <a:t>  (d. h. de novo) </a:t>
            </a:r>
            <a:r>
              <a:rPr kumimoji="0" lang="de-DE" sz="1050" b="0" i="0" u="none" strike="noStrike" kern="1200" cap="none" spc="0" normalizeH="0" baseline="0" noProof="0" dirty="0" err="1">
                <a:ln>
                  <a:noFill/>
                </a:ln>
                <a:solidFill>
                  <a:srgbClr val="F2F2F2">
                    <a:lumMod val="10000"/>
                  </a:srgbClr>
                </a:solidFill>
                <a:effectLst/>
                <a:uLnTx/>
                <a:uFillTx/>
                <a:latin typeface="Arial" pitchFamily="34" charset="0"/>
                <a:ea typeface="+mn-ea"/>
                <a:cs typeface="Arial" panose="020B0604020202020204" pitchFamily="34" charset="0"/>
              </a:rPr>
              <a:t>Patienten</a:t>
            </a:r>
            <a:r>
              <a:rPr kumimoji="0" lang="de-DE" sz="1050" b="0" i="0" u="none" strike="noStrike" kern="1200" cap="none" spc="0" normalizeH="0" baseline="0" noProof="0" dirty="0">
                <a:ln>
                  <a:noFill/>
                </a:ln>
                <a:solidFill>
                  <a:srgbClr val="F2F2F2">
                    <a:lumMod val="10000"/>
                  </a:srgbClr>
                </a:solidFill>
                <a:effectLst/>
                <a:uLnTx/>
                <a:uFillTx/>
                <a:latin typeface="Arial" pitchFamily="34" charset="0"/>
                <a:ea typeface="+mn-ea"/>
                <a:cs typeface="Arial" panose="020B0604020202020204" pitchFamily="34" charset="0"/>
              </a:rPr>
              <a:t> </a:t>
            </a:r>
            <a:r>
              <a:rPr kumimoji="0" lang="de-DE" sz="1050" b="0" i="0" u="none" strike="noStrike" kern="1200" cap="none" spc="0" normalizeH="0" baseline="0" noProof="0" dirty="0" err="1">
                <a:ln>
                  <a:noFill/>
                </a:ln>
                <a:solidFill>
                  <a:srgbClr val="F2F2F2">
                    <a:lumMod val="10000"/>
                  </a:srgbClr>
                </a:solidFill>
                <a:effectLst/>
                <a:uLnTx/>
                <a:uFillTx/>
                <a:latin typeface="Arial" pitchFamily="34" charset="0"/>
                <a:ea typeface="+mn-ea"/>
                <a:cs typeface="Arial" panose="020B0604020202020204" pitchFamily="34" charset="0"/>
              </a:rPr>
              <a:t>mit</a:t>
            </a:r>
            <a:r>
              <a:rPr kumimoji="0" lang="de-DE" sz="1050" b="0" i="0" u="none" strike="noStrike" kern="1200" cap="none" spc="0" normalizeH="0" baseline="0" noProof="0" dirty="0">
                <a:ln>
                  <a:noFill/>
                </a:ln>
                <a:solidFill>
                  <a:srgbClr val="F2F2F2">
                    <a:lumMod val="10000"/>
                  </a:srgbClr>
                </a:solidFill>
                <a:effectLst/>
                <a:uLnTx/>
                <a:uFillTx/>
                <a:latin typeface="Arial" pitchFamily="34" charset="0"/>
                <a:ea typeface="+mn-ea"/>
                <a:cs typeface="Arial" panose="020B0604020202020204" pitchFamily="34" charset="0"/>
              </a:rPr>
              <a:t> </a:t>
            </a:r>
            <a:r>
              <a:rPr kumimoji="0" lang="de-DE" sz="1050" b="0" i="0" u="none" strike="noStrike" kern="1200" cap="none" spc="0" normalizeH="0" baseline="0" noProof="0" dirty="0" err="1">
                <a:ln>
                  <a:noFill/>
                </a:ln>
                <a:solidFill>
                  <a:srgbClr val="F2F2F2">
                    <a:lumMod val="10000"/>
                  </a:srgbClr>
                </a:solidFill>
                <a:effectLst/>
                <a:uLnTx/>
                <a:uFillTx/>
                <a:latin typeface="Arial" pitchFamily="34" charset="0"/>
                <a:ea typeface="+mn-ea"/>
                <a:cs typeface="Arial" panose="020B0604020202020204" pitchFamily="34" charset="0"/>
              </a:rPr>
              <a:t>HFrEF</a:t>
            </a:r>
            <a:r>
              <a:rPr kumimoji="0" lang="de-DE" sz="1050" b="0" i="0" u="none" strike="noStrike" kern="1200" cap="none" spc="0" normalizeH="0" baseline="0" noProof="0" dirty="0">
                <a:ln>
                  <a:noFill/>
                </a:ln>
                <a:solidFill>
                  <a:srgbClr val="F2F2F2">
                    <a:lumMod val="10000"/>
                  </a:srgbClr>
                </a:solidFill>
                <a:effectLst/>
                <a:uLnTx/>
                <a:uFillTx/>
                <a:latin typeface="Arial" pitchFamily="34" charset="0"/>
                <a:ea typeface="+mn-ea"/>
                <a:cs typeface="Arial" panose="020B0604020202020204" pitchFamily="34" charset="0"/>
              </a:rPr>
              <a:t> </a:t>
            </a:r>
            <a:r>
              <a:rPr kumimoji="0" lang="de-DE" sz="1050" b="0" i="0" u="none" strike="noStrike" kern="1200" cap="none" spc="0" normalizeH="0" baseline="0" noProof="0" dirty="0" err="1">
                <a:ln>
                  <a:noFill/>
                </a:ln>
                <a:solidFill>
                  <a:srgbClr val="F2F2F2">
                    <a:lumMod val="10000"/>
                  </a:srgbClr>
                </a:solidFill>
                <a:effectLst/>
                <a:uLnTx/>
                <a:uFillTx/>
                <a:latin typeface="Arial" pitchFamily="34" charset="0"/>
                <a:ea typeface="+mn-ea"/>
                <a:cs typeface="Arial" panose="020B0604020202020204" pitchFamily="34" charset="0"/>
              </a:rPr>
              <a:t>kann</a:t>
            </a:r>
            <a:r>
              <a:rPr kumimoji="0" lang="de-DE" sz="1050" b="0" i="0" u="none" strike="noStrike" kern="1200" cap="none" spc="0" normalizeH="0" baseline="0" noProof="0" dirty="0">
                <a:ln>
                  <a:noFill/>
                </a:ln>
                <a:solidFill>
                  <a:srgbClr val="F2F2F2">
                    <a:lumMod val="10000"/>
                  </a:srgbClr>
                </a:solidFill>
                <a:effectLst/>
                <a:uLnTx/>
                <a:uFillTx/>
                <a:latin typeface="Arial" pitchFamily="34" charset="0"/>
                <a:ea typeface="+mn-ea"/>
                <a:cs typeface="Arial" panose="020B0604020202020204" pitchFamily="34" charset="0"/>
              </a:rPr>
              <a:t> </a:t>
            </a:r>
            <a:r>
              <a:rPr kumimoji="0" lang="de-DE" sz="1050" b="0" i="0" u="none" strike="noStrike" kern="1200" cap="none" spc="0" normalizeH="0" baseline="0" noProof="0" dirty="0" err="1">
                <a:ln>
                  <a:noFill/>
                </a:ln>
                <a:solidFill>
                  <a:srgbClr val="F2F2F2">
                    <a:lumMod val="10000"/>
                  </a:srgbClr>
                </a:solidFill>
                <a:effectLst/>
                <a:uLnTx/>
                <a:uFillTx/>
                <a:latin typeface="Arial" pitchFamily="34" charset="0"/>
                <a:ea typeface="+mn-ea"/>
                <a:cs typeface="Arial" panose="020B0604020202020204" pitchFamily="34" charset="0"/>
              </a:rPr>
              <a:t>erwogen</a:t>
            </a:r>
            <a:r>
              <a:rPr kumimoji="0" lang="de-DE" sz="1050" b="0" i="0" u="none" strike="noStrike" kern="1200" cap="none" spc="0" normalizeH="0" baseline="0" noProof="0" dirty="0">
                <a:ln>
                  <a:noFill/>
                </a:ln>
                <a:solidFill>
                  <a:srgbClr val="F2F2F2">
                    <a:lumMod val="10000"/>
                  </a:srgbClr>
                </a:solidFill>
                <a:effectLst/>
                <a:uLnTx/>
                <a:uFillTx/>
                <a:latin typeface="Arial" pitchFamily="34" charset="0"/>
                <a:ea typeface="+mn-ea"/>
                <a:cs typeface="Arial" panose="020B0604020202020204" pitchFamily="34" charset="0"/>
              </a:rPr>
              <a:t> </a:t>
            </a:r>
            <a:r>
              <a:rPr kumimoji="0" lang="de-DE" sz="1050" b="0" i="0" u="none" strike="noStrike" kern="1200" cap="none" spc="0" normalizeH="0" baseline="0" noProof="0" dirty="0" err="1">
                <a:ln>
                  <a:noFill/>
                </a:ln>
                <a:solidFill>
                  <a:srgbClr val="F2F2F2">
                    <a:lumMod val="10000"/>
                  </a:srgbClr>
                </a:solidFill>
                <a:effectLst/>
                <a:uLnTx/>
                <a:uFillTx/>
                <a:latin typeface="Arial" pitchFamily="34" charset="0"/>
                <a:ea typeface="+mn-ea"/>
                <a:cs typeface="Arial" panose="020B0604020202020204" pitchFamily="34" charset="0"/>
              </a:rPr>
              <a:t>werden</a:t>
            </a:r>
            <a:r>
              <a:rPr kumimoji="0" lang="de-DE" sz="1050" b="0" i="0" u="none" strike="noStrike" kern="1200" cap="none" spc="0" normalizeH="0" baseline="0" noProof="0" dirty="0">
                <a:ln>
                  <a:noFill/>
                </a:ln>
                <a:solidFill>
                  <a:srgbClr val="F2F2F2">
                    <a:lumMod val="10000"/>
                  </a:srgbClr>
                </a:solidFill>
                <a:effectLst/>
                <a:uLnTx/>
                <a:uFillTx/>
                <a:latin typeface="Arial" pitchFamily="34" charset="0"/>
                <a:ea typeface="+mn-ea"/>
                <a:cs typeface="Arial" panose="020B0604020202020204" pitchFamily="34" charset="0"/>
              </a:rPr>
              <a:t> (</a:t>
            </a:r>
            <a:r>
              <a:rPr kumimoji="0" lang="de-DE" sz="1050" b="0" i="0" u="none" strike="noStrike" kern="1200" cap="none" spc="0" normalizeH="0" baseline="0" noProof="0" dirty="0" err="1">
                <a:ln>
                  <a:noFill/>
                </a:ln>
                <a:solidFill>
                  <a:srgbClr val="F2F2F2">
                    <a:lumMod val="10000"/>
                  </a:srgbClr>
                </a:solidFill>
                <a:effectLst/>
                <a:uLnTx/>
                <a:uFillTx/>
                <a:latin typeface="Arial" pitchFamily="34" charset="0"/>
                <a:ea typeface="+mn-ea"/>
                <a:cs typeface="Arial" panose="020B0604020202020204" pitchFamily="34" charset="0"/>
              </a:rPr>
              <a:t>Empfehlungsgrad</a:t>
            </a:r>
            <a:r>
              <a:rPr kumimoji="0" lang="de-DE" sz="1050" b="0" i="0" u="none" strike="noStrike" kern="1200" cap="none" spc="0" normalizeH="0" baseline="0" noProof="0" dirty="0">
                <a:ln>
                  <a:noFill/>
                </a:ln>
                <a:solidFill>
                  <a:srgbClr val="F2F2F2">
                    <a:lumMod val="10000"/>
                  </a:srgbClr>
                </a:solidFill>
                <a:effectLst/>
                <a:uLnTx/>
                <a:uFillTx/>
                <a:latin typeface="Arial" pitchFamily="34" charset="0"/>
                <a:ea typeface="+mn-ea"/>
                <a:cs typeface="Arial" panose="020B0604020202020204" pitchFamily="34" charset="0"/>
              </a:rPr>
              <a:t> IIb, </a:t>
            </a:r>
            <a:r>
              <a:rPr kumimoji="0" lang="de-DE" sz="1050" b="0" i="0" u="none" strike="noStrike" kern="1200" cap="none" spc="0" normalizeH="0" baseline="0" noProof="0" dirty="0" err="1">
                <a:ln>
                  <a:noFill/>
                </a:ln>
                <a:solidFill>
                  <a:srgbClr val="F2F2F2">
                    <a:lumMod val="10000"/>
                  </a:srgbClr>
                </a:solidFill>
                <a:effectLst/>
                <a:uLnTx/>
                <a:uFillTx/>
                <a:latin typeface="Arial" pitchFamily="34" charset="0"/>
                <a:ea typeface="+mn-ea"/>
                <a:cs typeface="Arial" panose="020B0604020202020204" pitchFamily="34" charset="0"/>
              </a:rPr>
              <a:t>Evidenzgrad</a:t>
            </a:r>
            <a:r>
              <a:rPr kumimoji="0" lang="de-DE" sz="1050" b="0" i="0" u="none" strike="noStrike" kern="1200" cap="none" spc="0" normalizeH="0" baseline="0" noProof="0" dirty="0">
                <a:ln>
                  <a:noFill/>
                </a:ln>
                <a:solidFill>
                  <a:srgbClr val="F2F2F2">
                    <a:lumMod val="10000"/>
                  </a:srgbClr>
                </a:solidFill>
                <a:effectLst/>
                <a:uLnTx/>
                <a:uFillTx/>
                <a:latin typeface="Arial" pitchFamily="34" charset="0"/>
                <a:ea typeface="+mn-ea"/>
                <a:cs typeface="Arial" panose="020B0604020202020204" pitchFamily="34" charset="0"/>
              </a:rPr>
              <a:t> B).</a:t>
            </a:r>
          </a:p>
        </p:txBody>
      </p:sp>
      <p:sp>
        <p:nvSpPr>
          <p:cNvPr id="2" name="Rechteck 1">
            <a:extLst>
              <a:ext uri="{FF2B5EF4-FFF2-40B4-BE49-F238E27FC236}">
                <a16:creationId xmlns:a16="http://schemas.microsoft.com/office/drawing/2014/main" id="{C816EB62-3878-49A0-9CFC-58BB9232E665}"/>
              </a:ext>
            </a:extLst>
          </p:cNvPr>
          <p:cNvSpPr/>
          <p:nvPr/>
        </p:nvSpPr>
        <p:spPr>
          <a:xfrm>
            <a:off x="457200" y="3672252"/>
            <a:ext cx="8415901" cy="8276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7198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bwMode="auto">
          <a:xfrm>
            <a:off x="257907" y="3186289"/>
            <a:ext cx="8616460" cy="6447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eaLnBrk="1" hangingPunct="1"/>
            <a:r>
              <a:rPr lang="en-US" altLang="de-DE" sz="3600" b="1" u="sng" dirty="0" err="1">
                <a:latin typeface="Arial" charset="0"/>
              </a:rPr>
              <a:t>Prävention</a:t>
            </a:r>
            <a:r>
              <a:rPr lang="en-US" altLang="de-DE" sz="3600" b="1" u="sng" dirty="0">
                <a:latin typeface="Arial" charset="0"/>
              </a:rPr>
              <a:t>, </a:t>
            </a:r>
            <a:r>
              <a:rPr lang="en-US" altLang="de-DE" sz="3600" b="1" u="sng" dirty="0" err="1">
                <a:latin typeface="Arial" charset="0"/>
              </a:rPr>
              <a:t>Prävention</a:t>
            </a:r>
            <a:r>
              <a:rPr lang="en-US" altLang="de-DE" sz="3600" b="1" u="sng" dirty="0">
                <a:latin typeface="Arial" charset="0"/>
              </a:rPr>
              <a:t>, </a:t>
            </a:r>
            <a:r>
              <a:rPr lang="en-US" altLang="de-DE" sz="3600" b="1" u="sng" dirty="0" err="1">
                <a:latin typeface="Arial" charset="0"/>
              </a:rPr>
              <a:t>Prävention</a:t>
            </a:r>
            <a:r>
              <a:rPr lang="en-US" altLang="de-DE" sz="3600" b="1" u="sng" dirty="0">
                <a:latin typeface="Arial" charset="0"/>
              </a:rPr>
              <a:t> !</a:t>
            </a:r>
            <a:br>
              <a:rPr lang="en-US" altLang="de-DE" sz="3600" b="1" u="sng" dirty="0">
                <a:latin typeface="Arial" charset="0"/>
              </a:rPr>
            </a:br>
            <a:endParaRPr lang="de-DE" altLang="de-DE" sz="3600" b="1" u="sng" dirty="0">
              <a:latin typeface="Arial" charset="0"/>
            </a:endParaRPr>
          </a:p>
        </p:txBody>
      </p:sp>
      <p:sp>
        <p:nvSpPr>
          <p:cNvPr id="3" name="Textfeld 2"/>
          <p:cNvSpPr txBox="1"/>
          <p:nvPr/>
        </p:nvSpPr>
        <p:spPr>
          <a:xfrm>
            <a:off x="1924050" y="-79267"/>
            <a:ext cx="6427788" cy="1231106"/>
          </a:xfrm>
          <a:prstGeom prst="rect">
            <a:avLst/>
          </a:prstGeom>
        </p:spPr>
        <p:txBody>
          <a:bodyPr lIns="0" tIns="0" rIns="0" bIns="0">
            <a:spAutoFit/>
          </a:bodyPr>
          <a:lstStyle/>
          <a:p>
            <a:pPr algn="ctr">
              <a:defRPr/>
            </a:pPr>
            <a:r>
              <a:rPr lang="de-DE" sz="4000" b="1" dirty="0">
                <a:solidFill>
                  <a:srgbClr val="4EA92E"/>
                </a:solidFill>
                <a:effectLst>
                  <a:outerShdw blurRad="38100" dist="38100" dir="2700000" algn="tl">
                    <a:srgbClr val="000000">
                      <a:alpha val="43137"/>
                    </a:srgbClr>
                  </a:outerShdw>
                </a:effectLst>
                <a:latin typeface="Arial"/>
                <a:cs typeface="Arial"/>
              </a:rPr>
              <a:t>Wie </a:t>
            </a:r>
            <a:r>
              <a:rPr lang="de-DE" sz="3800" b="1" dirty="0">
                <a:solidFill>
                  <a:srgbClr val="4EA92E"/>
                </a:solidFill>
                <a:effectLst>
                  <a:outerShdw blurRad="38100" dist="38100" dir="2700000" algn="tl">
                    <a:srgbClr val="000000">
                      <a:alpha val="43137"/>
                    </a:srgbClr>
                  </a:outerShdw>
                </a:effectLst>
                <a:latin typeface="Arial"/>
                <a:cs typeface="Arial"/>
              </a:rPr>
              <a:t>könnte</a:t>
            </a:r>
            <a:r>
              <a:rPr lang="de-DE" sz="4000" b="1" dirty="0">
                <a:solidFill>
                  <a:srgbClr val="4EA92E"/>
                </a:solidFill>
                <a:effectLst>
                  <a:outerShdw blurRad="38100" dist="38100" dir="2700000" algn="tl">
                    <a:srgbClr val="000000">
                      <a:alpha val="43137"/>
                    </a:srgbClr>
                  </a:outerShdw>
                </a:effectLst>
                <a:latin typeface="Arial"/>
                <a:cs typeface="Arial"/>
              </a:rPr>
              <a:t> man dem vorbeugen?</a:t>
            </a:r>
          </a:p>
        </p:txBody>
      </p:sp>
      <p:sp>
        <p:nvSpPr>
          <p:cNvPr id="4" name="Rectangle 2"/>
          <p:cNvSpPr txBox="1">
            <a:spLocks noChangeArrowheads="1"/>
          </p:cNvSpPr>
          <p:nvPr/>
        </p:nvSpPr>
        <p:spPr bwMode="auto">
          <a:xfrm>
            <a:off x="269633" y="1205984"/>
            <a:ext cx="8616459" cy="5031531"/>
          </a:xfrm>
          <a:prstGeom prst="rect">
            <a:avLst/>
          </a:prstGeom>
          <a:solidFill>
            <a:schemeClr val="bg1"/>
          </a:solidFill>
        </p:spPr>
        <p:txBody>
          <a:bodyPr lIns="90487" tIns="44450" rIns="90487" bIns="44450"/>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just" eaLnBrk="1" hangingPunct="1">
              <a:lnSpc>
                <a:spcPct val="150000"/>
              </a:lnSpc>
            </a:pPr>
            <a:r>
              <a:rPr lang="en-US" altLang="de-DE" sz="2400" b="1" u="sng" dirty="0" err="1">
                <a:latin typeface="Arial" charset="0"/>
              </a:rPr>
              <a:t>Präventionsbegriffe</a:t>
            </a:r>
            <a:r>
              <a:rPr lang="en-US" altLang="de-DE" sz="2400" b="1" u="sng" dirty="0">
                <a:latin typeface="Arial" charset="0"/>
              </a:rPr>
              <a:t> am </a:t>
            </a:r>
            <a:r>
              <a:rPr lang="en-US" altLang="de-DE" sz="2400" b="1" u="sng" dirty="0" err="1">
                <a:latin typeface="Arial" charset="0"/>
              </a:rPr>
              <a:t>Beispiel</a:t>
            </a:r>
            <a:r>
              <a:rPr lang="en-US" altLang="de-DE" sz="2400" b="1" u="sng" dirty="0">
                <a:latin typeface="Arial" charset="0"/>
              </a:rPr>
              <a:t> der </a:t>
            </a:r>
            <a:r>
              <a:rPr lang="en-US" altLang="de-DE" sz="2400" b="1" u="sng" dirty="0" err="1">
                <a:latin typeface="Arial" charset="0"/>
              </a:rPr>
              <a:t>Herzinsuffizienz</a:t>
            </a:r>
            <a:r>
              <a:rPr lang="en-US" altLang="de-DE" sz="2400" b="1" u="sng" dirty="0">
                <a:latin typeface="Arial" charset="0"/>
              </a:rPr>
              <a:t>:</a:t>
            </a:r>
          </a:p>
          <a:p>
            <a:pPr algn="just" eaLnBrk="1" hangingPunct="1">
              <a:lnSpc>
                <a:spcPct val="150000"/>
              </a:lnSpc>
            </a:pPr>
            <a:endParaRPr lang="en-US" altLang="de-DE" sz="1200" b="1" u="sng" dirty="0">
              <a:latin typeface="Arial" charset="0"/>
            </a:endParaRPr>
          </a:p>
          <a:p>
            <a:pPr algn="just" eaLnBrk="1" hangingPunct="1"/>
            <a:r>
              <a:rPr lang="en-US" altLang="de-DE" sz="2200" b="1" u="sng" dirty="0" err="1">
                <a:latin typeface="Arial" charset="0"/>
              </a:rPr>
              <a:t>Primärprävention</a:t>
            </a:r>
            <a:r>
              <a:rPr lang="en-US" altLang="de-DE" sz="2200" b="1" u="sng" dirty="0">
                <a:latin typeface="Arial" charset="0"/>
              </a:rPr>
              <a:t>:</a:t>
            </a:r>
            <a:r>
              <a:rPr lang="en-US" altLang="de-DE" sz="2200" b="1" dirty="0">
                <a:latin typeface="Arial" charset="0"/>
              </a:rPr>
              <a:t> </a:t>
            </a:r>
          </a:p>
          <a:p>
            <a:pPr algn="just" eaLnBrk="1" hangingPunct="1"/>
            <a:r>
              <a:rPr lang="en-US" altLang="de-DE" sz="2200" b="1" dirty="0" err="1">
                <a:latin typeface="Arial" charset="0"/>
              </a:rPr>
              <a:t>Vorbeugung</a:t>
            </a:r>
            <a:r>
              <a:rPr lang="en-US" altLang="de-DE" sz="2200" b="1" dirty="0">
                <a:latin typeface="Arial" charset="0"/>
              </a:rPr>
              <a:t> der </a:t>
            </a:r>
            <a:r>
              <a:rPr lang="en-US" altLang="de-DE" sz="2200" b="1" dirty="0" err="1">
                <a:latin typeface="Arial" charset="0"/>
              </a:rPr>
              <a:t>Entstehung</a:t>
            </a:r>
            <a:r>
              <a:rPr lang="en-US" altLang="de-DE" sz="2200" b="1" dirty="0">
                <a:latin typeface="Arial" charset="0"/>
              </a:rPr>
              <a:t> von </a:t>
            </a:r>
            <a:r>
              <a:rPr lang="en-US" altLang="de-DE" sz="2200" b="1" dirty="0" err="1">
                <a:latin typeface="Arial" charset="0"/>
              </a:rPr>
              <a:t>Risikofaktoren</a:t>
            </a:r>
            <a:r>
              <a:rPr lang="en-US" altLang="de-DE" sz="2200" b="1" dirty="0">
                <a:latin typeface="Arial" charset="0"/>
              </a:rPr>
              <a:t> (</a:t>
            </a:r>
            <a:r>
              <a:rPr lang="en-US" altLang="de-DE" sz="2200" b="1" dirty="0" err="1">
                <a:latin typeface="Arial" charset="0"/>
              </a:rPr>
              <a:t>Adipositas</a:t>
            </a:r>
            <a:r>
              <a:rPr lang="en-US" altLang="de-DE" sz="2200" b="1" dirty="0">
                <a:latin typeface="Arial" charset="0"/>
              </a:rPr>
              <a:t>, etc.).</a:t>
            </a:r>
          </a:p>
          <a:p>
            <a:pPr algn="just" eaLnBrk="1" hangingPunct="1"/>
            <a:endParaRPr lang="en-US" altLang="de-DE" sz="2200" b="1" u="sng" dirty="0">
              <a:latin typeface="Arial" charset="0"/>
            </a:endParaRPr>
          </a:p>
          <a:p>
            <a:pPr algn="just" eaLnBrk="1" hangingPunct="1"/>
            <a:r>
              <a:rPr lang="en-US" altLang="de-DE" sz="2200" b="1" u="sng" dirty="0" err="1">
                <a:latin typeface="Arial" charset="0"/>
              </a:rPr>
              <a:t>Sekundärprävention</a:t>
            </a:r>
            <a:r>
              <a:rPr lang="en-US" altLang="de-DE" sz="2200" b="1" u="sng" dirty="0">
                <a:latin typeface="Arial" charset="0"/>
              </a:rPr>
              <a:t>:</a:t>
            </a:r>
            <a:r>
              <a:rPr lang="en-US" altLang="de-DE" sz="2200" b="1" dirty="0">
                <a:latin typeface="Arial" charset="0"/>
              </a:rPr>
              <a:t> </a:t>
            </a:r>
          </a:p>
          <a:p>
            <a:pPr algn="just" eaLnBrk="1" hangingPunct="1"/>
            <a:r>
              <a:rPr lang="en-US" altLang="de-DE" sz="2200" b="1" dirty="0" err="1">
                <a:latin typeface="Arial" charset="0"/>
              </a:rPr>
              <a:t>Behandlung</a:t>
            </a:r>
            <a:r>
              <a:rPr lang="en-US" altLang="de-DE" sz="2200" b="1" dirty="0">
                <a:latin typeface="Arial" charset="0"/>
              </a:rPr>
              <a:t> von </a:t>
            </a:r>
            <a:r>
              <a:rPr lang="en-US" altLang="de-DE" sz="2200" b="1" dirty="0" err="1">
                <a:latin typeface="Arial" charset="0"/>
              </a:rPr>
              <a:t>Risikofaktoren</a:t>
            </a:r>
            <a:r>
              <a:rPr lang="en-US" altLang="de-DE" sz="2200" b="1" dirty="0">
                <a:latin typeface="Arial" charset="0"/>
              </a:rPr>
              <a:t> (Diabetes mellitus, </a:t>
            </a:r>
            <a:r>
              <a:rPr lang="en-US" altLang="de-DE" sz="2200" b="1" dirty="0" err="1">
                <a:latin typeface="Arial" charset="0"/>
              </a:rPr>
              <a:t>Arterielle</a:t>
            </a:r>
            <a:r>
              <a:rPr lang="en-US" altLang="de-DE" sz="2200" b="1" dirty="0">
                <a:latin typeface="Arial" charset="0"/>
              </a:rPr>
              <a:t> </a:t>
            </a:r>
            <a:r>
              <a:rPr lang="en-US" altLang="de-DE" sz="2200" b="1" dirty="0" err="1">
                <a:latin typeface="Arial" charset="0"/>
              </a:rPr>
              <a:t>Hypertonie</a:t>
            </a:r>
            <a:r>
              <a:rPr lang="en-US" altLang="de-DE" sz="2200" b="1" dirty="0">
                <a:latin typeface="Arial" charset="0"/>
              </a:rPr>
              <a:t>, etc.), um die </a:t>
            </a:r>
            <a:r>
              <a:rPr lang="en-US" altLang="de-DE" sz="2200" b="1" dirty="0" err="1">
                <a:latin typeface="Arial" charset="0"/>
              </a:rPr>
              <a:t>Entstehung</a:t>
            </a:r>
            <a:r>
              <a:rPr lang="en-US" altLang="de-DE" sz="2200" b="1" dirty="0">
                <a:latin typeface="Arial" charset="0"/>
              </a:rPr>
              <a:t> der </a:t>
            </a:r>
            <a:r>
              <a:rPr lang="en-US" altLang="de-DE" sz="2200" b="1" dirty="0" err="1">
                <a:latin typeface="Arial" charset="0"/>
              </a:rPr>
              <a:t>Herzinsuffizienz</a:t>
            </a:r>
            <a:r>
              <a:rPr lang="en-US" altLang="de-DE" sz="2200" b="1" dirty="0">
                <a:latin typeface="Arial" charset="0"/>
              </a:rPr>
              <a:t> </a:t>
            </a:r>
            <a:r>
              <a:rPr lang="en-US" altLang="de-DE" sz="2200" b="1" dirty="0" err="1">
                <a:latin typeface="Arial" charset="0"/>
              </a:rPr>
              <a:t>zu</a:t>
            </a:r>
            <a:r>
              <a:rPr lang="en-US" altLang="de-DE" sz="2200" b="1" dirty="0">
                <a:latin typeface="Arial" charset="0"/>
              </a:rPr>
              <a:t> </a:t>
            </a:r>
            <a:r>
              <a:rPr lang="en-US" altLang="de-DE" sz="2200" b="1" dirty="0" err="1">
                <a:latin typeface="Arial" charset="0"/>
              </a:rPr>
              <a:t>verhindern</a:t>
            </a:r>
            <a:r>
              <a:rPr lang="en-US" altLang="de-DE" sz="2200" b="1" dirty="0">
                <a:latin typeface="Arial" charset="0"/>
              </a:rPr>
              <a:t>.</a:t>
            </a:r>
          </a:p>
          <a:p>
            <a:pPr algn="just" eaLnBrk="1" hangingPunct="1"/>
            <a:endParaRPr lang="en-US" altLang="de-DE" sz="2200" b="1" u="sng" dirty="0">
              <a:latin typeface="Arial" charset="0"/>
            </a:endParaRPr>
          </a:p>
          <a:p>
            <a:pPr algn="just" eaLnBrk="1" hangingPunct="1"/>
            <a:r>
              <a:rPr lang="en-US" altLang="de-DE" sz="2200" b="1" u="sng" dirty="0" err="1">
                <a:latin typeface="Arial" charset="0"/>
              </a:rPr>
              <a:t>Tertiärprävention</a:t>
            </a:r>
            <a:r>
              <a:rPr lang="en-US" altLang="de-DE" sz="2200" b="1" u="sng" dirty="0">
                <a:latin typeface="Arial" charset="0"/>
              </a:rPr>
              <a:t>:</a:t>
            </a:r>
            <a:r>
              <a:rPr lang="en-US" altLang="de-DE" sz="2200" b="1" dirty="0">
                <a:latin typeface="Arial" charset="0"/>
              </a:rPr>
              <a:t> </a:t>
            </a:r>
          </a:p>
          <a:p>
            <a:pPr algn="just" eaLnBrk="1" hangingPunct="1"/>
            <a:r>
              <a:rPr lang="en-US" altLang="de-DE" sz="2200" b="1" dirty="0" err="1">
                <a:latin typeface="Arial" charset="0"/>
              </a:rPr>
              <a:t>Behandlung</a:t>
            </a:r>
            <a:r>
              <a:rPr lang="en-US" altLang="de-DE" sz="2200" b="1" dirty="0">
                <a:latin typeface="Arial" charset="0"/>
              </a:rPr>
              <a:t> der </a:t>
            </a:r>
            <a:r>
              <a:rPr lang="en-US" altLang="de-DE" sz="2200" b="1" dirty="0" err="1">
                <a:latin typeface="Arial" charset="0"/>
              </a:rPr>
              <a:t>Herzinsuffizienz</a:t>
            </a:r>
            <a:r>
              <a:rPr lang="en-US" altLang="de-DE" sz="2200" b="1" dirty="0">
                <a:latin typeface="Arial" charset="0"/>
              </a:rPr>
              <a:t> um </a:t>
            </a:r>
            <a:r>
              <a:rPr lang="en-US" altLang="de-DE" sz="2200" b="1" dirty="0" err="1">
                <a:latin typeface="Arial" charset="0"/>
              </a:rPr>
              <a:t>Dekompensationen</a:t>
            </a:r>
            <a:r>
              <a:rPr lang="en-US" altLang="de-DE" sz="2200" b="1" dirty="0">
                <a:latin typeface="Arial" charset="0"/>
              </a:rPr>
              <a:t> </a:t>
            </a:r>
            <a:r>
              <a:rPr lang="en-US" altLang="de-DE" sz="2200" b="1" dirty="0" err="1">
                <a:latin typeface="Arial" charset="0"/>
              </a:rPr>
              <a:t>zu</a:t>
            </a:r>
            <a:r>
              <a:rPr lang="en-US" altLang="de-DE" sz="2200" b="1" dirty="0">
                <a:latin typeface="Arial" charset="0"/>
              </a:rPr>
              <a:t> </a:t>
            </a:r>
            <a:r>
              <a:rPr lang="en-US" altLang="de-DE" sz="2200" b="1" dirty="0" err="1">
                <a:latin typeface="Arial" charset="0"/>
              </a:rPr>
              <a:t>verhindern</a:t>
            </a:r>
            <a:r>
              <a:rPr lang="en-US" altLang="de-DE" sz="2200" b="1" dirty="0">
                <a:latin typeface="Arial" charset="0"/>
              </a:rPr>
              <a:t>. </a:t>
            </a:r>
          </a:p>
          <a:p>
            <a:pPr algn="just" eaLnBrk="1" hangingPunct="1">
              <a:lnSpc>
                <a:spcPct val="150000"/>
              </a:lnSpc>
            </a:pPr>
            <a:br>
              <a:rPr lang="en-US" altLang="de-DE" sz="3600" b="1" dirty="0">
                <a:latin typeface="Arial" charset="0"/>
              </a:rPr>
            </a:br>
            <a:endParaRPr lang="de-DE" altLang="de-DE" sz="3600" b="1" dirty="0">
              <a:latin typeface="Arial" charset="0"/>
            </a:endParaRPr>
          </a:p>
        </p:txBody>
      </p:sp>
    </p:spTree>
    <p:custDataLst>
      <p:tags r:id="rId1"/>
    </p:custDataLst>
    <p:extLst>
      <p:ext uri="{BB962C8B-B14F-4D97-AF65-F5344CB8AC3E}">
        <p14:creationId xmlns:p14="http://schemas.microsoft.com/office/powerpoint/2010/main" val="1903242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p:cNvSpPr>
            <a:spLocks noGrp="1"/>
          </p:cNvSpPr>
          <p:nvPr>
            <p:ph type="body" idx="4294967295"/>
            <p:custDataLst>
              <p:tags r:id="rId2"/>
            </p:custDataLst>
          </p:nvPr>
        </p:nvSpPr>
        <p:spPr>
          <a:xfrm>
            <a:off x="758825" y="2144713"/>
            <a:ext cx="8385175" cy="2728912"/>
          </a:xfrm>
          <a:prstGeom prst="rect">
            <a:avLst/>
          </a:prstGeom>
        </p:spPr>
        <p:txBody>
          <a:bodyPr>
            <a:noAutofit/>
          </a:bodyPr>
          <a:lstStyle/>
          <a:p>
            <a:pPr marL="0" indent="0" algn="ctr">
              <a:lnSpc>
                <a:spcPct val="150000"/>
              </a:lnSpc>
              <a:buNone/>
            </a:pPr>
            <a:r>
              <a:rPr lang="en-US" sz="4000" b="1" dirty="0"/>
              <a:t>SGLT2-Hemmer </a:t>
            </a:r>
            <a:r>
              <a:rPr lang="en-US" sz="4000" b="1" dirty="0" err="1"/>
              <a:t>Empaglifozin</a:t>
            </a:r>
            <a:r>
              <a:rPr lang="en-US" sz="4000" b="1" dirty="0"/>
              <a:t> </a:t>
            </a:r>
            <a:r>
              <a:rPr lang="en-US" sz="4000" b="1" dirty="0" err="1"/>
              <a:t>bei</a:t>
            </a:r>
            <a:r>
              <a:rPr lang="en-US" sz="4000" b="1" dirty="0"/>
              <a:t> </a:t>
            </a:r>
            <a:r>
              <a:rPr lang="en-US" sz="4000" b="1" dirty="0" err="1"/>
              <a:t>HFpEF</a:t>
            </a:r>
            <a:r>
              <a:rPr lang="en-US" sz="4000" b="1" dirty="0"/>
              <a:t> (und </a:t>
            </a:r>
            <a:r>
              <a:rPr lang="en-US" sz="4000" b="1" dirty="0" err="1"/>
              <a:t>HFmrEF</a:t>
            </a:r>
            <a:r>
              <a:rPr lang="en-US" sz="4000" b="1" dirty="0"/>
              <a:t>): </a:t>
            </a:r>
          </a:p>
          <a:p>
            <a:pPr marL="0" indent="0" algn="ctr">
              <a:lnSpc>
                <a:spcPct val="150000"/>
              </a:lnSpc>
              <a:buNone/>
            </a:pPr>
            <a:r>
              <a:rPr lang="en-US" sz="4000" b="1" dirty="0"/>
              <a:t>Emperor-Preserved-</a:t>
            </a:r>
            <a:r>
              <a:rPr lang="en-US" sz="4000" b="1" dirty="0" err="1"/>
              <a:t>Studie</a:t>
            </a:r>
            <a:endParaRPr lang="en-US" sz="4000" b="1" dirty="0"/>
          </a:p>
        </p:txBody>
      </p:sp>
    </p:spTree>
    <p:custDataLst>
      <p:tags r:id="rId1"/>
    </p:custDataLst>
    <p:extLst>
      <p:ext uri="{BB962C8B-B14F-4D97-AF65-F5344CB8AC3E}">
        <p14:creationId xmlns:p14="http://schemas.microsoft.com/office/powerpoint/2010/main" val="2352120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29BB7B2-C2D0-479E-9233-241A786B44AD}"/>
              </a:ext>
            </a:extLst>
          </p:cNvPr>
          <p:cNvPicPr>
            <a:picLocks noChangeAspect="1"/>
          </p:cNvPicPr>
          <p:nvPr/>
        </p:nvPicPr>
        <p:blipFill>
          <a:blip r:embed="rId3"/>
          <a:stretch>
            <a:fillRect/>
          </a:stretch>
        </p:blipFill>
        <p:spPr>
          <a:xfrm>
            <a:off x="1630395" y="6511055"/>
            <a:ext cx="3134264" cy="225275"/>
          </a:xfrm>
          <a:prstGeom prst="rect">
            <a:avLst/>
          </a:prstGeom>
        </p:spPr>
      </p:pic>
      <p:pic>
        <p:nvPicPr>
          <p:cNvPr id="28" name="Grafik 27">
            <a:extLst>
              <a:ext uri="{FF2B5EF4-FFF2-40B4-BE49-F238E27FC236}">
                <a16:creationId xmlns:a16="http://schemas.microsoft.com/office/drawing/2014/main" id="{43A7244E-2718-401B-B281-466125C34111}"/>
              </a:ext>
            </a:extLst>
          </p:cNvPr>
          <p:cNvPicPr>
            <a:picLocks noChangeAspect="1"/>
          </p:cNvPicPr>
          <p:nvPr/>
        </p:nvPicPr>
        <p:blipFill>
          <a:blip r:embed="rId4"/>
          <a:stretch>
            <a:fillRect/>
          </a:stretch>
        </p:blipFill>
        <p:spPr>
          <a:xfrm>
            <a:off x="251927" y="2467341"/>
            <a:ext cx="8808094" cy="3475416"/>
          </a:xfrm>
          <a:prstGeom prst="rect">
            <a:avLst/>
          </a:prstGeom>
        </p:spPr>
      </p:pic>
      <p:sp>
        <p:nvSpPr>
          <p:cNvPr id="29" name="Title 1">
            <a:extLst>
              <a:ext uri="{FF2B5EF4-FFF2-40B4-BE49-F238E27FC236}">
                <a16:creationId xmlns:a16="http://schemas.microsoft.com/office/drawing/2014/main" id="{0E0A964D-6227-4F35-ACAB-CEBA861E0712}"/>
              </a:ext>
            </a:extLst>
          </p:cNvPr>
          <p:cNvSpPr txBox="1">
            <a:spLocks/>
          </p:cNvSpPr>
          <p:nvPr/>
        </p:nvSpPr>
        <p:spPr>
          <a:xfrm>
            <a:off x="1838131" y="164592"/>
            <a:ext cx="6522098" cy="1019693"/>
          </a:xfrm>
          <a:prstGeom prst="rect">
            <a:avLst/>
          </a:prstGeom>
        </p:spPr>
        <p:txBody>
          <a:bodyPr>
            <a:normAutofit fontScale="85000" lnSpcReduction="2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EMPEROR-Preserved </a:t>
            </a:r>
          </a:p>
          <a:p>
            <a:r>
              <a:rPr lang="en-GB" b="1" dirty="0">
                <a:solidFill>
                  <a:srgbClr val="4EA9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 design</a:t>
            </a:r>
          </a:p>
        </p:txBody>
      </p:sp>
      <p:sp>
        <p:nvSpPr>
          <p:cNvPr id="5" name="Textfeld 4">
            <a:extLst>
              <a:ext uri="{FF2B5EF4-FFF2-40B4-BE49-F238E27FC236}">
                <a16:creationId xmlns:a16="http://schemas.microsoft.com/office/drawing/2014/main" id="{3DBAA4C3-4044-4B45-91A2-2D04372EB285}"/>
              </a:ext>
            </a:extLst>
          </p:cNvPr>
          <p:cNvSpPr txBox="1"/>
          <p:nvPr/>
        </p:nvSpPr>
        <p:spPr>
          <a:xfrm>
            <a:off x="258792" y="1217131"/>
            <a:ext cx="8626415" cy="1062342"/>
          </a:xfrm>
          <a:prstGeom prst="rect">
            <a:avLst/>
          </a:prstGeom>
          <a:ln>
            <a:solidFill>
              <a:schemeClr val="tx1"/>
            </a:solidFill>
          </a:ln>
        </p:spPr>
        <p:txBody>
          <a:bodyPr vert="horz" wrap="square" lIns="0" tIns="0" rIns="0" bIns="0" rtlCol="0">
            <a:spAutoFit/>
          </a:bodyPr>
          <a:lstStyle/>
          <a:p>
            <a:pPr marL="0" marR="0" lvl="0" indent="0" algn="ctr" defTabSz="457200" rtl="0" eaLnBrk="1" fontAlgn="base" latinLnBrk="0" hangingPunct="1">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Arial"/>
                <a:ea typeface="+mn-ea"/>
                <a:cs typeface="Arial"/>
              </a:rPr>
              <a:t>Randomisierte, prospektive doppelblinde Studie im Vergleich </a:t>
            </a:r>
            <a:r>
              <a:rPr kumimoji="0" lang="de-DE" sz="1600" b="1" i="0" u="none" strike="noStrike" kern="1200" cap="none" spc="0" normalizeH="0" baseline="0" noProof="0" dirty="0" err="1">
                <a:ln>
                  <a:noFill/>
                </a:ln>
                <a:solidFill>
                  <a:prstClr val="black"/>
                </a:solidFill>
                <a:effectLst/>
                <a:uLnTx/>
                <a:uFillTx/>
                <a:latin typeface="Arial"/>
                <a:ea typeface="+mn-ea"/>
                <a:cs typeface="Arial"/>
              </a:rPr>
              <a:t>Plazebo</a:t>
            </a:r>
            <a:r>
              <a:rPr kumimoji="0" lang="de-DE" sz="1600" b="1" i="0" u="none" strike="noStrike" kern="1200" cap="none" spc="0" normalizeH="0" baseline="0" noProof="0" dirty="0">
                <a:ln>
                  <a:noFill/>
                </a:ln>
                <a:solidFill>
                  <a:prstClr val="black"/>
                </a:solidFill>
                <a:effectLst/>
                <a:uLnTx/>
                <a:uFillTx/>
                <a:latin typeface="Arial"/>
                <a:ea typeface="+mn-ea"/>
                <a:cs typeface="Arial"/>
              </a:rPr>
              <a:t> versus 10mg </a:t>
            </a:r>
            <a:r>
              <a:rPr kumimoji="0" lang="de-DE" sz="1600" b="1" i="0" u="none" strike="noStrike" kern="1200" cap="none" spc="0" normalizeH="0" baseline="0" noProof="0" dirty="0" err="1">
                <a:ln>
                  <a:noFill/>
                </a:ln>
                <a:solidFill>
                  <a:prstClr val="black"/>
                </a:solidFill>
                <a:effectLst/>
                <a:uLnTx/>
                <a:uFillTx/>
                <a:latin typeface="Arial"/>
                <a:ea typeface="+mn-ea"/>
                <a:cs typeface="Arial"/>
              </a:rPr>
              <a:t>Empaglifozin</a:t>
            </a:r>
            <a:r>
              <a:rPr kumimoji="0" lang="de-DE" sz="1600" b="1" i="0" u="none" strike="noStrike" kern="1200" cap="none" spc="0" normalizeH="0" baseline="0" noProof="0" dirty="0">
                <a:ln>
                  <a:noFill/>
                </a:ln>
                <a:solidFill>
                  <a:prstClr val="black"/>
                </a:solidFill>
                <a:effectLst/>
                <a:uLnTx/>
                <a:uFillTx/>
                <a:latin typeface="Arial"/>
                <a:ea typeface="+mn-ea"/>
                <a:cs typeface="Arial"/>
              </a:rPr>
              <a:t> bei ca. 6.000 Patienten mit einer LVEF &gt; 40% und Symptomen/Zeichen der Herzinsuffizienz (ca. 50% Diabetes mellitus)</a:t>
            </a:r>
          </a:p>
        </p:txBody>
      </p:sp>
    </p:spTree>
    <p:custDataLst>
      <p:tags r:id="rId1"/>
    </p:custDataLst>
    <p:extLst>
      <p:ext uri="{BB962C8B-B14F-4D97-AF65-F5344CB8AC3E}">
        <p14:creationId xmlns:p14="http://schemas.microsoft.com/office/powerpoint/2010/main" val="212633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p:cNvSpPr>
            <a:spLocks noGrp="1"/>
          </p:cNvSpPr>
          <p:nvPr>
            <p:ph type="body" idx="4294967295"/>
            <p:custDataLst>
              <p:tags r:id="rId2"/>
            </p:custDataLst>
          </p:nvPr>
        </p:nvSpPr>
        <p:spPr>
          <a:xfrm>
            <a:off x="2139950" y="44450"/>
            <a:ext cx="7004050" cy="1033463"/>
          </a:xfrm>
          <a:prstGeom prst="rect">
            <a:avLst/>
          </a:prstGeom>
        </p:spPr>
        <p:txBody>
          <a:bodyPr>
            <a:noAutofit/>
          </a:bodyPr>
          <a:lstStyle/>
          <a:p>
            <a:pPr marL="0" indent="0" algn="ctr">
              <a:lnSpc>
                <a:spcPct val="100000"/>
              </a:lnSpc>
              <a:buNone/>
            </a:pPr>
            <a:r>
              <a:rPr lang="en-US" sz="2800" b="1" dirty="0" err="1">
                <a:solidFill>
                  <a:srgbClr val="009900"/>
                </a:solidFill>
                <a:effectLst>
                  <a:outerShdw blurRad="38100" dist="38100" dir="2700000" algn="tl">
                    <a:srgbClr val="000000">
                      <a:alpha val="43137"/>
                    </a:srgbClr>
                  </a:outerShdw>
                </a:effectLst>
              </a:rPr>
              <a:t>Empaglifozin</a:t>
            </a:r>
            <a:r>
              <a:rPr lang="en-US" sz="2800" b="1" dirty="0">
                <a:solidFill>
                  <a:srgbClr val="009900"/>
                </a:solidFill>
                <a:effectLst>
                  <a:outerShdw blurRad="38100" dist="38100" dir="2700000" algn="tl">
                    <a:srgbClr val="000000">
                      <a:alpha val="43137"/>
                    </a:srgbClr>
                  </a:outerShdw>
                </a:effectLst>
              </a:rPr>
              <a:t>) </a:t>
            </a:r>
            <a:r>
              <a:rPr lang="en-US" sz="2800" b="1" dirty="0" err="1">
                <a:solidFill>
                  <a:srgbClr val="009900"/>
                </a:solidFill>
                <a:effectLst>
                  <a:outerShdw blurRad="38100" dist="38100" dir="2700000" algn="tl">
                    <a:srgbClr val="000000">
                      <a:alpha val="43137"/>
                    </a:srgbClr>
                  </a:outerShdw>
                </a:effectLst>
              </a:rPr>
              <a:t>bei</a:t>
            </a:r>
            <a:r>
              <a:rPr lang="en-US" sz="2800" b="1" dirty="0">
                <a:solidFill>
                  <a:srgbClr val="009900"/>
                </a:solidFill>
                <a:effectLst>
                  <a:outerShdw blurRad="38100" dist="38100" dir="2700000" algn="tl">
                    <a:srgbClr val="000000">
                      <a:alpha val="43137"/>
                    </a:srgbClr>
                  </a:outerShdw>
                </a:effectLst>
              </a:rPr>
              <a:t> </a:t>
            </a:r>
            <a:r>
              <a:rPr lang="en-US" sz="2800" b="1" dirty="0" err="1">
                <a:solidFill>
                  <a:srgbClr val="009900"/>
                </a:solidFill>
                <a:effectLst>
                  <a:outerShdw blurRad="38100" dist="38100" dir="2700000" algn="tl">
                    <a:srgbClr val="000000">
                      <a:alpha val="43137"/>
                    </a:srgbClr>
                  </a:outerShdw>
                </a:effectLst>
              </a:rPr>
              <a:t>HFpEF</a:t>
            </a:r>
            <a:r>
              <a:rPr lang="en-US" sz="2800" b="1" dirty="0">
                <a:solidFill>
                  <a:srgbClr val="009900"/>
                </a:solidFill>
                <a:effectLst>
                  <a:outerShdw blurRad="38100" dist="38100" dir="2700000" algn="tl">
                    <a:srgbClr val="000000">
                      <a:alpha val="43137"/>
                    </a:srgbClr>
                  </a:outerShdw>
                </a:effectLst>
              </a:rPr>
              <a:t> </a:t>
            </a:r>
          </a:p>
          <a:p>
            <a:pPr marL="0" indent="0" algn="ctr">
              <a:lnSpc>
                <a:spcPct val="100000"/>
              </a:lnSpc>
              <a:buNone/>
            </a:pPr>
            <a:r>
              <a:rPr lang="en-US" sz="2800" b="1" dirty="0">
                <a:solidFill>
                  <a:srgbClr val="009900"/>
                </a:solidFill>
                <a:effectLst>
                  <a:outerShdw blurRad="38100" dist="38100" dir="2700000" algn="tl">
                    <a:srgbClr val="000000">
                      <a:alpha val="43137"/>
                    </a:srgbClr>
                  </a:outerShdw>
                </a:effectLst>
              </a:rPr>
              <a:t>(Emperor-Preserved)</a:t>
            </a:r>
          </a:p>
        </p:txBody>
      </p:sp>
      <p:pic>
        <p:nvPicPr>
          <p:cNvPr id="5" name="Grafik 4">
            <a:extLst>
              <a:ext uri="{FF2B5EF4-FFF2-40B4-BE49-F238E27FC236}">
                <a16:creationId xmlns:a16="http://schemas.microsoft.com/office/drawing/2014/main" id="{58B98381-022E-468D-B9ED-E2289AD51373}"/>
              </a:ext>
            </a:extLst>
          </p:cNvPr>
          <p:cNvPicPr>
            <a:picLocks noChangeAspect="1"/>
          </p:cNvPicPr>
          <p:nvPr/>
        </p:nvPicPr>
        <p:blipFill>
          <a:blip r:embed="rId4"/>
          <a:stretch>
            <a:fillRect/>
          </a:stretch>
        </p:blipFill>
        <p:spPr>
          <a:xfrm>
            <a:off x="396817" y="1639598"/>
            <a:ext cx="8336479" cy="3957506"/>
          </a:xfrm>
          <a:prstGeom prst="rect">
            <a:avLst/>
          </a:prstGeom>
        </p:spPr>
      </p:pic>
    </p:spTree>
    <p:custDataLst>
      <p:tags r:id="rId1"/>
    </p:custDataLst>
    <p:extLst>
      <p:ext uri="{BB962C8B-B14F-4D97-AF65-F5344CB8AC3E}">
        <p14:creationId xmlns:p14="http://schemas.microsoft.com/office/powerpoint/2010/main" val="1171830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p:cNvSpPr>
            <a:spLocks noGrp="1"/>
          </p:cNvSpPr>
          <p:nvPr>
            <p:ph type="body" idx="4294967295"/>
            <p:custDataLst>
              <p:tags r:id="rId2"/>
            </p:custDataLst>
          </p:nvPr>
        </p:nvSpPr>
        <p:spPr>
          <a:xfrm>
            <a:off x="1863301" y="43738"/>
            <a:ext cx="7004654" cy="1034568"/>
          </a:xfrm>
          <a:prstGeom prst="rect">
            <a:avLst/>
          </a:prstGeom>
        </p:spPr>
        <p:txBody>
          <a:bodyPr>
            <a:noAutofit/>
          </a:bodyPr>
          <a:lstStyle/>
          <a:p>
            <a:pPr marL="0" indent="0" algn="ctr">
              <a:lnSpc>
                <a:spcPct val="100000"/>
              </a:lnSpc>
              <a:buNone/>
            </a:pPr>
            <a:r>
              <a:rPr lang="en-US" sz="2800" b="1" dirty="0" err="1">
                <a:solidFill>
                  <a:srgbClr val="009900"/>
                </a:solidFill>
                <a:effectLst>
                  <a:outerShdw blurRad="38100" dist="38100" dir="2700000" algn="tl">
                    <a:srgbClr val="000000">
                      <a:alpha val="43137"/>
                    </a:srgbClr>
                  </a:outerShdw>
                </a:effectLst>
              </a:rPr>
              <a:t>Empaglifozin</a:t>
            </a:r>
            <a:r>
              <a:rPr lang="en-US" sz="2800" b="1" dirty="0">
                <a:solidFill>
                  <a:srgbClr val="009900"/>
                </a:solidFill>
                <a:effectLst>
                  <a:outerShdw blurRad="38100" dist="38100" dir="2700000" algn="tl">
                    <a:srgbClr val="000000">
                      <a:alpha val="43137"/>
                    </a:srgbClr>
                  </a:outerShdw>
                </a:effectLst>
              </a:rPr>
              <a:t> </a:t>
            </a:r>
            <a:r>
              <a:rPr lang="en-US" sz="2800" b="1" dirty="0" err="1">
                <a:solidFill>
                  <a:srgbClr val="009900"/>
                </a:solidFill>
                <a:effectLst>
                  <a:outerShdw blurRad="38100" dist="38100" dir="2700000" algn="tl">
                    <a:srgbClr val="000000">
                      <a:alpha val="43137"/>
                    </a:srgbClr>
                  </a:outerShdw>
                </a:effectLst>
              </a:rPr>
              <a:t>bei</a:t>
            </a:r>
            <a:r>
              <a:rPr lang="en-US" sz="2800" b="1" dirty="0">
                <a:solidFill>
                  <a:srgbClr val="009900"/>
                </a:solidFill>
                <a:effectLst>
                  <a:outerShdw blurRad="38100" dist="38100" dir="2700000" algn="tl">
                    <a:srgbClr val="000000">
                      <a:alpha val="43137"/>
                    </a:srgbClr>
                  </a:outerShdw>
                </a:effectLst>
              </a:rPr>
              <a:t> </a:t>
            </a:r>
            <a:r>
              <a:rPr lang="en-US" sz="2800" b="1" dirty="0" err="1">
                <a:solidFill>
                  <a:srgbClr val="009900"/>
                </a:solidFill>
                <a:effectLst>
                  <a:outerShdw blurRad="38100" dist="38100" dir="2700000" algn="tl">
                    <a:srgbClr val="000000">
                      <a:alpha val="43137"/>
                    </a:srgbClr>
                  </a:outerShdw>
                </a:effectLst>
              </a:rPr>
              <a:t>HFpEF</a:t>
            </a:r>
            <a:r>
              <a:rPr lang="en-US" sz="2800" b="1" dirty="0">
                <a:solidFill>
                  <a:srgbClr val="009900"/>
                </a:solidFill>
                <a:effectLst>
                  <a:outerShdw blurRad="38100" dist="38100" dir="2700000" algn="tl">
                    <a:srgbClr val="000000">
                      <a:alpha val="43137"/>
                    </a:srgbClr>
                  </a:outerShdw>
                </a:effectLst>
              </a:rPr>
              <a:t> </a:t>
            </a:r>
          </a:p>
          <a:p>
            <a:pPr marL="0" indent="0" algn="ctr">
              <a:lnSpc>
                <a:spcPct val="100000"/>
              </a:lnSpc>
              <a:buNone/>
            </a:pPr>
            <a:r>
              <a:rPr lang="en-US" sz="2800" b="1" dirty="0">
                <a:solidFill>
                  <a:srgbClr val="009900"/>
                </a:solidFill>
                <a:effectLst>
                  <a:outerShdw blurRad="38100" dist="38100" dir="2700000" algn="tl">
                    <a:srgbClr val="000000">
                      <a:alpha val="43137"/>
                    </a:srgbClr>
                  </a:outerShdw>
                </a:effectLst>
              </a:rPr>
              <a:t>(Emperor-Preserved)</a:t>
            </a:r>
          </a:p>
        </p:txBody>
      </p:sp>
      <p:sp>
        <p:nvSpPr>
          <p:cNvPr id="4" name="Textfeld 3"/>
          <p:cNvSpPr txBox="1"/>
          <p:nvPr/>
        </p:nvSpPr>
        <p:spPr>
          <a:xfrm>
            <a:off x="258792" y="1329269"/>
            <a:ext cx="8626415" cy="779701"/>
          </a:xfrm>
          <a:prstGeom prst="rect">
            <a:avLst/>
          </a:prstGeom>
          <a:ln>
            <a:solidFill>
              <a:schemeClr val="tx1"/>
            </a:solidFill>
          </a:ln>
        </p:spPr>
        <p:txBody>
          <a:bodyPr vert="horz" wrap="square" lIns="0" tIns="0" rIns="0" bIns="0" rtlCol="0">
            <a:spAutoFit/>
          </a:bodyPr>
          <a:lstStyle/>
          <a:p>
            <a:pPr marL="0" marR="0" lvl="0" indent="0" algn="ctr" defTabSz="457200" rtl="0" eaLnBrk="1" fontAlgn="base" latinLnBrk="0" hangingPunct="1">
              <a:lnSpc>
                <a:spcPct val="15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a:ea typeface="+mn-ea"/>
                <a:cs typeface="Arial"/>
              </a:rPr>
              <a:t>Primärer, kombinierter Endpunkt: </a:t>
            </a:r>
          </a:p>
          <a:p>
            <a:pPr marL="0" marR="0" lvl="0" indent="0" algn="ctr" defTabSz="457200" rtl="0" eaLnBrk="1" fontAlgn="base" latinLnBrk="0" hangingPunct="1">
              <a:lnSpc>
                <a:spcPct val="15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a:ea typeface="+mn-ea"/>
                <a:cs typeface="Arial"/>
              </a:rPr>
              <a:t>Kardiovaskulärer Tod oder Hospitalisierung wegen Herzinsuffizienz</a:t>
            </a:r>
          </a:p>
        </p:txBody>
      </p:sp>
      <p:pic>
        <p:nvPicPr>
          <p:cNvPr id="6" name="Grafik 5">
            <a:extLst>
              <a:ext uri="{FF2B5EF4-FFF2-40B4-BE49-F238E27FC236}">
                <a16:creationId xmlns:a16="http://schemas.microsoft.com/office/drawing/2014/main" id="{B1CA7B26-B1E8-4F36-AAD2-63A62AFE1E9C}"/>
              </a:ext>
            </a:extLst>
          </p:cNvPr>
          <p:cNvPicPr>
            <a:picLocks noChangeAspect="1"/>
          </p:cNvPicPr>
          <p:nvPr/>
        </p:nvPicPr>
        <p:blipFill>
          <a:blip r:embed="rId4"/>
          <a:stretch>
            <a:fillRect/>
          </a:stretch>
        </p:blipFill>
        <p:spPr>
          <a:xfrm>
            <a:off x="276044" y="2300362"/>
            <a:ext cx="8609163" cy="3860028"/>
          </a:xfrm>
          <a:prstGeom prst="rect">
            <a:avLst/>
          </a:prstGeom>
        </p:spPr>
      </p:pic>
    </p:spTree>
    <p:custDataLst>
      <p:tags r:id="rId1"/>
    </p:custDataLst>
    <p:extLst>
      <p:ext uri="{BB962C8B-B14F-4D97-AF65-F5344CB8AC3E}">
        <p14:creationId xmlns:p14="http://schemas.microsoft.com/office/powerpoint/2010/main" val="1493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p:cNvSpPr>
            <a:spLocks noGrp="1"/>
          </p:cNvSpPr>
          <p:nvPr>
            <p:ph type="body" idx="4294967295"/>
            <p:custDataLst>
              <p:tags r:id="rId2"/>
            </p:custDataLst>
          </p:nvPr>
        </p:nvSpPr>
        <p:spPr>
          <a:xfrm>
            <a:off x="2139950" y="44450"/>
            <a:ext cx="7004050" cy="1033463"/>
          </a:xfrm>
          <a:prstGeom prst="rect">
            <a:avLst/>
          </a:prstGeom>
        </p:spPr>
        <p:txBody>
          <a:bodyPr>
            <a:noAutofit/>
          </a:bodyPr>
          <a:lstStyle/>
          <a:p>
            <a:pPr marL="0" indent="0" algn="ctr">
              <a:lnSpc>
                <a:spcPct val="100000"/>
              </a:lnSpc>
              <a:buNone/>
            </a:pPr>
            <a:r>
              <a:rPr lang="en-US" sz="2800" b="1" dirty="0" err="1">
                <a:solidFill>
                  <a:srgbClr val="009900"/>
                </a:solidFill>
                <a:effectLst>
                  <a:outerShdw blurRad="38100" dist="38100" dir="2700000" algn="tl">
                    <a:srgbClr val="000000">
                      <a:alpha val="43137"/>
                    </a:srgbClr>
                  </a:outerShdw>
                </a:effectLst>
              </a:rPr>
              <a:t>Empaglifozin</a:t>
            </a:r>
            <a:r>
              <a:rPr lang="en-US" sz="2800" b="1" dirty="0">
                <a:solidFill>
                  <a:srgbClr val="009900"/>
                </a:solidFill>
                <a:effectLst>
                  <a:outerShdw blurRad="38100" dist="38100" dir="2700000" algn="tl">
                    <a:srgbClr val="000000">
                      <a:alpha val="43137"/>
                    </a:srgbClr>
                  </a:outerShdw>
                </a:effectLst>
              </a:rPr>
              <a:t>) </a:t>
            </a:r>
            <a:r>
              <a:rPr lang="en-US" sz="2800" b="1" dirty="0" err="1">
                <a:solidFill>
                  <a:srgbClr val="009900"/>
                </a:solidFill>
                <a:effectLst>
                  <a:outerShdw blurRad="38100" dist="38100" dir="2700000" algn="tl">
                    <a:srgbClr val="000000">
                      <a:alpha val="43137"/>
                    </a:srgbClr>
                  </a:outerShdw>
                </a:effectLst>
              </a:rPr>
              <a:t>bei</a:t>
            </a:r>
            <a:r>
              <a:rPr lang="en-US" sz="2800" b="1" dirty="0">
                <a:solidFill>
                  <a:srgbClr val="009900"/>
                </a:solidFill>
                <a:effectLst>
                  <a:outerShdw blurRad="38100" dist="38100" dir="2700000" algn="tl">
                    <a:srgbClr val="000000">
                      <a:alpha val="43137"/>
                    </a:srgbClr>
                  </a:outerShdw>
                </a:effectLst>
              </a:rPr>
              <a:t> </a:t>
            </a:r>
            <a:r>
              <a:rPr lang="en-US" sz="2800" b="1" dirty="0" err="1">
                <a:solidFill>
                  <a:srgbClr val="009900"/>
                </a:solidFill>
                <a:effectLst>
                  <a:outerShdw blurRad="38100" dist="38100" dir="2700000" algn="tl">
                    <a:srgbClr val="000000">
                      <a:alpha val="43137"/>
                    </a:srgbClr>
                  </a:outerShdw>
                </a:effectLst>
              </a:rPr>
              <a:t>HFpEF</a:t>
            </a:r>
            <a:r>
              <a:rPr lang="en-US" sz="2800" b="1" dirty="0">
                <a:solidFill>
                  <a:srgbClr val="009900"/>
                </a:solidFill>
                <a:effectLst>
                  <a:outerShdw blurRad="38100" dist="38100" dir="2700000" algn="tl">
                    <a:srgbClr val="000000">
                      <a:alpha val="43137"/>
                    </a:srgbClr>
                  </a:outerShdw>
                </a:effectLst>
              </a:rPr>
              <a:t> </a:t>
            </a:r>
          </a:p>
          <a:p>
            <a:pPr marL="0" indent="0" algn="ctr">
              <a:lnSpc>
                <a:spcPct val="100000"/>
              </a:lnSpc>
              <a:buNone/>
            </a:pPr>
            <a:r>
              <a:rPr lang="en-US" sz="2800" b="1" dirty="0">
                <a:solidFill>
                  <a:srgbClr val="009900"/>
                </a:solidFill>
                <a:effectLst>
                  <a:outerShdw blurRad="38100" dist="38100" dir="2700000" algn="tl">
                    <a:srgbClr val="000000">
                      <a:alpha val="43137"/>
                    </a:srgbClr>
                  </a:outerShdw>
                </a:effectLst>
              </a:rPr>
              <a:t>(Emperor-Preserved)</a:t>
            </a:r>
          </a:p>
        </p:txBody>
      </p:sp>
      <p:pic>
        <p:nvPicPr>
          <p:cNvPr id="5" name="Grafik 4">
            <a:extLst>
              <a:ext uri="{FF2B5EF4-FFF2-40B4-BE49-F238E27FC236}">
                <a16:creationId xmlns:a16="http://schemas.microsoft.com/office/drawing/2014/main" id="{81B54951-9265-426F-9028-C52CB28CBDDA}"/>
              </a:ext>
            </a:extLst>
          </p:cNvPr>
          <p:cNvPicPr>
            <a:picLocks noChangeAspect="1"/>
          </p:cNvPicPr>
          <p:nvPr/>
        </p:nvPicPr>
        <p:blipFill>
          <a:blip r:embed="rId4"/>
          <a:stretch>
            <a:fillRect/>
          </a:stretch>
        </p:blipFill>
        <p:spPr>
          <a:xfrm>
            <a:off x="149284" y="1927135"/>
            <a:ext cx="8845420" cy="3475618"/>
          </a:xfrm>
          <a:prstGeom prst="rect">
            <a:avLst/>
          </a:prstGeom>
        </p:spPr>
      </p:pic>
      <p:sp>
        <p:nvSpPr>
          <p:cNvPr id="4" name="Textfeld 3">
            <a:extLst>
              <a:ext uri="{FF2B5EF4-FFF2-40B4-BE49-F238E27FC236}">
                <a16:creationId xmlns:a16="http://schemas.microsoft.com/office/drawing/2014/main" id="{49222723-D1C9-415E-AF6E-E9D63827C669}"/>
              </a:ext>
            </a:extLst>
          </p:cNvPr>
          <p:cNvSpPr txBox="1"/>
          <p:nvPr/>
        </p:nvSpPr>
        <p:spPr>
          <a:xfrm>
            <a:off x="258792" y="1329269"/>
            <a:ext cx="8626415" cy="364202"/>
          </a:xfrm>
          <a:prstGeom prst="rect">
            <a:avLst/>
          </a:prstGeom>
          <a:ln>
            <a:solidFill>
              <a:schemeClr val="tx1"/>
            </a:solidFill>
          </a:ln>
        </p:spPr>
        <p:txBody>
          <a:bodyPr vert="horz" wrap="square" lIns="0" tIns="0" rIns="0" bIns="0" rtlCol="0">
            <a:spAutoFit/>
          </a:bodyPr>
          <a:lstStyle/>
          <a:p>
            <a:pPr marL="0" marR="0" lvl="0" indent="0" algn="ctr" defTabSz="457200" rtl="0" eaLnBrk="1" fontAlgn="base" latinLnBrk="0" hangingPunct="1">
              <a:lnSpc>
                <a:spcPct val="15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a:ea typeface="+mn-ea"/>
                <a:cs typeface="Arial"/>
              </a:rPr>
              <a:t>Endpunkte</a:t>
            </a:r>
          </a:p>
        </p:txBody>
      </p:sp>
      <p:sp>
        <p:nvSpPr>
          <p:cNvPr id="2" name="Rechteck 1">
            <a:extLst>
              <a:ext uri="{FF2B5EF4-FFF2-40B4-BE49-F238E27FC236}">
                <a16:creationId xmlns:a16="http://schemas.microsoft.com/office/drawing/2014/main" id="{CD0D5DDF-B623-4055-8BD5-4A64FF7D8101}"/>
              </a:ext>
            </a:extLst>
          </p:cNvPr>
          <p:cNvSpPr/>
          <p:nvPr/>
        </p:nvSpPr>
        <p:spPr>
          <a:xfrm>
            <a:off x="258792" y="4071068"/>
            <a:ext cx="8626415" cy="620202"/>
          </a:xfrm>
          <a:prstGeom prst="rect">
            <a:avLst/>
          </a:prstGeom>
          <a:noFill/>
          <a:ln w="5715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27548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p:cNvSpPr>
            <a:spLocks noGrp="1"/>
          </p:cNvSpPr>
          <p:nvPr>
            <p:ph type="body" idx="4294967295"/>
            <p:custDataLst>
              <p:tags r:id="rId2"/>
            </p:custDataLst>
          </p:nvPr>
        </p:nvSpPr>
        <p:spPr>
          <a:xfrm>
            <a:off x="2139950" y="44450"/>
            <a:ext cx="7004050" cy="1033463"/>
          </a:xfrm>
          <a:prstGeom prst="rect">
            <a:avLst/>
          </a:prstGeom>
        </p:spPr>
        <p:txBody>
          <a:bodyPr>
            <a:noAutofit/>
          </a:bodyPr>
          <a:lstStyle/>
          <a:p>
            <a:pPr marL="0" indent="0" algn="ctr">
              <a:lnSpc>
                <a:spcPct val="100000"/>
              </a:lnSpc>
              <a:buNone/>
            </a:pPr>
            <a:r>
              <a:rPr lang="en-US" sz="2800" b="1" dirty="0" err="1">
                <a:solidFill>
                  <a:srgbClr val="009900"/>
                </a:solidFill>
                <a:effectLst>
                  <a:outerShdw blurRad="38100" dist="38100" dir="2700000" algn="tl">
                    <a:srgbClr val="000000">
                      <a:alpha val="43137"/>
                    </a:srgbClr>
                  </a:outerShdw>
                </a:effectLst>
              </a:rPr>
              <a:t>Empaglifozin</a:t>
            </a:r>
            <a:r>
              <a:rPr lang="en-US" sz="2800" b="1" dirty="0">
                <a:solidFill>
                  <a:srgbClr val="009900"/>
                </a:solidFill>
                <a:effectLst>
                  <a:outerShdw blurRad="38100" dist="38100" dir="2700000" algn="tl">
                    <a:srgbClr val="000000">
                      <a:alpha val="43137"/>
                    </a:srgbClr>
                  </a:outerShdw>
                </a:effectLst>
              </a:rPr>
              <a:t> </a:t>
            </a:r>
            <a:r>
              <a:rPr lang="en-US" sz="2800" b="1" dirty="0" err="1">
                <a:solidFill>
                  <a:srgbClr val="009900"/>
                </a:solidFill>
                <a:effectLst>
                  <a:outerShdw blurRad="38100" dist="38100" dir="2700000" algn="tl">
                    <a:srgbClr val="000000">
                      <a:alpha val="43137"/>
                    </a:srgbClr>
                  </a:outerShdw>
                </a:effectLst>
              </a:rPr>
              <a:t>bei</a:t>
            </a:r>
            <a:r>
              <a:rPr lang="en-US" sz="2800" b="1" dirty="0">
                <a:solidFill>
                  <a:srgbClr val="009900"/>
                </a:solidFill>
                <a:effectLst>
                  <a:outerShdw blurRad="38100" dist="38100" dir="2700000" algn="tl">
                    <a:srgbClr val="000000">
                      <a:alpha val="43137"/>
                    </a:srgbClr>
                  </a:outerShdw>
                </a:effectLst>
              </a:rPr>
              <a:t> </a:t>
            </a:r>
            <a:r>
              <a:rPr lang="en-US" sz="2800" b="1" dirty="0" err="1">
                <a:solidFill>
                  <a:srgbClr val="009900"/>
                </a:solidFill>
                <a:effectLst>
                  <a:outerShdw blurRad="38100" dist="38100" dir="2700000" algn="tl">
                    <a:srgbClr val="000000">
                      <a:alpha val="43137"/>
                    </a:srgbClr>
                  </a:outerShdw>
                </a:effectLst>
              </a:rPr>
              <a:t>HFpEF</a:t>
            </a:r>
            <a:r>
              <a:rPr lang="en-US" sz="2800" b="1" dirty="0">
                <a:solidFill>
                  <a:srgbClr val="009900"/>
                </a:solidFill>
                <a:effectLst>
                  <a:outerShdw blurRad="38100" dist="38100" dir="2700000" algn="tl">
                    <a:srgbClr val="000000">
                      <a:alpha val="43137"/>
                    </a:srgbClr>
                  </a:outerShdw>
                </a:effectLst>
              </a:rPr>
              <a:t> </a:t>
            </a:r>
          </a:p>
          <a:p>
            <a:pPr marL="0" indent="0" algn="ctr">
              <a:lnSpc>
                <a:spcPct val="100000"/>
              </a:lnSpc>
              <a:buNone/>
            </a:pPr>
            <a:r>
              <a:rPr lang="en-US" sz="2800" b="1" dirty="0">
                <a:solidFill>
                  <a:srgbClr val="009900"/>
                </a:solidFill>
                <a:effectLst>
                  <a:outerShdw blurRad="38100" dist="38100" dir="2700000" algn="tl">
                    <a:srgbClr val="000000">
                      <a:alpha val="43137"/>
                    </a:srgbClr>
                  </a:outerShdw>
                </a:effectLst>
              </a:rPr>
              <a:t>(Emperor-Preserved)</a:t>
            </a:r>
          </a:p>
        </p:txBody>
      </p:sp>
      <p:sp>
        <p:nvSpPr>
          <p:cNvPr id="4" name="Textfeld 3"/>
          <p:cNvSpPr txBox="1"/>
          <p:nvPr/>
        </p:nvSpPr>
        <p:spPr>
          <a:xfrm>
            <a:off x="258792" y="1329269"/>
            <a:ext cx="8626415" cy="364202"/>
          </a:xfrm>
          <a:prstGeom prst="rect">
            <a:avLst/>
          </a:prstGeom>
          <a:ln>
            <a:solidFill>
              <a:schemeClr val="tx1"/>
            </a:solidFill>
          </a:ln>
        </p:spPr>
        <p:txBody>
          <a:bodyPr vert="horz" wrap="square" lIns="0" tIns="0" rIns="0" bIns="0" rtlCol="0">
            <a:spAutoFit/>
          </a:bodyPr>
          <a:lstStyle/>
          <a:p>
            <a:pPr marL="0" marR="0" lvl="0" indent="0" algn="ctr" defTabSz="457200" rtl="0" eaLnBrk="1" fontAlgn="base" latinLnBrk="0" hangingPunct="1">
              <a:lnSpc>
                <a:spcPct val="15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a:ea typeface="+mn-ea"/>
                <a:cs typeface="Arial"/>
              </a:rPr>
              <a:t>Subgruppeneffekte Hospitalisierung wegen Herzinsuffizienz</a:t>
            </a:r>
          </a:p>
        </p:txBody>
      </p:sp>
      <p:pic>
        <p:nvPicPr>
          <p:cNvPr id="5" name="Grafik 4">
            <a:extLst>
              <a:ext uri="{FF2B5EF4-FFF2-40B4-BE49-F238E27FC236}">
                <a16:creationId xmlns:a16="http://schemas.microsoft.com/office/drawing/2014/main" id="{92CF6C1A-872D-4A48-80AC-3EF958302DAF}"/>
              </a:ext>
            </a:extLst>
          </p:cNvPr>
          <p:cNvPicPr>
            <a:picLocks noChangeAspect="1"/>
          </p:cNvPicPr>
          <p:nvPr/>
        </p:nvPicPr>
        <p:blipFill>
          <a:blip r:embed="rId4"/>
          <a:stretch>
            <a:fillRect/>
          </a:stretch>
        </p:blipFill>
        <p:spPr>
          <a:xfrm>
            <a:off x="284670" y="2065201"/>
            <a:ext cx="8591503" cy="3902556"/>
          </a:xfrm>
          <a:prstGeom prst="rect">
            <a:avLst/>
          </a:prstGeom>
        </p:spPr>
      </p:pic>
    </p:spTree>
    <p:custDataLst>
      <p:tags r:id="rId1"/>
    </p:custDataLst>
    <p:extLst>
      <p:ext uri="{BB962C8B-B14F-4D97-AF65-F5344CB8AC3E}">
        <p14:creationId xmlns:p14="http://schemas.microsoft.com/office/powerpoint/2010/main" val="948011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p:cNvSpPr>
            <a:spLocks noGrp="1"/>
          </p:cNvSpPr>
          <p:nvPr>
            <p:ph type="body" idx="4294967295"/>
            <p:custDataLst>
              <p:tags r:id="rId2"/>
            </p:custDataLst>
          </p:nvPr>
        </p:nvSpPr>
        <p:spPr>
          <a:xfrm>
            <a:off x="2139950" y="44450"/>
            <a:ext cx="7004050" cy="1033463"/>
          </a:xfrm>
          <a:prstGeom prst="rect">
            <a:avLst/>
          </a:prstGeom>
        </p:spPr>
        <p:txBody>
          <a:bodyPr>
            <a:noAutofit/>
          </a:bodyPr>
          <a:lstStyle/>
          <a:p>
            <a:pPr marL="0" indent="0" algn="ctr">
              <a:lnSpc>
                <a:spcPct val="100000"/>
              </a:lnSpc>
              <a:buNone/>
            </a:pPr>
            <a:r>
              <a:rPr lang="en-US" sz="2800" b="1" dirty="0" err="1">
                <a:solidFill>
                  <a:srgbClr val="009900"/>
                </a:solidFill>
                <a:effectLst>
                  <a:outerShdw blurRad="38100" dist="38100" dir="2700000" algn="tl">
                    <a:srgbClr val="000000">
                      <a:alpha val="43137"/>
                    </a:srgbClr>
                  </a:outerShdw>
                </a:effectLst>
              </a:rPr>
              <a:t>Empaglifozin</a:t>
            </a:r>
            <a:r>
              <a:rPr lang="en-US" sz="2800" b="1" dirty="0">
                <a:solidFill>
                  <a:srgbClr val="009900"/>
                </a:solidFill>
                <a:effectLst>
                  <a:outerShdw blurRad="38100" dist="38100" dir="2700000" algn="tl">
                    <a:srgbClr val="000000">
                      <a:alpha val="43137"/>
                    </a:srgbClr>
                  </a:outerShdw>
                </a:effectLst>
              </a:rPr>
              <a:t>) </a:t>
            </a:r>
            <a:r>
              <a:rPr lang="en-US" sz="2800" b="1" dirty="0" err="1">
                <a:solidFill>
                  <a:srgbClr val="009900"/>
                </a:solidFill>
                <a:effectLst>
                  <a:outerShdw blurRad="38100" dist="38100" dir="2700000" algn="tl">
                    <a:srgbClr val="000000">
                      <a:alpha val="43137"/>
                    </a:srgbClr>
                  </a:outerShdw>
                </a:effectLst>
              </a:rPr>
              <a:t>bei</a:t>
            </a:r>
            <a:r>
              <a:rPr lang="en-US" sz="2800" b="1" dirty="0">
                <a:solidFill>
                  <a:srgbClr val="009900"/>
                </a:solidFill>
                <a:effectLst>
                  <a:outerShdw blurRad="38100" dist="38100" dir="2700000" algn="tl">
                    <a:srgbClr val="000000">
                      <a:alpha val="43137"/>
                    </a:srgbClr>
                  </a:outerShdw>
                </a:effectLst>
              </a:rPr>
              <a:t> </a:t>
            </a:r>
            <a:r>
              <a:rPr lang="en-US" sz="2800" b="1" dirty="0" err="1">
                <a:solidFill>
                  <a:srgbClr val="009900"/>
                </a:solidFill>
                <a:effectLst>
                  <a:outerShdw blurRad="38100" dist="38100" dir="2700000" algn="tl">
                    <a:srgbClr val="000000">
                      <a:alpha val="43137"/>
                    </a:srgbClr>
                  </a:outerShdw>
                </a:effectLst>
              </a:rPr>
              <a:t>HFpEF</a:t>
            </a:r>
            <a:r>
              <a:rPr lang="en-US" sz="2800" b="1" dirty="0">
                <a:solidFill>
                  <a:srgbClr val="009900"/>
                </a:solidFill>
                <a:effectLst>
                  <a:outerShdw blurRad="38100" dist="38100" dir="2700000" algn="tl">
                    <a:srgbClr val="000000">
                      <a:alpha val="43137"/>
                    </a:srgbClr>
                  </a:outerShdw>
                </a:effectLst>
              </a:rPr>
              <a:t> </a:t>
            </a:r>
          </a:p>
          <a:p>
            <a:pPr marL="0" indent="0" algn="ctr">
              <a:lnSpc>
                <a:spcPct val="100000"/>
              </a:lnSpc>
              <a:buNone/>
            </a:pPr>
            <a:r>
              <a:rPr lang="en-US" sz="2800" b="1" dirty="0">
                <a:solidFill>
                  <a:srgbClr val="009900"/>
                </a:solidFill>
                <a:effectLst>
                  <a:outerShdw blurRad="38100" dist="38100" dir="2700000" algn="tl">
                    <a:srgbClr val="000000">
                      <a:alpha val="43137"/>
                    </a:srgbClr>
                  </a:outerShdw>
                </a:effectLst>
              </a:rPr>
              <a:t>(Emperor-Preserved)</a:t>
            </a:r>
          </a:p>
        </p:txBody>
      </p:sp>
      <p:sp>
        <p:nvSpPr>
          <p:cNvPr id="4" name="Textfeld 3"/>
          <p:cNvSpPr txBox="1"/>
          <p:nvPr/>
        </p:nvSpPr>
        <p:spPr>
          <a:xfrm>
            <a:off x="258792" y="1329269"/>
            <a:ext cx="8626415" cy="364202"/>
          </a:xfrm>
          <a:prstGeom prst="rect">
            <a:avLst/>
          </a:prstGeom>
          <a:ln>
            <a:solidFill>
              <a:schemeClr val="tx1"/>
            </a:solidFill>
          </a:ln>
        </p:spPr>
        <p:txBody>
          <a:bodyPr vert="horz" wrap="square" lIns="0" tIns="0" rIns="0" bIns="0" rtlCol="0">
            <a:spAutoFit/>
          </a:bodyPr>
          <a:lstStyle/>
          <a:p>
            <a:pPr marL="0" marR="0" lvl="0" indent="0" algn="ctr" defTabSz="457200" rtl="0" eaLnBrk="1" fontAlgn="base" latinLnBrk="0" hangingPunct="1">
              <a:lnSpc>
                <a:spcPct val="15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a:ea typeface="+mn-ea"/>
                <a:cs typeface="Arial"/>
              </a:rPr>
              <a:t>Unerwünschte Ereignisse</a:t>
            </a:r>
          </a:p>
        </p:txBody>
      </p:sp>
      <p:pic>
        <p:nvPicPr>
          <p:cNvPr id="6" name="Grafik 5">
            <a:extLst>
              <a:ext uri="{FF2B5EF4-FFF2-40B4-BE49-F238E27FC236}">
                <a16:creationId xmlns:a16="http://schemas.microsoft.com/office/drawing/2014/main" id="{0076B7CB-D96A-4AB9-AA54-5026865EEEA0}"/>
              </a:ext>
            </a:extLst>
          </p:cNvPr>
          <p:cNvPicPr>
            <a:picLocks noChangeAspect="1"/>
          </p:cNvPicPr>
          <p:nvPr/>
        </p:nvPicPr>
        <p:blipFill>
          <a:blip r:embed="rId4"/>
          <a:stretch>
            <a:fillRect/>
          </a:stretch>
        </p:blipFill>
        <p:spPr>
          <a:xfrm>
            <a:off x="301922" y="2142839"/>
            <a:ext cx="8583579" cy="3843825"/>
          </a:xfrm>
          <a:prstGeom prst="rect">
            <a:avLst/>
          </a:prstGeom>
        </p:spPr>
      </p:pic>
    </p:spTree>
    <p:custDataLst>
      <p:tags r:id="rId1"/>
    </p:custDataLst>
    <p:extLst>
      <p:ext uri="{BB962C8B-B14F-4D97-AF65-F5344CB8AC3E}">
        <p14:creationId xmlns:p14="http://schemas.microsoft.com/office/powerpoint/2010/main" val="38766321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p:cNvSpPr>
            <a:spLocks noGrp="1"/>
          </p:cNvSpPr>
          <p:nvPr>
            <p:ph type="body" idx="4294967295"/>
            <p:custDataLst>
              <p:tags r:id="rId2"/>
            </p:custDataLst>
          </p:nvPr>
        </p:nvSpPr>
        <p:spPr>
          <a:xfrm>
            <a:off x="2139950" y="136525"/>
            <a:ext cx="7004050" cy="819150"/>
          </a:xfrm>
          <a:prstGeom prst="rect">
            <a:avLst/>
          </a:prstGeom>
        </p:spPr>
        <p:txBody>
          <a:bodyPr>
            <a:noAutofit/>
          </a:bodyPr>
          <a:lstStyle/>
          <a:p>
            <a:pPr marL="0" indent="0" algn="ctr">
              <a:lnSpc>
                <a:spcPct val="100000"/>
              </a:lnSpc>
              <a:buNone/>
            </a:pPr>
            <a:r>
              <a:rPr lang="en-US" sz="4400" b="1" dirty="0" err="1">
                <a:solidFill>
                  <a:srgbClr val="009900"/>
                </a:solidFill>
                <a:effectLst>
                  <a:outerShdw blurRad="38100" dist="38100" dir="2700000" algn="tl">
                    <a:srgbClr val="000000">
                      <a:alpha val="43137"/>
                    </a:srgbClr>
                  </a:outerShdw>
                </a:effectLst>
              </a:rPr>
              <a:t>Zusammenfassung</a:t>
            </a:r>
            <a:endParaRPr lang="en-US" sz="4400" b="1" dirty="0">
              <a:solidFill>
                <a:srgbClr val="009900"/>
              </a:solidFill>
              <a:effectLst>
                <a:outerShdw blurRad="38100" dist="38100" dir="2700000" algn="tl">
                  <a:srgbClr val="000000">
                    <a:alpha val="43137"/>
                  </a:srgbClr>
                </a:outerShdw>
              </a:effectLst>
            </a:endParaRPr>
          </a:p>
        </p:txBody>
      </p:sp>
      <p:sp>
        <p:nvSpPr>
          <p:cNvPr id="4" name="Textfeld 3"/>
          <p:cNvSpPr txBox="1"/>
          <p:nvPr/>
        </p:nvSpPr>
        <p:spPr>
          <a:xfrm>
            <a:off x="257442" y="1205645"/>
            <a:ext cx="8626415" cy="736355"/>
          </a:xfrm>
          <a:prstGeom prst="rect">
            <a:avLst/>
          </a:prstGeom>
          <a:ln>
            <a:solidFill>
              <a:schemeClr val="tx1"/>
            </a:solidFill>
          </a:ln>
        </p:spPr>
        <p:txBody>
          <a:bodyPr vert="horz" wrap="square" lIns="0" tIns="0" rIns="0" bIns="0" rtlCol="0">
            <a:spAutoFit/>
          </a:bodyPr>
          <a:lstStyle/>
          <a:p>
            <a:pPr marL="228600" marR="0" lvl="0" indent="-228600" algn="just" defTabSz="457200" rtl="0" eaLnBrk="1" fontAlgn="base" latinLnBrk="0" hangingPunct="1">
              <a:lnSpc>
                <a:spcPct val="150000"/>
              </a:lnSpc>
              <a:spcBef>
                <a:spcPct val="0"/>
              </a:spcBef>
              <a:spcAft>
                <a:spcPct val="0"/>
              </a:spcAft>
              <a:buClrTx/>
              <a:buSzTx/>
              <a:buFontTx/>
              <a:buAutoNum type="arabicPeriod"/>
              <a:tabLst/>
              <a:defRPr/>
            </a:pPr>
            <a:r>
              <a:rPr kumimoji="0" lang="de-DE" sz="1700" b="1" i="0" u="none" strike="noStrike" kern="1200" cap="none" spc="0" normalizeH="0" baseline="0" noProof="0" dirty="0">
                <a:ln>
                  <a:noFill/>
                </a:ln>
                <a:solidFill>
                  <a:prstClr val="black"/>
                </a:solidFill>
                <a:effectLst/>
                <a:uLnTx/>
                <a:uFillTx/>
                <a:latin typeface="Arial"/>
                <a:ea typeface="+mn-ea"/>
                <a:cs typeface="Arial"/>
              </a:rPr>
              <a:t>Die beste Maßnahme</a:t>
            </a:r>
            <a:r>
              <a:rPr kumimoji="0" lang="de-DE" sz="1700" b="1" i="0" u="none" strike="noStrike" kern="1200" cap="none" spc="0" normalizeH="0" noProof="0" dirty="0">
                <a:ln>
                  <a:noFill/>
                </a:ln>
                <a:solidFill>
                  <a:prstClr val="black"/>
                </a:solidFill>
                <a:effectLst/>
                <a:uLnTx/>
                <a:uFillTx/>
                <a:latin typeface="Arial"/>
                <a:ea typeface="+mn-ea"/>
                <a:cs typeface="Arial"/>
              </a:rPr>
              <a:t> bei</a:t>
            </a:r>
            <a:r>
              <a:rPr kumimoji="0" lang="de-DE" sz="1700" b="1" i="0" u="none" strike="noStrike" kern="1200" cap="none" spc="0" normalizeH="0" baseline="0" noProof="0" dirty="0">
                <a:ln>
                  <a:noFill/>
                </a:ln>
                <a:solidFill>
                  <a:prstClr val="black"/>
                </a:solidFill>
                <a:effectLst/>
                <a:uLnTx/>
                <a:uFillTx/>
                <a:latin typeface="Arial"/>
                <a:ea typeface="+mn-ea"/>
                <a:cs typeface="Arial"/>
              </a:rPr>
              <a:t> einer</a:t>
            </a:r>
            <a:r>
              <a:rPr kumimoji="0" lang="de-DE" sz="1700" b="1" i="0" u="none" strike="noStrike" kern="1200" cap="none" spc="0" normalizeH="0" noProof="0" dirty="0">
                <a:ln>
                  <a:noFill/>
                </a:ln>
                <a:solidFill>
                  <a:prstClr val="black"/>
                </a:solidFill>
                <a:effectLst/>
                <a:uLnTx/>
                <a:uFillTx/>
                <a:latin typeface="Arial"/>
                <a:ea typeface="+mn-ea"/>
                <a:cs typeface="Arial"/>
              </a:rPr>
              <a:t> Erkrankung (der Herzinsuffizienz) ist ihrer Entstehung vorzubeugen.</a:t>
            </a:r>
            <a:endParaRPr kumimoji="0" lang="de-DE" sz="1700" b="1" i="0" u="none" strike="noStrike" kern="1200" cap="none" spc="0" normalizeH="0" baseline="0" noProof="0" dirty="0">
              <a:ln>
                <a:noFill/>
              </a:ln>
              <a:solidFill>
                <a:prstClr val="black"/>
              </a:solidFill>
              <a:effectLst/>
              <a:uLnTx/>
              <a:uFillTx/>
              <a:latin typeface="Arial"/>
              <a:ea typeface="+mn-ea"/>
              <a:cs typeface="Arial"/>
            </a:endParaRPr>
          </a:p>
        </p:txBody>
      </p:sp>
      <p:sp>
        <p:nvSpPr>
          <p:cNvPr id="5" name="Textfeld 4">
            <a:extLst>
              <a:ext uri="{FF2B5EF4-FFF2-40B4-BE49-F238E27FC236}">
                <a16:creationId xmlns:a16="http://schemas.microsoft.com/office/drawing/2014/main" id="{90D83F57-2AEF-4FE9-823E-DEE9903D7901}"/>
              </a:ext>
            </a:extLst>
          </p:cNvPr>
          <p:cNvSpPr txBox="1"/>
          <p:nvPr/>
        </p:nvSpPr>
        <p:spPr>
          <a:xfrm>
            <a:off x="250820" y="2000067"/>
            <a:ext cx="8626415" cy="1521186"/>
          </a:xfrm>
          <a:prstGeom prst="rect">
            <a:avLst/>
          </a:prstGeom>
          <a:ln>
            <a:solidFill>
              <a:schemeClr val="tx1"/>
            </a:solidFill>
          </a:ln>
        </p:spPr>
        <p:txBody>
          <a:bodyPr vert="horz" wrap="square" lIns="0" tIns="0" rIns="0" bIns="0" rtlCol="0">
            <a:spAutoFit/>
          </a:bodyPr>
          <a:lstStyle/>
          <a:p>
            <a:pPr marL="0" marR="0" lvl="0" indent="0" algn="just" defTabSz="457200" rtl="0" eaLnBrk="1" fontAlgn="base" latinLnBrk="0" hangingPunct="1">
              <a:lnSpc>
                <a:spcPct val="150000"/>
              </a:lnSpc>
              <a:spcBef>
                <a:spcPct val="0"/>
              </a:spcBef>
              <a:spcAft>
                <a:spcPct val="0"/>
              </a:spcAft>
              <a:buClrTx/>
              <a:buSzTx/>
              <a:buFontTx/>
              <a:buNone/>
              <a:tabLst/>
              <a:defRPr/>
            </a:pPr>
            <a:r>
              <a:rPr kumimoji="0" lang="de-DE" sz="1700" b="1" i="0" u="none" strike="noStrike" kern="1200" cap="none" spc="0" normalizeH="0" baseline="0" noProof="0" dirty="0">
                <a:ln>
                  <a:noFill/>
                </a:ln>
                <a:solidFill>
                  <a:prstClr val="black"/>
                </a:solidFill>
                <a:effectLst/>
                <a:uLnTx/>
                <a:uFillTx/>
                <a:latin typeface="Arial"/>
                <a:cs typeface="Arial"/>
              </a:rPr>
              <a:t>2. </a:t>
            </a:r>
            <a:r>
              <a:rPr lang="de-DE" sz="1700" b="1" dirty="0">
                <a:solidFill>
                  <a:prstClr val="black"/>
                </a:solidFill>
                <a:latin typeface="Arial"/>
                <a:cs typeface="Arial"/>
              </a:rPr>
              <a:t>Zu den wichtigsten Präventionsmaßnahmen und nicht-medikamentösen Therapiekonzepten bei Patienten mit Herzinsuffizienz gehören vermehrte körperliche Aktivität, eine gesunde Ernährung sowie eine Optimierung des Körpergewichtes.</a:t>
            </a:r>
            <a:endParaRPr kumimoji="0" lang="de-DE" sz="1700" b="1" i="0" u="none" strike="noStrike" kern="1200" cap="none" spc="0" normalizeH="0" baseline="0" noProof="0" dirty="0">
              <a:ln>
                <a:noFill/>
              </a:ln>
              <a:solidFill>
                <a:prstClr val="black"/>
              </a:solidFill>
              <a:effectLst/>
              <a:uLnTx/>
              <a:uFillTx/>
              <a:latin typeface="Arial"/>
              <a:cs typeface="Arial"/>
            </a:endParaRPr>
          </a:p>
        </p:txBody>
      </p:sp>
      <p:sp>
        <p:nvSpPr>
          <p:cNvPr id="6" name="Textfeld 5">
            <a:extLst>
              <a:ext uri="{FF2B5EF4-FFF2-40B4-BE49-F238E27FC236}">
                <a16:creationId xmlns:a16="http://schemas.microsoft.com/office/drawing/2014/main" id="{6F987532-D69E-4487-B023-151FB1646882}"/>
              </a:ext>
            </a:extLst>
          </p:cNvPr>
          <p:cNvSpPr txBox="1"/>
          <p:nvPr/>
        </p:nvSpPr>
        <p:spPr>
          <a:xfrm>
            <a:off x="260101" y="3568935"/>
            <a:ext cx="8626415" cy="1128771"/>
          </a:xfrm>
          <a:prstGeom prst="rect">
            <a:avLst/>
          </a:prstGeom>
          <a:ln>
            <a:solidFill>
              <a:schemeClr val="tx1"/>
            </a:solidFill>
          </a:ln>
        </p:spPr>
        <p:txBody>
          <a:bodyPr vert="horz" wrap="square" lIns="0" tIns="0" rIns="0" bIns="0" rtlCol="0">
            <a:spAutoFit/>
          </a:bodyPr>
          <a:lstStyle/>
          <a:p>
            <a:pPr marL="0" marR="0" lvl="0" indent="0" algn="just" defTabSz="457200" rtl="0" eaLnBrk="1" fontAlgn="base" latinLnBrk="0" hangingPunct="1">
              <a:lnSpc>
                <a:spcPct val="150000"/>
              </a:lnSpc>
              <a:spcBef>
                <a:spcPct val="0"/>
              </a:spcBef>
              <a:spcAft>
                <a:spcPct val="0"/>
              </a:spcAft>
              <a:buClrTx/>
              <a:buSzTx/>
              <a:buFontTx/>
              <a:buNone/>
              <a:tabLst/>
              <a:defRPr/>
            </a:pPr>
            <a:r>
              <a:rPr kumimoji="0" lang="de-DE" sz="1700" b="1" i="0" u="none" strike="noStrike" kern="1200" cap="none" spc="0" normalizeH="0" baseline="0" noProof="0" dirty="0">
                <a:ln>
                  <a:noFill/>
                </a:ln>
                <a:solidFill>
                  <a:prstClr val="black"/>
                </a:solidFill>
                <a:effectLst/>
                <a:uLnTx/>
                <a:uFillTx/>
                <a:latin typeface="Arial"/>
                <a:ea typeface="+mn-ea"/>
                <a:cs typeface="Arial"/>
              </a:rPr>
              <a:t>3. Bei systolischer Herzinsuffizienz</a:t>
            </a:r>
            <a:r>
              <a:rPr kumimoji="0" lang="de-DE" sz="1700" b="1" i="0" u="none" strike="noStrike" kern="1200" cap="none" spc="0" normalizeH="0" noProof="0" dirty="0">
                <a:ln>
                  <a:noFill/>
                </a:ln>
                <a:solidFill>
                  <a:prstClr val="black"/>
                </a:solidFill>
                <a:effectLst/>
                <a:uLnTx/>
                <a:uFillTx/>
                <a:latin typeface="Arial"/>
                <a:ea typeface="+mn-ea"/>
                <a:cs typeface="Arial"/>
              </a:rPr>
              <a:t> ist das klassische </a:t>
            </a:r>
            <a:r>
              <a:rPr lang="de-DE" sz="1700" b="1" dirty="0" err="1">
                <a:solidFill>
                  <a:prstClr val="black"/>
                </a:solidFill>
                <a:latin typeface="Arial"/>
                <a:cs typeface="Arial"/>
              </a:rPr>
              <a:t>Behandlungs</a:t>
            </a:r>
            <a:r>
              <a:rPr kumimoji="0" lang="de-DE" sz="1700" b="1" i="0" u="none" strike="noStrike" kern="1200" cap="none" spc="0" normalizeH="0" noProof="0" dirty="0" err="1">
                <a:ln>
                  <a:noFill/>
                </a:ln>
                <a:solidFill>
                  <a:prstClr val="black"/>
                </a:solidFill>
                <a:effectLst/>
                <a:uLnTx/>
                <a:uFillTx/>
                <a:latin typeface="Arial"/>
                <a:ea typeface="+mn-ea"/>
                <a:cs typeface="Arial"/>
              </a:rPr>
              <a:t>schema</a:t>
            </a:r>
            <a:r>
              <a:rPr kumimoji="0" lang="de-DE" sz="1700" b="1" i="0" u="none" strike="noStrike" kern="1200" cap="none" spc="0" normalizeH="0" noProof="0" dirty="0">
                <a:ln>
                  <a:noFill/>
                </a:ln>
                <a:solidFill>
                  <a:prstClr val="black"/>
                </a:solidFill>
                <a:effectLst/>
                <a:uLnTx/>
                <a:uFillTx/>
                <a:latin typeface="Arial"/>
                <a:ea typeface="+mn-ea"/>
                <a:cs typeface="Arial"/>
              </a:rPr>
              <a:t> durch die gleichwertige Gabe der „</a:t>
            </a:r>
            <a:r>
              <a:rPr kumimoji="0" lang="de-DE" sz="1700" b="1" i="0" u="none" strike="noStrike" kern="1200" cap="none" spc="0" normalizeH="0" noProof="0" dirty="0" err="1">
                <a:ln>
                  <a:noFill/>
                </a:ln>
                <a:solidFill>
                  <a:prstClr val="black"/>
                </a:solidFill>
                <a:effectLst/>
                <a:uLnTx/>
                <a:uFillTx/>
                <a:latin typeface="Arial"/>
                <a:ea typeface="+mn-ea"/>
                <a:cs typeface="Arial"/>
              </a:rPr>
              <a:t>fantastic</a:t>
            </a:r>
            <a:r>
              <a:rPr kumimoji="0" lang="de-DE" sz="1700" b="1" i="0" u="none" strike="noStrike" kern="1200" cap="none" spc="0" normalizeH="0" noProof="0" dirty="0">
                <a:ln>
                  <a:noFill/>
                </a:ln>
                <a:solidFill>
                  <a:prstClr val="black"/>
                </a:solidFill>
                <a:effectLst/>
                <a:uLnTx/>
                <a:uFillTx/>
                <a:latin typeface="Arial"/>
                <a:ea typeface="+mn-ea"/>
                <a:cs typeface="Arial"/>
              </a:rPr>
              <a:t> </a:t>
            </a:r>
            <a:r>
              <a:rPr kumimoji="0" lang="de-DE" sz="1700" b="1" i="0" u="none" strike="noStrike" kern="1200" cap="none" spc="0" normalizeH="0" noProof="0" dirty="0" err="1">
                <a:ln>
                  <a:noFill/>
                </a:ln>
                <a:solidFill>
                  <a:prstClr val="black"/>
                </a:solidFill>
                <a:effectLst/>
                <a:uLnTx/>
                <a:uFillTx/>
                <a:latin typeface="Arial"/>
                <a:ea typeface="+mn-ea"/>
                <a:cs typeface="Arial"/>
              </a:rPr>
              <a:t>four</a:t>
            </a:r>
            <a:r>
              <a:rPr kumimoji="0" lang="de-DE" sz="1700" b="1" i="0" u="none" strike="noStrike" kern="1200" cap="none" spc="0" normalizeH="0" noProof="0" dirty="0">
                <a:ln>
                  <a:noFill/>
                </a:ln>
                <a:solidFill>
                  <a:prstClr val="black"/>
                </a:solidFill>
                <a:effectLst/>
                <a:uLnTx/>
                <a:uFillTx/>
                <a:latin typeface="Arial"/>
                <a:ea typeface="+mn-ea"/>
                <a:cs typeface="Arial"/>
              </a:rPr>
              <a:t>“ ACE-Hemmer (ARNI), Betablocker, MRA und SGLT2-Inhibitoren ersetzt worden.  </a:t>
            </a:r>
            <a:r>
              <a:rPr kumimoji="0" lang="de-DE" sz="1700" b="1" i="0" u="none" strike="noStrike" kern="1200" cap="none" spc="0" normalizeH="0" baseline="0" noProof="0" dirty="0">
                <a:ln>
                  <a:noFill/>
                </a:ln>
                <a:solidFill>
                  <a:prstClr val="black"/>
                </a:solidFill>
                <a:effectLst/>
                <a:uLnTx/>
                <a:uFillTx/>
                <a:latin typeface="Arial"/>
                <a:ea typeface="+mn-ea"/>
                <a:cs typeface="Arial"/>
              </a:rPr>
              <a:t> </a:t>
            </a:r>
          </a:p>
        </p:txBody>
      </p:sp>
      <p:sp>
        <p:nvSpPr>
          <p:cNvPr id="7" name="Textfeld 6">
            <a:extLst>
              <a:ext uri="{FF2B5EF4-FFF2-40B4-BE49-F238E27FC236}">
                <a16:creationId xmlns:a16="http://schemas.microsoft.com/office/drawing/2014/main" id="{7B83BBD1-692A-4FA4-87AD-A36A722B428F}"/>
              </a:ext>
            </a:extLst>
          </p:cNvPr>
          <p:cNvSpPr txBox="1"/>
          <p:nvPr/>
        </p:nvSpPr>
        <p:spPr>
          <a:xfrm>
            <a:off x="269382" y="4732457"/>
            <a:ext cx="8626415" cy="736355"/>
          </a:xfrm>
          <a:prstGeom prst="rect">
            <a:avLst/>
          </a:prstGeom>
          <a:ln>
            <a:solidFill>
              <a:schemeClr val="tx1"/>
            </a:solidFill>
          </a:ln>
        </p:spPr>
        <p:txBody>
          <a:bodyPr vert="horz" wrap="square" lIns="0" tIns="0" rIns="0" bIns="0" rtlCol="0">
            <a:spAutoFit/>
          </a:bodyPr>
          <a:lstStyle/>
          <a:p>
            <a:pPr marL="0" marR="0" lvl="0" indent="0" algn="just" defTabSz="457200" rtl="0" eaLnBrk="1" fontAlgn="base" latinLnBrk="0" hangingPunct="1">
              <a:lnSpc>
                <a:spcPct val="150000"/>
              </a:lnSpc>
              <a:spcBef>
                <a:spcPct val="0"/>
              </a:spcBef>
              <a:spcAft>
                <a:spcPct val="0"/>
              </a:spcAft>
              <a:buClrTx/>
              <a:buSzTx/>
              <a:buFontTx/>
              <a:buNone/>
              <a:tabLst/>
              <a:defRPr/>
            </a:pPr>
            <a:r>
              <a:rPr kumimoji="0" lang="de-DE" sz="1700" b="1" i="0" u="none" strike="noStrike" kern="1200" cap="none" spc="0" normalizeH="0" baseline="0" noProof="0" dirty="0">
                <a:ln>
                  <a:noFill/>
                </a:ln>
                <a:solidFill>
                  <a:prstClr val="black"/>
                </a:solidFill>
                <a:effectLst/>
                <a:uLnTx/>
                <a:uFillTx/>
                <a:latin typeface="Arial"/>
                <a:ea typeface="+mn-ea"/>
                <a:cs typeface="Arial"/>
              </a:rPr>
              <a:t>4. </a:t>
            </a:r>
            <a:r>
              <a:rPr kumimoji="0" lang="de-DE" sz="1700" b="1" i="0" u="none" strike="noStrike" kern="1200" cap="none" spc="0" normalizeH="0" baseline="0" noProof="0" dirty="0" err="1">
                <a:ln>
                  <a:noFill/>
                </a:ln>
                <a:solidFill>
                  <a:prstClr val="black"/>
                </a:solidFill>
                <a:effectLst/>
                <a:uLnTx/>
                <a:uFillTx/>
                <a:latin typeface="Arial"/>
                <a:ea typeface="+mn-ea"/>
                <a:cs typeface="Arial"/>
              </a:rPr>
              <a:t>HFmrEF</a:t>
            </a:r>
            <a:r>
              <a:rPr kumimoji="0" lang="de-DE" sz="1700" b="1" i="0" u="none" strike="noStrike" kern="1200" cap="none" spc="0" normalizeH="0" baseline="0" noProof="0" dirty="0">
                <a:ln>
                  <a:noFill/>
                </a:ln>
                <a:solidFill>
                  <a:prstClr val="black"/>
                </a:solidFill>
                <a:effectLst/>
                <a:uLnTx/>
                <a:uFillTx/>
                <a:latin typeface="Arial"/>
                <a:ea typeface="+mn-ea"/>
                <a:cs typeface="Arial"/>
              </a:rPr>
              <a:t> (Herzinsuffizienz bei Patienten mit leicht reduzierter LVEF)  ist auch bzgl. der Therapie neu definiert</a:t>
            </a:r>
            <a:r>
              <a:rPr kumimoji="0" lang="de-DE" sz="1700" b="1" i="0" u="none" strike="noStrike" kern="1200" cap="none" spc="0" normalizeH="0" noProof="0" dirty="0">
                <a:ln>
                  <a:noFill/>
                </a:ln>
                <a:solidFill>
                  <a:prstClr val="black"/>
                </a:solidFill>
                <a:effectLst/>
                <a:uLnTx/>
                <a:uFillTx/>
                <a:latin typeface="Arial"/>
                <a:ea typeface="+mn-ea"/>
                <a:cs typeface="Arial"/>
              </a:rPr>
              <a:t> worden.</a:t>
            </a:r>
            <a:r>
              <a:rPr kumimoji="0" lang="de-DE" sz="1700" b="1" i="0" u="none" strike="noStrike" kern="1200" cap="none" spc="0" normalizeH="0" baseline="0" noProof="0" dirty="0">
                <a:ln>
                  <a:noFill/>
                </a:ln>
                <a:solidFill>
                  <a:prstClr val="black"/>
                </a:solidFill>
                <a:effectLst/>
                <a:uLnTx/>
                <a:uFillTx/>
                <a:latin typeface="Arial"/>
                <a:ea typeface="+mn-ea"/>
                <a:cs typeface="Arial"/>
              </a:rPr>
              <a:t> </a:t>
            </a:r>
          </a:p>
        </p:txBody>
      </p:sp>
      <p:sp>
        <p:nvSpPr>
          <p:cNvPr id="8" name="Textfeld 7">
            <a:extLst>
              <a:ext uri="{FF2B5EF4-FFF2-40B4-BE49-F238E27FC236}">
                <a16:creationId xmlns:a16="http://schemas.microsoft.com/office/drawing/2014/main" id="{3F2DEA21-15B9-486F-B79C-8A6DFFD67248}"/>
              </a:ext>
            </a:extLst>
          </p:cNvPr>
          <p:cNvSpPr txBox="1"/>
          <p:nvPr/>
        </p:nvSpPr>
        <p:spPr>
          <a:xfrm>
            <a:off x="270710" y="5529303"/>
            <a:ext cx="8626415" cy="736355"/>
          </a:xfrm>
          <a:prstGeom prst="rect">
            <a:avLst/>
          </a:prstGeom>
          <a:ln>
            <a:solidFill>
              <a:schemeClr val="tx1"/>
            </a:solidFill>
          </a:ln>
        </p:spPr>
        <p:txBody>
          <a:bodyPr vert="horz" wrap="square" lIns="0" tIns="0" rIns="0" bIns="0" rtlCol="0">
            <a:spAutoFit/>
          </a:bodyPr>
          <a:lstStyle/>
          <a:p>
            <a:pPr marL="0" marR="0" lvl="0" indent="0" algn="just" defTabSz="457200" rtl="0" eaLnBrk="1" fontAlgn="base" latinLnBrk="0" hangingPunct="1">
              <a:lnSpc>
                <a:spcPct val="150000"/>
              </a:lnSpc>
              <a:spcBef>
                <a:spcPct val="0"/>
              </a:spcBef>
              <a:spcAft>
                <a:spcPct val="0"/>
              </a:spcAft>
              <a:buClrTx/>
              <a:buSzTx/>
              <a:buFontTx/>
              <a:buNone/>
              <a:tabLst/>
              <a:defRPr/>
            </a:pPr>
            <a:r>
              <a:rPr kumimoji="0" lang="de-DE" sz="1700" b="1" i="0" u="none" strike="noStrike" kern="1200" cap="none" spc="0" normalizeH="0" baseline="0" noProof="0" dirty="0">
                <a:ln>
                  <a:noFill/>
                </a:ln>
                <a:solidFill>
                  <a:prstClr val="black"/>
                </a:solidFill>
                <a:effectLst/>
                <a:uLnTx/>
                <a:uFillTx/>
                <a:latin typeface="Arial"/>
                <a:ea typeface="+mn-ea"/>
                <a:cs typeface="Arial"/>
              </a:rPr>
              <a:t>5. In der Emperor-</a:t>
            </a:r>
            <a:r>
              <a:rPr kumimoji="0" lang="de-DE" sz="1700" b="1" i="0" u="none" strike="noStrike" kern="1200" cap="none" spc="0" normalizeH="0" baseline="0" noProof="0" dirty="0" err="1">
                <a:ln>
                  <a:noFill/>
                </a:ln>
                <a:solidFill>
                  <a:prstClr val="black"/>
                </a:solidFill>
                <a:effectLst/>
                <a:uLnTx/>
                <a:uFillTx/>
                <a:latin typeface="Arial"/>
                <a:ea typeface="+mn-ea"/>
                <a:cs typeface="Arial"/>
              </a:rPr>
              <a:t>Preserved</a:t>
            </a:r>
            <a:r>
              <a:rPr kumimoji="0" lang="de-DE" sz="1700" b="1" i="0" u="none" strike="noStrike" kern="1200" cap="none" spc="0" normalizeH="0" baseline="0" noProof="0" dirty="0">
                <a:ln>
                  <a:noFill/>
                </a:ln>
                <a:solidFill>
                  <a:prstClr val="black"/>
                </a:solidFill>
                <a:effectLst/>
                <a:uLnTx/>
                <a:uFillTx/>
                <a:latin typeface="Arial"/>
                <a:ea typeface="+mn-ea"/>
                <a:cs typeface="Arial"/>
              </a:rPr>
              <a:t> Studie hat sich erstmalig ein Wirkstoff (</a:t>
            </a:r>
            <a:r>
              <a:rPr kumimoji="0" lang="de-DE" sz="1700" b="1" i="0" u="none" strike="noStrike" kern="1200" cap="none" spc="0" normalizeH="0" baseline="0" noProof="0" dirty="0" err="1">
                <a:ln>
                  <a:noFill/>
                </a:ln>
                <a:solidFill>
                  <a:prstClr val="black"/>
                </a:solidFill>
                <a:effectLst/>
                <a:uLnTx/>
                <a:uFillTx/>
                <a:latin typeface="Arial"/>
                <a:ea typeface="+mn-ea"/>
                <a:cs typeface="Arial"/>
              </a:rPr>
              <a:t>Empaglifozin</a:t>
            </a:r>
            <a:r>
              <a:rPr kumimoji="0" lang="de-DE" sz="1700" b="1" i="0" u="none" strike="noStrike" kern="1200" cap="none" spc="0" normalizeH="0" baseline="0" noProof="0" dirty="0">
                <a:ln>
                  <a:noFill/>
                </a:ln>
                <a:solidFill>
                  <a:prstClr val="black"/>
                </a:solidFill>
                <a:effectLst/>
                <a:uLnTx/>
                <a:uFillTx/>
                <a:latin typeface="Arial"/>
                <a:ea typeface="+mn-ea"/>
                <a:cs typeface="Arial"/>
              </a:rPr>
              <a:t> 10mg) als prognoseverbessernd bei </a:t>
            </a:r>
            <a:r>
              <a:rPr kumimoji="0" lang="de-DE" sz="1700" b="1" i="0" u="none" strike="noStrike" kern="1200" cap="none" spc="0" normalizeH="0" baseline="0" noProof="0" dirty="0" err="1">
                <a:ln>
                  <a:noFill/>
                </a:ln>
                <a:solidFill>
                  <a:prstClr val="black"/>
                </a:solidFill>
                <a:effectLst/>
                <a:uLnTx/>
                <a:uFillTx/>
                <a:latin typeface="Arial"/>
                <a:ea typeface="+mn-ea"/>
                <a:cs typeface="Arial"/>
              </a:rPr>
              <a:t>HFmrEF</a:t>
            </a:r>
            <a:r>
              <a:rPr kumimoji="0" lang="de-DE" sz="1700" b="1" i="0" u="none" strike="noStrike" kern="1200" cap="none" spc="0" normalizeH="0" baseline="0" noProof="0" dirty="0">
                <a:ln>
                  <a:noFill/>
                </a:ln>
                <a:solidFill>
                  <a:prstClr val="black"/>
                </a:solidFill>
                <a:effectLst/>
                <a:uLnTx/>
                <a:uFillTx/>
                <a:latin typeface="Arial"/>
                <a:ea typeface="+mn-ea"/>
                <a:cs typeface="Arial"/>
              </a:rPr>
              <a:t> und </a:t>
            </a:r>
            <a:r>
              <a:rPr kumimoji="0" lang="de-DE" sz="1700" b="1" i="0" u="none" strike="noStrike" kern="1200" cap="none" spc="0" normalizeH="0" baseline="0" noProof="0" dirty="0" err="1">
                <a:ln>
                  <a:noFill/>
                </a:ln>
                <a:solidFill>
                  <a:prstClr val="black"/>
                </a:solidFill>
                <a:effectLst/>
                <a:uLnTx/>
                <a:uFillTx/>
                <a:latin typeface="Arial"/>
                <a:ea typeface="+mn-ea"/>
                <a:cs typeface="Arial"/>
              </a:rPr>
              <a:t>HFpEF</a:t>
            </a:r>
            <a:r>
              <a:rPr kumimoji="0" lang="de-DE" sz="1700" b="1" i="0" u="none" strike="noStrike" kern="1200" cap="none" spc="0" normalizeH="0" baseline="0" noProof="0" dirty="0">
                <a:ln>
                  <a:noFill/>
                </a:ln>
                <a:solidFill>
                  <a:prstClr val="black"/>
                </a:solidFill>
                <a:effectLst/>
                <a:uLnTx/>
                <a:uFillTx/>
                <a:latin typeface="Arial"/>
                <a:ea typeface="+mn-ea"/>
                <a:cs typeface="Arial"/>
              </a:rPr>
              <a:t> gezeigt.</a:t>
            </a:r>
          </a:p>
        </p:txBody>
      </p:sp>
    </p:spTree>
    <p:custDataLst>
      <p:tags r:id="rId1"/>
    </p:custDataLst>
    <p:extLst>
      <p:ext uri="{BB962C8B-B14F-4D97-AF65-F5344CB8AC3E}">
        <p14:creationId xmlns:p14="http://schemas.microsoft.com/office/powerpoint/2010/main" val="91920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a:xfrm>
            <a:off x="1828800" y="12722"/>
            <a:ext cx="5911552" cy="1120775"/>
          </a:xfrm>
          <a:prstGeom prst="rect">
            <a:avLst/>
          </a:prstGeom>
        </p:spPr>
        <p:txBody>
          <a:bodyPr/>
          <a:lstStyle/>
          <a:p>
            <a:pPr algn="ctr" defTabSz="457200" eaLnBrk="0" hangingPunct="0">
              <a:defRPr/>
            </a:pPr>
            <a:r>
              <a:rPr lang="de-DE" sz="6000" b="1" dirty="0">
                <a:solidFill>
                  <a:srgbClr val="009900"/>
                </a:solidFill>
                <a:effectLst>
                  <a:outerShdw blurRad="38100" dist="38100" dir="2700000" algn="tl">
                    <a:srgbClr val="000000">
                      <a:alpha val="43137"/>
                    </a:srgbClr>
                  </a:outerShdw>
                </a:effectLst>
                <a:latin typeface="Arial" charset="0"/>
                <a:cs typeface="Arial" charset="0"/>
              </a:rPr>
              <a:t>Fragen?</a:t>
            </a:r>
            <a:br>
              <a:rPr lang="de-DE" sz="6000" b="1" dirty="0">
                <a:solidFill>
                  <a:srgbClr val="009900"/>
                </a:solidFill>
                <a:effectLst>
                  <a:outerShdw blurRad="38100" dist="38100" dir="2700000" algn="tl">
                    <a:srgbClr val="000000">
                      <a:alpha val="43137"/>
                    </a:srgbClr>
                  </a:outerShdw>
                </a:effectLst>
                <a:latin typeface="Arial" charset="0"/>
                <a:cs typeface="Arial" charset="0"/>
              </a:rPr>
            </a:br>
            <a:endParaRPr lang="de-DE" sz="6000" b="1" dirty="0">
              <a:solidFill>
                <a:srgbClr val="009900"/>
              </a:solidFill>
              <a:effectLst>
                <a:outerShdw blurRad="38100" dist="38100" dir="2700000" algn="tl">
                  <a:srgbClr val="000000">
                    <a:alpha val="43137"/>
                  </a:srgbClr>
                </a:outerShdw>
              </a:effectLst>
              <a:latin typeface="Arial" charset="0"/>
              <a:cs typeface="Arial" charset="0"/>
            </a:endParaRPr>
          </a:p>
        </p:txBody>
      </p:sp>
      <p:pic>
        <p:nvPicPr>
          <p:cNvPr id="1026" name="Picture 2" descr="Paracelsus-Harz-Klinik, Quedlinburg | Rehakliniken.de">
            <a:extLst>
              <a:ext uri="{FF2B5EF4-FFF2-40B4-BE49-F238E27FC236}">
                <a16:creationId xmlns:a16="http://schemas.microsoft.com/office/drawing/2014/main" id="{940E254E-BFC9-48B1-A310-DE83EFC82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624" y="1229988"/>
            <a:ext cx="4321036" cy="2534279"/>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D14D9956-7309-41AD-BFB8-A022993E3DE9}"/>
              </a:ext>
            </a:extLst>
          </p:cNvPr>
          <p:cNvSpPr txBox="1"/>
          <p:nvPr/>
        </p:nvSpPr>
        <p:spPr>
          <a:xfrm>
            <a:off x="251928" y="3834868"/>
            <a:ext cx="8649476" cy="2441694"/>
          </a:xfrm>
          <a:prstGeom prst="rect">
            <a:avLst/>
          </a:prstGeom>
          <a:ln>
            <a:solidFill>
              <a:schemeClr val="tx1"/>
            </a:solidFill>
          </a:ln>
        </p:spPr>
        <p:txBody>
          <a:bodyPr vert="horz" wrap="square" lIns="0" tIns="0" rIns="0" bIns="0" rtlCol="0">
            <a:spAutoFit/>
          </a:bodyPr>
          <a:lstStyle/>
          <a:p>
            <a:pPr algn="just">
              <a:lnSpc>
                <a:spcPct val="150000"/>
              </a:lnSpc>
            </a:pPr>
            <a:r>
              <a:rPr lang="de-DE" b="1" dirty="0">
                <a:latin typeface="Arial"/>
                <a:cs typeface="Arial"/>
              </a:rPr>
              <a:t>Paracelsus-Harz-Klinik Bad Suderode (Quedlinburg)</a:t>
            </a:r>
          </a:p>
          <a:p>
            <a:pPr algn="just">
              <a:lnSpc>
                <a:spcPct val="150000"/>
              </a:lnSpc>
            </a:pPr>
            <a:r>
              <a:rPr lang="de-DE" dirty="0">
                <a:latin typeface="Arial"/>
                <a:cs typeface="Arial"/>
              </a:rPr>
              <a:t>Fachklinik für stationäre und ambulante medizinische Rehabilitation und Anschlussheilbehandlung (AHB) </a:t>
            </a:r>
          </a:p>
          <a:p>
            <a:pPr algn="just">
              <a:lnSpc>
                <a:spcPct val="150000"/>
              </a:lnSpc>
            </a:pPr>
            <a:r>
              <a:rPr lang="de-DE" u="sng" dirty="0">
                <a:latin typeface="Arial"/>
                <a:cs typeface="Arial"/>
              </a:rPr>
              <a:t>Indikationen + Weiterbildungsermächtigung</a:t>
            </a:r>
            <a:r>
              <a:rPr lang="de-DE" dirty="0">
                <a:latin typeface="Arial"/>
                <a:cs typeface="Arial"/>
              </a:rPr>
              <a:t>:	Innere Medizin, Kardiologie, Onkologie, Pneumologie,	Diabetologie, Sozialmedizin, Physikalische und Rehabilitative Medizin</a:t>
            </a:r>
          </a:p>
        </p:txBody>
      </p:sp>
    </p:spTree>
    <p:custDataLst>
      <p:tags r:id="rId1"/>
    </p:custDataLst>
    <p:extLst>
      <p:ext uri="{BB962C8B-B14F-4D97-AF65-F5344CB8AC3E}">
        <p14:creationId xmlns:p14="http://schemas.microsoft.com/office/powerpoint/2010/main" val="890817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7"/>
          <p:cNvSpPr txBox="1">
            <a:spLocks noChangeArrowheads="1"/>
          </p:cNvSpPr>
          <p:nvPr/>
        </p:nvSpPr>
        <p:spPr bwMode="auto">
          <a:xfrm>
            <a:off x="228600" y="23622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457200" rtl="0" eaLnBrk="0" fontAlgn="base" latinLnBrk="0" hangingPunct="0">
              <a:lnSpc>
                <a:spcPct val="100000"/>
              </a:lnSpc>
              <a:spcBef>
                <a:spcPct val="50000"/>
              </a:spcBef>
              <a:spcAft>
                <a:spcPct val="0"/>
              </a:spcAft>
              <a:buClrTx/>
              <a:buSzTx/>
              <a:buFontTx/>
              <a:buNone/>
              <a:tabLst/>
              <a:defRPr/>
            </a:pPr>
            <a:endParaRPr kumimoji="0" lang="de-DE" altLang="de-DE" sz="2400" b="0" i="0" u="none" strike="noStrike" kern="1200" cap="none" spc="0" normalizeH="0" baseline="0" noProof="0">
              <a:ln>
                <a:noFill/>
              </a:ln>
              <a:solidFill>
                <a:prstClr val="black"/>
              </a:solidFill>
              <a:effectLst/>
              <a:uLnTx/>
              <a:uFillTx/>
              <a:latin typeface="Times" pitchFamily="18" charset="0"/>
              <a:ea typeface="ＭＳ Ｐゴシック" pitchFamily="34" charset="-128"/>
              <a:cs typeface="+mn-cs"/>
            </a:endParaRPr>
          </a:p>
        </p:txBody>
      </p:sp>
      <p:sp>
        <p:nvSpPr>
          <p:cNvPr id="14" name="Text Box 6"/>
          <p:cNvSpPr txBox="1">
            <a:spLocks noChangeArrowheads="1"/>
          </p:cNvSpPr>
          <p:nvPr/>
        </p:nvSpPr>
        <p:spPr bwMode="auto">
          <a:xfrm>
            <a:off x="1780785" y="119024"/>
            <a:ext cx="72325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marL="0" marR="0" lvl="0" indent="0" algn="ctr" defTabSz="457200" rtl="0" eaLnBrk="0" fontAlgn="base" latinLnBrk="0" hangingPunct="0">
              <a:lnSpc>
                <a:spcPct val="100000"/>
              </a:lnSpc>
              <a:spcBef>
                <a:spcPct val="50000"/>
              </a:spcBef>
              <a:spcAft>
                <a:spcPct val="0"/>
              </a:spcAft>
              <a:buClrTx/>
              <a:buSzTx/>
              <a:buFontTx/>
              <a:buNone/>
              <a:tabLst/>
              <a:defRPr/>
            </a:pPr>
            <a:r>
              <a:rPr kumimoji="0" lang="de-DE" altLang="de-DE" sz="2800" b="1" i="0" u="none" strike="noStrike" kern="1200" cap="none" spc="0" normalizeH="0" baseline="0" noProof="0" dirty="0">
                <a:ln>
                  <a:noFill/>
                </a:ln>
                <a:solidFill>
                  <a:srgbClr val="4EA92E"/>
                </a:solidFill>
                <a:effectLst>
                  <a:outerShdw blurRad="38100" dist="38100" dir="2700000" algn="tl">
                    <a:srgbClr val="000000">
                      <a:alpha val="43137"/>
                    </a:srgbClr>
                  </a:outerShdw>
                </a:effectLst>
                <a:uLnTx/>
                <a:uFillTx/>
                <a:latin typeface="Arial" charset="0"/>
                <a:ea typeface="ＭＳ Ｐゴシック" pitchFamily="34" charset="-128"/>
                <a:cs typeface="+mn-cs"/>
              </a:rPr>
              <a:t>Aktuelle Daten zur Rehabilitation bei Herzinsuffizienz vom ACC 2021</a:t>
            </a:r>
          </a:p>
        </p:txBody>
      </p:sp>
      <p:sp>
        <p:nvSpPr>
          <p:cNvPr id="16" name="Rechteck 15"/>
          <p:cNvSpPr/>
          <p:nvPr/>
        </p:nvSpPr>
        <p:spPr>
          <a:xfrm>
            <a:off x="1562100" y="6415663"/>
            <a:ext cx="3708400" cy="400110"/>
          </a:xfrm>
          <a:prstGeom prst="rect">
            <a:avLst/>
          </a:prstGeom>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err="1">
                <a:ln>
                  <a:noFill/>
                </a:ln>
                <a:solidFill>
                  <a:prstClr val="black"/>
                </a:solidFill>
                <a:effectLst/>
                <a:uLnTx/>
                <a:uFillTx/>
                <a:latin typeface="Calibri"/>
                <a:ea typeface="+mn-ea"/>
                <a:cs typeface="+mn-cs"/>
              </a:rPr>
              <a:t>Kitzman</a:t>
            </a:r>
            <a:r>
              <a:rPr kumimoji="0" lang="en-US" sz="1000" b="1" i="0" u="none" strike="noStrike" kern="1200" cap="none" spc="0" normalizeH="0" baseline="0" noProof="0" dirty="0">
                <a:ln>
                  <a:noFill/>
                </a:ln>
                <a:solidFill>
                  <a:prstClr val="black"/>
                </a:solidFill>
                <a:effectLst/>
                <a:uLnTx/>
                <a:uFillTx/>
                <a:latin typeface="Calibri"/>
                <a:ea typeface="+mn-ea"/>
                <a:cs typeface="+mn-cs"/>
              </a:rPr>
              <a:t> DW et al. Physical Rehabilitation for Older Patients Hospitalized for Heart Failure. N </a:t>
            </a:r>
            <a:r>
              <a:rPr kumimoji="0" lang="en-US" sz="1000" b="1" i="0" u="none" strike="noStrike" kern="1200" cap="none" spc="0" normalizeH="0" baseline="0" noProof="0" dirty="0" err="1">
                <a:ln>
                  <a:noFill/>
                </a:ln>
                <a:solidFill>
                  <a:prstClr val="black"/>
                </a:solidFill>
                <a:effectLst/>
                <a:uLnTx/>
                <a:uFillTx/>
                <a:latin typeface="Calibri"/>
                <a:ea typeface="+mn-ea"/>
                <a:cs typeface="+mn-cs"/>
              </a:rPr>
              <a:t>Engl</a:t>
            </a:r>
            <a:r>
              <a:rPr kumimoji="0" lang="en-US" sz="1000" b="1" i="0" u="none" strike="noStrike" kern="1200" cap="none" spc="0" normalizeH="0" baseline="0" noProof="0" dirty="0">
                <a:ln>
                  <a:noFill/>
                </a:ln>
                <a:solidFill>
                  <a:prstClr val="black"/>
                </a:solidFill>
                <a:effectLst/>
                <a:uLnTx/>
                <a:uFillTx/>
                <a:latin typeface="Calibri"/>
                <a:ea typeface="+mn-ea"/>
                <a:cs typeface="+mn-cs"/>
              </a:rPr>
              <a:t> J Med 2021.</a:t>
            </a:r>
            <a:endParaRPr kumimoji="0" lang="de-DE" sz="1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Grafik 3">
            <a:extLst>
              <a:ext uri="{FF2B5EF4-FFF2-40B4-BE49-F238E27FC236}">
                <a16:creationId xmlns:a16="http://schemas.microsoft.com/office/drawing/2014/main" id="{A9C2DF50-D36B-43CC-BFE1-E8A84C639F52}"/>
              </a:ext>
            </a:extLst>
          </p:cNvPr>
          <p:cNvPicPr>
            <a:picLocks noChangeAspect="1"/>
          </p:cNvPicPr>
          <p:nvPr/>
        </p:nvPicPr>
        <p:blipFill>
          <a:blip r:embed="rId2"/>
          <a:stretch>
            <a:fillRect/>
          </a:stretch>
        </p:blipFill>
        <p:spPr>
          <a:xfrm>
            <a:off x="258150" y="1268962"/>
            <a:ext cx="7829042" cy="3510021"/>
          </a:xfrm>
          <a:prstGeom prst="rect">
            <a:avLst/>
          </a:prstGeom>
          <a:ln>
            <a:solidFill>
              <a:schemeClr val="tx1"/>
            </a:solidFill>
          </a:ln>
        </p:spPr>
      </p:pic>
      <p:pic>
        <p:nvPicPr>
          <p:cNvPr id="6" name="Grafik 5">
            <a:extLst>
              <a:ext uri="{FF2B5EF4-FFF2-40B4-BE49-F238E27FC236}">
                <a16:creationId xmlns:a16="http://schemas.microsoft.com/office/drawing/2014/main" id="{E40D8A72-9063-4E53-9597-1CC7F36DCDC3}"/>
              </a:ext>
            </a:extLst>
          </p:cNvPr>
          <p:cNvPicPr>
            <a:picLocks noChangeAspect="1"/>
          </p:cNvPicPr>
          <p:nvPr/>
        </p:nvPicPr>
        <p:blipFill>
          <a:blip r:embed="rId3"/>
          <a:stretch>
            <a:fillRect/>
          </a:stretch>
        </p:blipFill>
        <p:spPr>
          <a:xfrm>
            <a:off x="2191093" y="2852058"/>
            <a:ext cx="6705601" cy="3325443"/>
          </a:xfrm>
          <a:prstGeom prst="rect">
            <a:avLst/>
          </a:prstGeom>
          <a:ln>
            <a:solidFill>
              <a:schemeClr val="tx1"/>
            </a:solidFill>
          </a:ln>
        </p:spPr>
      </p:pic>
      <p:sp>
        <p:nvSpPr>
          <p:cNvPr id="11" name="Rechteck 10">
            <a:extLst>
              <a:ext uri="{FF2B5EF4-FFF2-40B4-BE49-F238E27FC236}">
                <a16:creationId xmlns:a16="http://schemas.microsoft.com/office/drawing/2014/main" id="{34900319-F8E2-47A0-BB56-A5E24683890E}"/>
              </a:ext>
            </a:extLst>
          </p:cNvPr>
          <p:cNvSpPr/>
          <p:nvPr/>
        </p:nvSpPr>
        <p:spPr>
          <a:xfrm>
            <a:off x="2143000" y="2804571"/>
            <a:ext cx="2512975" cy="1740083"/>
          </a:xfrm>
          <a:prstGeom prst="rect">
            <a:avLst/>
          </a:prstGeom>
          <a:noFill/>
          <a:ln w="76200">
            <a:solidFill>
              <a:srgbClr val="4EA9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443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58EC642-BE72-46DA-A596-94DD9568CEAA}"/>
              </a:ext>
            </a:extLst>
          </p:cNvPr>
          <p:cNvPicPr>
            <a:picLocks noChangeAspect="1"/>
          </p:cNvPicPr>
          <p:nvPr/>
        </p:nvPicPr>
        <p:blipFill>
          <a:blip r:embed="rId2"/>
          <a:stretch>
            <a:fillRect/>
          </a:stretch>
        </p:blipFill>
        <p:spPr>
          <a:xfrm>
            <a:off x="1400999" y="1415332"/>
            <a:ext cx="6399229" cy="4378750"/>
          </a:xfrm>
          <a:prstGeom prst="rect">
            <a:avLst/>
          </a:prstGeom>
        </p:spPr>
      </p:pic>
    </p:spTree>
    <p:extLst>
      <p:ext uri="{BB962C8B-B14F-4D97-AF65-F5344CB8AC3E}">
        <p14:creationId xmlns:p14="http://schemas.microsoft.com/office/powerpoint/2010/main" val="34344211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7"/>
          <p:cNvSpPr txBox="1">
            <a:spLocks/>
          </p:cNvSpPr>
          <p:nvPr/>
        </p:nvSpPr>
        <p:spPr>
          <a:xfrm>
            <a:off x="2024510" y="189149"/>
            <a:ext cx="5859858" cy="553998"/>
          </a:xfrm>
          <a:prstGeom prst="rect">
            <a:avLst/>
          </a:prstGeom>
        </p:spPr>
        <p:txBody>
          <a:bodyPr vert="horz" wrap="square" lIns="0" tIns="0" rIns="0" bIns="0" numCol="1" rtlCol="0"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4445" marR="0" lvl="0" indent="0" algn="ctr" defTabSz="457200" rtl="0" eaLnBrk="0" fontAlgn="base" latinLnBrk="0" hangingPunct="0">
              <a:lnSpc>
                <a:spcPct val="100000"/>
              </a:lnSpc>
              <a:spcBef>
                <a:spcPct val="0"/>
              </a:spcBef>
              <a:spcAft>
                <a:spcPct val="0"/>
              </a:spcAft>
              <a:buClrTx/>
              <a:buSzTx/>
              <a:buFontTx/>
              <a:buNone/>
              <a:tabLst/>
              <a:defRPr/>
            </a:pPr>
            <a:r>
              <a:rPr kumimoji="0" lang="de-DE" sz="3600" b="1" i="0" u="none" strike="noStrike" kern="1200" cap="none" spc="-25" normalizeH="0" baseline="0" noProof="0" dirty="0">
                <a:ln>
                  <a:noFill/>
                </a:ln>
                <a:solidFill>
                  <a:srgbClr val="0099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Diskussion</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1" y="1219199"/>
            <a:ext cx="7529513"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4450813" y="3244334"/>
            <a:ext cx="242374"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7709699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58EC642-BE72-46DA-A596-94DD9568CEAA}"/>
              </a:ext>
            </a:extLst>
          </p:cNvPr>
          <p:cNvPicPr>
            <a:picLocks noChangeAspect="1"/>
          </p:cNvPicPr>
          <p:nvPr/>
        </p:nvPicPr>
        <p:blipFill>
          <a:blip r:embed="rId2"/>
          <a:stretch>
            <a:fillRect/>
          </a:stretch>
        </p:blipFill>
        <p:spPr>
          <a:xfrm>
            <a:off x="7545787" y="55657"/>
            <a:ext cx="1526649" cy="1044628"/>
          </a:xfrm>
          <a:prstGeom prst="rect">
            <a:avLst/>
          </a:prstGeom>
        </p:spPr>
      </p:pic>
      <p:sp>
        <p:nvSpPr>
          <p:cNvPr id="3" name="Rectangle 7">
            <a:extLst>
              <a:ext uri="{FF2B5EF4-FFF2-40B4-BE49-F238E27FC236}">
                <a16:creationId xmlns:a16="http://schemas.microsoft.com/office/drawing/2014/main" id="{61A611C0-B6B6-4D76-B76F-1F73B087CDA0}"/>
              </a:ext>
            </a:extLst>
          </p:cNvPr>
          <p:cNvSpPr txBox="1">
            <a:spLocks noChangeArrowheads="1"/>
          </p:cNvSpPr>
          <p:nvPr/>
        </p:nvSpPr>
        <p:spPr>
          <a:xfrm>
            <a:off x="1899374" y="103364"/>
            <a:ext cx="5487388" cy="999383"/>
          </a:xfrm>
          <a:prstGeom prst="rect">
            <a:avLst/>
          </a:prstGeom>
        </p:spPr>
        <p:txBody>
          <a:bodyPr lIns="85935" tIns="42967" rIns="85935" bIns="42967"/>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defRPr/>
            </a:pPr>
            <a:r>
              <a:rPr lang="de-DE" b="1" dirty="0">
                <a:solidFill>
                  <a:srgbClr val="4EA92E"/>
                </a:solidFill>
                <a:effectLst>
                  <a:outerShdw blurRad="38100" dist="38100" dir="2700000" algn="tl">
                    <a:srgbClr val="000000">
                      <a:alpha val="43137"/>
                    </a:srgbClr>
                  </a:outerShdw>
                </a:effectLst>
                <a:latin typeface="Arial" pitchFamily="34" charset="0"/>
                <a:cs typeface="Arial" pitchFamily="34" charset="0"/>
              </a:rPr>
              <a:t>Prävention</a:t>
            </a:r>
          </a:p>
        </p:txBody>
      </p:sp>
      <p:pic>
        <p:nvPicPr>
          <p:cNvPr id="5" name="Grafik 4">
            <a:extLst>
              <a:ext uri="{FF2B5EF4-FFF2-40B4-BE49-F238E27FC236}">
                <a16:creationId xmlns:a16="http://schemas.microsoft.com/office/drawing/2014/main" id="{08E6E0D1-9BA5-4EEB-96E6-B361A96E5B6E}"/>
              </a:ext>
            </a:extLst>
          </p:cNvPr>
          <p:cNvPicPr>
            <a:picLocks noChangeAspect="1"/>
          </p:cNvPicPr>
          <p:nvPr/>
        </p:nvPicPr>
        <p:blipFill>
          <a:blip r:embed="rId3"/>
          <a:stretch>
            <a:fillRect/>
          </a:stretch>
        </p:blipFill>
        <p:spPr>
          <a:xfrm>
            <a:off x="251571" y="1637969"/>
            <a:ext cx="8593151" cy="4007457"/>
          </a:xfrm>
          <a:prstGeom prst="rect">
            <a:avLst/>
          </a:prstGeom>
        </p:spPr>
      </p:pic>
    </p:spTree>
    <p:extLst>
      <p:ext uri="{BB962C8B-B14F-4D97-AF65-F5344CB8AC3E}">
        <p14:creationId xmlns:p14="http://schemas.microsoft.com/office/powerpoint/2010/main" val="324985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idx="4294967295"/>
          </p:nvPr>
        </p:nvSpPr>
        <p:spPr>
          <a:xfrm>
            <a:off x="242514" y="2417621"/>
            <a:ext cx="8658971" cy="2022758"/>
          </a:xfrm>
          <a:prstGeom prst="rect">
            <a:avLst/>
          </a:prstGeom>
        </p:spPr>
        <p:txBody>
          <a:bodyPr/>
          <a:lstStyle/>
          <a:p>
            <a:pPr eaLnBrk="1" hangingPunct="1">
              <a:defRPr/>
            </a:pPr>
            <a:r>
              <a:rPr lang="de-DE" sz="6600" b="1" dirty="0">
                <a:solidFill>
                  <a:srgbClr val="4EA92E"/>
                </a:solidFill>
                <a:effectLst>
                  <a:outerShdw blurRad="38100" dist="38100" dir="2700000" algn="tl">
                    <a:srgbClr val="000000">
                      <a:alpha val="43137"/>
                    </a:srgbClr>
                  </a:outerShdw>
                </a:effectLst>
                <a:latin typeface="Arial" charset="0"/>
              </a:rPr>
              <a:t>Rehabilitation</a:t>
            </a:r>
          </a:p>
        </p:txBody>
      </p:sp>
    </p:spTree>
    <p:extLst>
      <p:ext uri="{BB962C8B-B14F-4D97-AF65-F5344CB8AC3E}">
        <p14:creationId xmlns:p14="http://schemas.microsoft.com/office/powerpoint/2010/main" val="28055951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C392-14DD-460C-B87E-BA0EA71028DE}"/>
              </a:ext>
            </a:extLst>
          </p:cNvPr>
          <p:cNvSpPr txBox="1">
            <a:spLocks noRot="1" noChangeArrowheads="1"/>
          </p:cNvSpPr>
          <p:nvPr/>
        </p:nvSpPr>
        <p:spPr>
          <a:xfrm>
            <a:off x="1782147" y="42920"/>
            <a:ext cx="6282861" cy="96524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defRPr/>
            </a:pPr>
            <a:r>
              <a:rPr lang="de-DE" sz="2000" b="1" dirty="0">
                <a:solidFill>
                  <a:srgbClr val="4EA92E"/>
                </a:solidFill>
                <a:effectLst>
                  <a:outerShdw blurRad="38100" dist="38100" dir="2700000" algn="tl">
                    <a:srgbClr val="000000">
                      <a:alpha val="43137"/>
                    </a:srgbClr>
                  </a:outerShdw>
                </a:effectLst>
                <a:latin typeface="Arial" charset="0"/>
              </a:rPr>
              <a:t>Fallbeispiel:</a:t>
            </a:r>
          </a:p>
          <a:p>
            <a:pPr eaLnBrk="1" hangingPunct="1">
              <a:defRPr/>
            </a:pPr>
            <a:r>
              <a:rPr lang="de-DE" sz="2000" b="1" dirty="0">
                <a:solidFill>
                  <a:srgbClr val="4EA92E"/>
                </a:solidFill>
                <a:effectLst>
                  <a:outerShdw blurRad="38100" dist="38100" dir="2700000" algn="tl">
                    <a:srgbClr val="000000">
                      <a:alpha val="43137"/>
                    </a:srgbClr>
                  </a:outerShdw>
                </a:effectLst>
                <a:latin typeface="Arial" charset="0"/>
              </a:rPr>
              <a:t>Systolische Herzinsuffizienz (</a:t>
            </a:r>
            <a:r>
              <a:rPr lang="de-DE" sz="2000" b="1" dirty="0" err="1">
                <a:solidFill>
                  <a:srgbClr val="4EA92E"/>
                </a:solidFill>
                <a:effectLst>
                  <a:outerShdw blurRad="38100" dist="38100" dir="2700000" algn="tl">
                    <a:srgbClr val="000000">
                      <a:alpha val="43137"/>
                    </a:srgbClr>
                  </a:outerShdw>
                </a:effectLst>
                <a:latin typeface="Arial" charset="0"/>
              </a:rPr>
              <a:t>HFrEF</a:t>
            </a:r>
            <a:r>
              <a:rPr lang="de-DE" sz="2000" b="1" dirty="0">
                <a:solidFill>
                  <a:srgbClr val="4EA92E"/>
                </a:solidFill>
                <a:effectLst>
                  <a:outerShdw blurRad="38100" dist="38100" dir="2700000" algn="tl">
                    <a:srgbClr val="000000">
                      <a:alpha val="43137"/>
                    </a:srgbClr>
                  </a:outerShdw>
                </a:effectLst>
                <a:latin typeface="Arial" charset="0"/>
              </a:rPr>
              <a:t>) vom Januar 2021 aus der Paracelsus-Harz-Klinik</a:t>
            </a:r>
          </a:p>
        </p:txBody>
      </p:sp>
      <p:pic>
        <p:nvPicPr>
          <p:cNvPr id="4" name="Picture 3">
            <a:extLst>
              <a:ext uri="{FF2B5EF4-FFF2-40B4-BE49-F238E27FC236}">
                <a16:creationId xmlns:a16="http://schemas.microsoft.com/office/drawing/2014/main" id="{F031660A-83BB-4C15-B8AC-A87068B1A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548" y="1194474"/>
            <a:ext cx="1576126" cy="151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a:extLst>
              <a:ext uri="{FF2B5EF4-FFF2-40B4-BE49-F238E27FC236}">
                <a16:creationId xmlns:a16="http://schemas.microsoft.com/office/drawing/2014/main" id="{79D07FA7-DE50-4C5B-8B66-99E42FD58228}"/>
              </a:ext>
            </a:extLst>
          </p:cNvPr>
          <p:cNvSpPr txBox="1"/>
          <p:nvPr/>
        </p:nvSpPr>
        <p:spPr>
          <a:xfrm>
            <a:off x="270344" y="1181662"/>
            <a:ext cx="6416703" cy="1610697"/>
          </a:xfrm>
          <a:prstGeom prst="rect">
            <a:avLst/>
          </a:prstGeom>
          <a:ln>
            <a:solidFill>
              <a:schemeClr val="tx1"/>
            </a:solidFill>
          </a:ln>
        </p:spPr>
        <p:txBody>
          <a:bodyPr vert="horz" wrap="square" lIns="0" tIns="0" rIns="0" bIns="0" rtlCol="0">
            <a:spAutoFit/>
          </a:bodyPr>
          <a:lstStyle/>
          <a:p>
            <a:pPr algn="ctr">
              <a:lnSpc>
                <a:spcPct val="150000"/>
              </a:lnSpc>
            </a:pPr>
            <a:r>
              <a:rPr lang="de-DE" b="1" dirty="0">
                <a:latin typeface="Arial"/>
                <a:cs typeface="Arial"/>
              </a:rPr>
              <a:t>62-Jähriger Elektriker, vor ca. 12 Monaten subakuter STEMI, RIVA-</a:t>
            </a:r>
            <a:r>
              <a:rPr lang="de-DE" b="1" dirty="0" err="1">
                <a:latin typeface="Arial"/>
                <a:cs typeface="Arial"/>
              </a:rPr>
              <a:t>Reka</a:t>
            </a:r>
            <a:r>
              <a:rPr lang="de-DE" b="1" dirty="0">
                <a:latin typeface="Arial"/>
                <a:cs typeface="Arial"/>
              </a:rPr>
              <a:t> mit 2 DES, </a:t>
            </a:r>
          </a:p>
          <a:p>
            <a:pPr algn="ctr">
              <a:lnSpc>
                <a:spcPct val="150000"/>
              </a:lnSpc>
            </a:pPr>
            <a:r>
              <a:rPr lang="de-DE" b="1" dirty="0">
                <a:latin typeface="Arial"/>
                <a:cs typeface="Arial"/>
              </a:rPr>
              <a:t>postinterventionell LVEF 25%</a:t>
            </a:r>
          </a:p>
          <a:p>
            <a:pPr algn="ctr">
              <a:lnSpc>
                <a:spcPct val="150000"/>
              </a:lnSpc>
            </a:pPr>
            <a:r>
              <a:rPr lang="de-DE" b="1" dirty="0">
                <a:latin typeface="Arial"/>
                <a:cs typeface="Arial"/>
              </a:rPr>
              <a:t>Nebenerkrankungen: Arterielle Hypertonie, Adipositas</a:t>
            </a:r>
          </a:p>
        </p:txBody>
      </p:sp>
      <p:sp>
        <p:nvSpPr>
          <p:cNvPr id="6" name="Textfeld 5">
            <a:extLst>
              <a:ext uri="{FF2B5EF4-FFF2-40B4-BE49-F238E27FC236}">
                <a16:creationId xmlns:a16="http://schemas.microsoft.com/office/drawing/2014/main" id="{7861407E-4495-4389-8BA9-2D9CF8C1AB89}"/>
              </a:ext>
            </a:extLst>
          </p:cNvPr>
          <p:cNvSpPr txBox="1"/>
          <p:nvPr/>
        </p:nvSpPr>
        <p:spPr>
          <a:xfrm>
            <a:off x="270344" y="2792329"/>
            <a:ext cx="8690776" cy="2306016"/>
          </a:xfrm>
          <a:prstGeom prst="rect">
            <a:avLst/>
          </a:prstGeom>
          <a:ln>
            <a:solidFill>
              <a:schemeClr val="tx1"/>
            </a:solidFill>
          </a:ln>
        </p:spPr>
        <p:txBody>
          <a:bodyPr vert="horz" wrap="square" lIns="0" tIns="0" rIns="0" bIns="0" rtlCol="0">
            <a:spAutoFit/>
          </a:bodyPr>
          <a:lstStyle/>
          <a:p>
            <a:pPr marL="285750" indent="-285750" algn="just">
              <a:lnSpc>
                <a:spcPct val="150000"/>
              </a:lnSpc>
              <a:buFont typeface="Arial" panose="020B0604020202020204" pitchFamily="34" charset="0"/>
              <a:buChar char="•"/>
            </a:pPr>
            <a:r>
              <a:rPr lang="de-DE" sz="1700" b="1" dirty="0">
                <a:latin typeface="Arial"/>
                <a:cs typeface="Arial"/>
              </a:rPr>
              <a:t>LVEF beim niedergelassenen Kardiologen im Verlauf ca. 30%, ICD wurde vom Patienten abgelehnt. </a:t>
            </a:r>
          </a:p>
          <a:p>
            <a:pPr marL="285750" indent="-285750" algn="just">
              <a:lnSpc>
                <a:spcPct val="150000"/>
              </a:lnSpc>
              <a:buFont typeface="Arial" panose="020B0604020202020204" pitchFamily="34" charset="0"/>
              <a:buChar char="•"/>
            </a:pPr>
            <a:r>
              <a:rPr lang="de-DE" sz="1700" b="1" dirty="0">
                <a:latin typeface="Arial"/>
                <a:cs typeface="Arial"/>
              </a:rPr>
              <a:t>Aufnahme zum Heilverfahren (MRA: Medizinische Rehabilitation im Antragswesen) auf Empfehlung des Gutachters der DRV-Mitteldeutschland, nachdem der Patient eine Erwerbsunfähigkeitsrente (EU-Rente) beantragt hatte („Reha vor Rente“)</a:t>
            </a:r>
          </a:p>
        </p:txBody>
      </p:sp>
      <p:sp>
        <p:nvSpPr>
          <p:cNvPr id="7" name="Textfeld 6">
            <a:extLst>
              <a:ext uri="{FF2B5EF4-FFF2-40B4-BE49-F238E27FC236}">
                <a16:creationId xmlns:a16="http://schemas.microsoft.com/office/drawing/2014/main" id="{6F6DEBD7-63EE-4241-97C5-05FD56A18451}"/>
              </a:ext>
            </a:extLst>
          </p:cNvPr>
          <p:cNvSpPr txBox="1"/>
          <p:nvPr/>
        </p:nvSpPr>
        <p:spPr>
          <a:xfrm>
            <a:off x="270344" y="5105539"/>
            <a:ext cx="8690776" cy="1195199"/>
          </a:xfrm>
          <a:prstGeom prst="rect">
            <a:avLst/>
          </a:prstGeom>
          <a:ln>
            <a:solidFill>
              <a:schemeClr val="tx1"/>
            </a:solidFill>
          </a:ln>
        </p:spPr>
        <p:txBody>
          <a:bodyPr vert="horz" wrap="square" lIns="0" tIns="0" rIns="0" bIns="0" rtlCol="0">
            <a:spAutoFit/>
          </a:bodyPr>
          <a:lstStyle/>
          <a:p>
            <a:pPr algn="ctr">
              <a:lnSpc>
                <a:spcPct val="150000"/>
              </a:lnSpc>
            </a:pPr>
            <a:r>
              <a:rPr lang="de-DE" b="1" u="sng" dirty="0">
                <a:latin typeface="Arial"/>
                <a:cs typeface="Arial"/>
              </a:rPr>
              <a:t>Aktuelle Medikation: </a:t>
            </a:r>
          </a:p>
          <a:p>
            <a:pPr algn="ctr">
              <a:lnSpc>
                <a:spcPct val="150000"/>
              </a:lnSpc>
            </a:pPr>
            <a:r>
              <a:rPr lang="de-DE" b="1" dirty="0">
                <a:latin typeface="Arial"/>
                <a:cs typeface="Arial"/>
              </a:rPr>
              <a:t>ASS 100: 1-0-0, </a:t>
            </a:r>
            <a:r>
              <a:rPr lang="de-DE" b="1" dirty="0" err="1">
                <a:latin typeface="Arial"/>
                <a:cs typeface="Arial"/>
              </a:rPr>
              <a:t>Bisoprolol</a:t>
            </a:r>
            <a:r>
              <a:rPr lang="de-DE" b="1" dirty="0">
                <a:latin typeface="Arial"/>
                <a:cs typeface="Arial"/>
              </a:rPr>
              <a:t> 5: 1-0-0, </a:t>
            </a:r>
            <a:r>
              <a:rPr lang="de-DE" b="1" dirty="0" err="1">
                <a:latin typeface="Arial"/>
                <a:cs typeface="Arial"/>
              </a:rPr>
              <a:t>Eplerenon</a:t>
            </a:r>
            <a:r>
              <a:rPr lang="de-DE" b="1" dirty="0">
                <a:latin typeface="Arial"/>
                <a:cs typeface="Arial"/>
              </a:rPr>
              <a:t> 50: 1-0-0, </a:t>
            </a:r>
            <a:r>
              <a:rPr lang="de-DE" b="1" dirty="0" err="1">
                <a:latin typeface="Arial"/>
                <a:cs typeface="Arial"/>
              </a:rPr>
              <a:t>Ramipril</a:t>
            </a:r>
            <a:r>
              <a:rPr lang="de-DE" b="1" dirty="0">
                <a:latin typeface="Arial"/>
                <a:cs typeface="Arial"/>
              </a:rPr>
              <a:t> 5: 1-0-1, </a:t>
            </a:r>
            <a:r>
              <a:rPr lang="de-DE" b="1" dirty="0" err="1">
                <a:latin typeface="Arial"/>
                <a:cs typeface="Arial"/>
              </a:rPr>
              <a:t>Rosuvastatin</a:t>
            </a:r>
            <a:r>
              <a:rPr lang="de-DE" b="1" dirty="0">
                <a:latin typeface="Arial"/>
                <a:cs typeface="Arial"/>
              </a:rPr>
              <a:t> 20: 1-0-0</a:t>
            </a:r>
          </a:p>
        </p:txBody>
      </p:sp>
    </p:spTree>
    <p:extLst>
      <p:ext uri="{BB962C8B-B14F-4D97-AF65-F5344CB8AC3E}">
        <p14:creationId xmlns:p14="http://schemas.microsoft.com/office/powerpoint/2010/main" val="481193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SLIDEID" val="2F116C33E4BA4AE7957920B22F5014DD"/>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012EA73DA5744CAC9E6CFE2F9C8D1A73"/>
  <p:tag name="QUESTIONALIAS" val="Welche gerinnungshemmende Medikation würden Sie bei diesem Patienten nach Stentimplantation für die nächsten 12 Monate wählen? (Mann, 62 Lebensjahre, art. Hypertonie, DES-Implantation, paroxysm. VHF) "/>
  <p:tag name="ANSWERSALIAS" val="ASS, Prasugrel (Efient®), Enoxaparin einmal täglich für 12 Monate|smicln|ASS, Clopidogrel, Rivaroxaban für 12 Monate|smicln|ASS, Clopidogrel, Phenprocoumon für 3 Monate, dann Clopidogrel, Phenprocoumon für weitere 9 Monate|smicln|Ticagrelor (Brilique®), Dabigatran (Pradaxa®)  für 12 Monate|smicln|ASS, Clopidogrel für 12 Monate"/>
  <p:tag name="VALUES" val="Incorrect|smicln|Incorrect|smicln|Incorrect|smicln|Correct|smicln|Incorrect"/>
  <p:tag name="TOTALRESPONSES" val="0"/>
  <p:tag name="ANONYMOUSTEMP" val="False"/>
</p:tagLst>
</file>

<file path=ppt/tags/tag11.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300"/>
  <p:tag name="FONTSIZE" val="20"/>
  <p:tag name="BULLETTYPE" val="ppBulletArabicPeriod"/>
  <p:tag name="ANSWERTEXT" val="ASS, Prasugrel (Efient®), Enoxaparin einmal täglich für 12 Monate&#10;ASS, Clopidogrel, Rivaroxaban für 12 Monate&#10;ASS, Clopidogrel, Phenprocoumon für 3 Monate, dann Clopidogrel, Phenprocoumon für weitere 9 Monate&#10;Ticagrelor (Brilique®), Dabigatran (Pradaxa®)  für 12 Monate&#10;ASS, Clopidogrel für 12 Monate"/>
</p:tagLst>
</file>

<file path=ppt/tags/tag12.xml><?xml version="1.0" encoding="utf-8"?>
<p:tagLst xmlns:a="http://schemas.openxmlformats.org/drawingml/2006/main" xmlns:r="http://schemas.openxmlformats.org/officeDocument/2006/relationships" xmlns:p="http://schemas.openxmlformats.org/presentationml/2006/main">
  <p:tag name="SLIDEID" val="2F116C33E4BA4AE7957920B22F5014DD"/>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012EA73DA5744CAC9E6CFE2F9C8D1A73"/>
  <p:tag name="QUESTIONALIAS" val="Welche gerinnungshemmende Medikation würden Sie bei diesem Patienten nach Stentimplantation für die nächsten 12 Monate wählen? (Mann, 62 Lebensjahre, art. Hypertonie, DES-Implantation, paroxysm. VHF) "/>
  <p:tag name="ANSWERSALIAS" val="ASS, Prasugrel (Efient®), Enoxaparin einmal täglich für 12 Monate|smicln|ASS, Clopidogrel, Rivaroxaban für 12 Monate|smicln|ASS, Clopidogrel, Phenprocoumon für 3 Monate, dann Clopidogrel, Phenprocoumon für weitere 9 Monate|smicln|Ticagrelor (Brilique®), Dabigatran (Pradaxa®)  für 12 Monate|smicln|ASS, Clopidogrel für 12 Monate"/>
  <p:tag name="VALUES" val="Incorrect|smicln|Incorrect|smicln|Incorrect|smicln|Correct|smicln|Incorrect"/>
  <p:tag name="TOTALRESPONSES" val="0"/>
  <p:tag name="ANONYMOUSTEMP" val="False"/>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300"/>
  <p:tag name="FONTSIZE" val="20"/>
  <p:tag name="BULLETTYPE" val="ppBulletArabicPeriod"/>
  <p:tag name="ANSWERTEXT" val="ASS, Prasugrel (Efient®), Enoxaparin einmal täglich für 12 Monate&#10;ASS, Clopidogrel, Rivaroxaban für 12 Monate&#10;ASS, Clopidogrel, Phenprocoumon für 3 Monate, dann Clopidogrel, Phenprocoumon für weitere 9 Monate&#10;Ticagrelor (Brilique®), Dabigatran (Pradaxa®)  für 12 Monate&#10;ASS, Clopidogrel für 12 Monate"/>
</p:tagLst>
</file>

<file path=ppt/tags/tag14.xml><?xml version="1.0" encoding="utf-8"?>
<p:tagLst xmlns:a="http://schemas.openxmlformats.org/drawingml/2006/main" xmlns:r="http://schemas.openxmlformats.org/officeDocument/2006/relationships" xmlns:p="http://schemas.openxmlformats.org/presentationml/2006/main">
  <p:tag name="SLIDEID" val="2F116C33E4BA4AE7957920B22F5014DD"/>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012EA73DA5744CAC9E6CFE2F9C8D1A73"/>
  <p:tag name="QUESTIONALIAS" val="Welche gerinnungshemmende Medikation würden Sie bei diesem Patienten nach Stentimplantation für die nächsten 12 Monate wählen? (Mann, 62 Lebensjahre, art. Hypertonie, DES-Implantation, paroxysm. VHF) "/>
  <p:tag name="ANSWERSALIAS" val="ASS, Prasugrel (Efient®), Enoxaparin einmal täglich für 12 Monate|smicln|ASS, Clopidogrel, Rivaroxaban für 12 Monate|smicln|ASS, Clopidogrel, Phenprocoumon für 3 Monate, dann Clopidogrel, Phenprocoumon für weitere 9 Monate|smicln|Ticagrelor (Brilique®), Dabigatran (Pradaxa®)  für 12 Monate|smicln|ASS, Clopidogrel für 12 Monate"/>
  <p:tag name="VALUES" val="Incorrect|smicln|Incorrect|smicln|Incorrect|smicln|Correct|smicln|Incorrect"/>
  <p:tag name="TOTALRESPONSES" val="0"/>
  <p:tag name="ANONYMOUSTEMP" val="False"/>
</p:tagLst>
</file>

<file path=ppt/tags/tag15.xml><?xml version="1.0" encoding="utf-8"?>
<p:tagLst xmlns:a="http://schemas.openxmlformats.org/drawingml/2006/main" xmlns:r="http://schemas.openxmlformats.org/officeDocument/2006/relationships" xmlns:p="http://schemas.openxmlformats.org/presentationml/2006/main">
  <p:tag name="SLIDEID" val="2F116C33E4BA4AE7957920B22F5014DD"/>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012EA73DA5744CAC9E6CFE2F9C8D1A73"/>
  <p:tag name="QUESTIONALIAS" val="Welche gerinnungshemmende Medikation würden Sie bei diesem Patienten nach Stentimplantation für die nächsten 12 Monate wählen? (Mann, 62 Lebensjahre, art. Hypertonie, DES-Implantation, paroxysm. VHF) "/>
  <p:tag name="ANSWERSALIAS" val="ASS, Prasugrel (Efient®), Enoxaparin einmal täglich für 12 Monate|smicln|ASS, Clopidogrel, Rivaroxaban für 12 Monate|smicln|ASS, Clopidogrel, Phenprocoumon für 3 Monate, dann Clopidogrel, Phenprocoumon für weitere 9 Monate|smicln|Ticagrelor (Brilique®), Dabigatran (Pradaxa®)  für 12 Monate|smicln|ASS, Clopidogrel für 12 Monate"/>
  <p:tag name="VALUES" val="Incorrect|smicln|Incorrect|smicln|Incorrect|smicln|Correct|smicln|Incorrect"/>
  <p:tag name="TOTALRESPONSES" val="0"/>
  <p:tag name="ANONYMOUSTEMP" val="False"/>
</p:tagLst>
</file>

<file path=ppt/tags/tag1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300"/>
  <p:tag name="FONTSIZE" val="20"/>
  <p:tag name="BULLETTYPE" val="ppBulletArabicPeriod"/>
  <p:tag name="ANSWERTEXT" val="ASS, Prasugrel (Efient®), Enoxaparin einmal täglich für 12 Monate&#10;ASS, Clopidogrel, Rivaroxaban für 12 Monate&#10;ASS, Clopidogrel, Phenprocoumon für 3 Monate, dann Clopidogrel, Phenprocoumon für weitere 9 Monate&#10;Ticagrelor (Brilique®), Dabigatran (Pradaxa®)  für 12 Monate&#10;ASS, Clopidogrel für 12 Monate"/>
</p:tagLst>
</file>

<file path=ppt/tags/tag17.xml><?xml version="1.0" encoding="utf-8"?>
<p:tagLst xmlns:a="http://schemas.openxmlformats.org/drawingml/2006/main" xmlns:r="http://schemas.openxmlformats.org/officeDocument/2006/relationships" xmlns:p="http://schemas.openxmlformats.org/presentationml/2006/main">
  <p:tag name="SLIDEID" val="2F116C33E4BA4AE7957920B22F5014DD"/>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012EA73DA5744CAC9E6CFE2F9C8D1A73"/>
  <p:tag name="QUESTIONALIAS" val="Welche gerinnungshemmende Medikation würden Sie bei diesem Patienten nach Stentimplantation für die nächsten 12 Monate wählen? (Mann, 62 Lebensjahre, art. Hypertonie, DES-Implantation, paroxysm. VHF) "/>
  <p:tag name="ANSWERSALIAS" val="ASS, Prasugrel (Efient®), Enoxaparin einmal täglich für 12 Monate|smicln|ASS, Clopidogrel, Rivaroxaban für 12 Monate|smicln|ASS, Clopidogrel, Phenprocoumon für 3 Monate, dann Clopidogrel, Phenprocoumon für weitere 9 Monate|smicln|Ticagrelor (Brilique®), Dabigatran (Pradaxa®)  für 12 Monate|smicln|ASS, Clopidogrel für 12 Monate"/>
  <p:tag name="VALUES" val="Incorrect|smicln|Incorrect|smicln|Incorrect|smicln|Correct|smicln|Incorrect"/>
  <p:tag name="TOTALRESPONSES" val="0"/>
  <p:tag name="ANONYMOUSTEMP" val="False"/>
</p:tagLst>
</file>

<file path=ppt/tags/tag1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300"/>
  <p:tag name="FONTSIZE" val="20"/>
  <p:tag name="BULLETTYPE" val="ppBulletArabicPeriod"/>
  <p:tag name="ANSWERTEXT" val="ASS, Prasugrel (Efient®), Enoxaparin einmal täglich für 12 Monate&#10;ASS, Clopidogrel, Rivaroxaban für 12 Monate&#10;ASS, Clopidogrel, Phenprocoumon für 3 Monate, dann Clopidogrel, Phenprocoumon für weitere 9 Monate&#10;Ticagrelor (Brilique®), Dabigatran (Pradaxa®)  für 12 Monate&#10;ASS, Clopidogrel für 12 Monate"/>
</p:tagLst>
</file>

<file path=ppt/tags/tag19.xml><?xml version="1.0" encoding="utf-8"?>
<p:tagLst xmlns:a="http://schemas.openxmlformats.org/drawingml/2006/main" xmlns:r="http://schemas.openxmlformats.org/officeDocument/2006/relationships" xmlns:p="http://schemas.openxmlformats.org/presentationml/2006/main">
  <p:tag name="SLIDEID" val="2F116C33E4BA4AE7957920B22F5014DD"/>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012EA73DA5744CAC9E6CFE2F9C8D1A73"/>
  <p:tag name="QUESTIONALIAS" val="Welche gerinnungshemmende Medikation würden Sie bei diesem Patienten nach Stentimplantation für die nächsten 12 Monate wählen? (Mann, 62 Lebensjahre, art. Hypertonie, DES-Implantation, paroxysm. VHF) "/>
  <p:tag name="ANSWERSALIAS" val="ASS, Prasugrel (Efient®), Enoxaparin einmal täglich für 12 Monate|smicln|ASS, Clopidogrel, Rivaroxaban für 12 Monate|smicln|ASS, Clopidogrel, Phenprocoumon für 3 Monate, dann Clopidogrel, Phenprocoumon für weitere 9 Monate|smicln|Ticagrelor (Brilique®), Dabigatran (Pradaxa®)  für 12 Monate|smicln|ASS, Clopidogrel für 12 Monate"/>
  <p:tag name="VALUES" val="Incorrect|smicln|Incorrect|smicln|Incorrect|smicln|Correct|smicln|Incorrect"/>
  <p:tag name="TOTALRESPONSES" val="0"/>
  <p:tag name="ANONYMOUSTEMP"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300"/>
  <p:tag name="FONTSIZE" val="20"/>
  <p:tag name="BULLETTYPE" val="ppBulletArabicPeriod"/>
  <p:tag name="ANSWERTEXT" val="ASS, Prasugrel (Efient®), Enoxaparin einmal täglich für 12 Monate&#10;ASS, Clopidogrel, Rivaroxaban für 12 Monate&#10;ASS, Clopidogrel, Phenprocoumon für 3 Monate, dann Clopidogrel, Phenprocoumon für weitere 9 Monate&#10;Ticagrelor (Brilique®), Dabigatran (Pradaxa®)  für 12 Monate&#10;ASS, Clopidogrel für 12 Monate"/>
</p:tagLst>
</file>

<file path=ppt/tags/tag21.xml><?xml version="1.0" encoding="utf-8"?>
<p:tagLst xmlns:a="http://schemas.openxmlformats.org/drawingml/2006/main" xmlns:r="http://schemas.openxmlformats.org/officeDocument/2006/relationships" xmlns:p="http://schemas.openxmlformats.org/presentationml/2006/main">
  <p:tag name="SLIDEID" val="2F116C33E4BA4AE7957920B22F5014DD"/>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012EA73DA5744CAC9E6CFE2F9C8D1A73"/>
  <p:tag name="QUESTIONALIAS" val="Welche gerinnungshemmende Medikation würden Sie bei diesem Patienten nach Stentimplantation für die nächsten 12 Monate wählen? (Mann, 62 Lebensjahre, art. Hypertonie, DES-Implantation, paroxysm. VHF) "/>
  <p:tag name="ANSWERSALIAS" val="ASS, Prasugrel (Efient®), Enoxaparin einmal täglich für 12 Monate|smicln|ASS, Clopidogrel, Rivaroxaban für 12 Monate|smicln|ASS, Clopidogrel, Phenprocoumon für 3 Monate, dann Clopidogrel, Phenprocoumon für weitere 9 Monate|smicln|Ticagrelor (Brilique®), Dabigatran (Pradaxa®)  für 12 Monate|smicln|ASS, Clopidogrel für 12 Monate"/>
  <p:tag name="VALUES" val="Incorrect|smicln|Incorrect|smicln|Incorrect|smicln|Correct|smicln|Incorrect"/>
  <p:tag name="TOTALRESPONSES" val="0"/>
  <p:tag name="ANONYMOUSTEMP" val="False"/>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300"/>
  <p:tag name="FONTSIZE" val="20"/>
  <p:tag name="BULLETTYPE" val="ppBulletArabicPeriod"/>
  <p:tag name="ANSWERTEXT" val="ASS, Prasugrel (Efient®), Enoxaparin einmal täglich für 12 Monate&#10;ASS, Clopidogrel, Rivaroxaban für 12 Monate&#10;ASS, Clopidogrel, Phenprocoumon für 3 Monate, dann Clopidogrel, Phenprocoumon für weitere 9 Monate&#10;Ticagrelor (Brilique®), Dabigatran (Pradaxa®)  für 12 Monate&#10;ASS, Clopidogrel für 12 Monate"/>
</p:tagLst>
</file>

<file path=ppt/tags/tag23.xml><?xml version="1.0" encoding="utf-8"?>
<p:tagLst xmlns:a="http://schemas.openxmlformats.org/drawingml/2006/main" xmlns:r="http://schemas.openxmlformats.org/officeDocument/2006/relationships" xmlns:p="http://schemas.openxmlformats.org/presentationml/2006/main">
  <p:tag name="SLIDEID" val="2F116C33E4BA4AE7957920B22F5014DD"/>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012EA73DA5744CAC9E6CFE2F9C8D1A73"/>
  <p:tag name="QUESTIONALIAS" val="Welche gerinnungshemmende Medikation würden Sie bei diesem Patienten nach Stentimplantation für die nächsten 12 Monate wählen? (Mann, 62 Lebensjahre, art. Hypertonie, DES-Implantation, paroxysm. VHF) "/>
  <p:tag name="ANSWERSALIAS" val="ASS, Prasugrel (Efient®), Enoxaparin einmal täglich für 12 Monate|smicln|ASS, Clopidogrel, Rivaroxaban für 12 Monate|smicln|ASS, Clopidogrel, Phenprocoumon für 3 Monate, dann Clopidogrel, Phenprocoumon für weitere 9 Monate|smicln|Ticagrelor (Brilique®), Dabigatran (Pradaxa®)  für 12 Monate|smicln|ASS, Clopidogrel für 12 Monate"/>
  <p:tag name="VALUES" val="Incorrect|smicln|Incorrect|smicln|Incorrect|smicln|Correct|smicln|Incorrect"/>
  <p:tag name="TOTALRESPONSES" val="0"/>
  <p:tag name="ANONYMOUSTEMP" val="False"/>
</p:tagLst>
</file>

<file path=ppt/tags/tag24.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300"/>
  <p:tag name="FONTSIZE" val="20"/>
  <p:tag name="BULLETTYPE" val="ppBulletArabicPeriod"/>
  <p:tag name="ANSWERTEXT" val="ASS, Prasugrel (Efient®), Enoxaparin einmal täglich für 12 Monate&#10;ASS, Clopidogrel, Rivaroxaban für 12 Monate&#10;ASS, Clopidogrel, Phenprocoumon für 3 Monate, dann Clopidogrel, Phenprocoumon für weitere 9 Monate&#10;Ticagrelor (Brilique®), Dabigatran (Pradaxa®)  für 12 Monate&#10;ASS, Clopidogrel für 12 Monate"/>
</p:tagLst>
</file>

<file path=ppt/tags/tag25.xml><?xml version="1.0" encoding="utf-8"?>
<p:tagLst xmlns:a="http://schemas.openxmlformats.org/drawingml/2006/main" xmlns:r="http://schemas.openxmlformats.org/officeDocument/2006/relationships" xmlns:p="http://schemas.openxmlformats.org/presentationml/2006/main">
  <p:tag name="SLIDEID" val="2F116C33E4BA4AE7957920B22F5014DD"/>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012EA73DA5744CAC9E6CFE2F9C8D1A73"/>
  <p:tag name="QUESTIONALIAS" val="Welche gerinnungshemmende Medikation würden Sie bei diesem Patienten nach Stentimplantation für die nächsten 12 Monate wählen? (Mann, 62 Lebensjahre, art. Hypertonie, DES-Implantation, paroxysm. VHF) "/>
  <p:tag name="ANSWERSALIAS" val="ASS, Prasugrel (Efient®), Enoxaparin einmal täglich für 12 Monate|smicln|ASS, Clopidogrel, Rivaroxaban für 12 Monate|smicln|ASS, Clopidogrel, Phenprocoumon für 3 Monate, dann Clopidogrel, Phenprocoumon für weitere 9 Monate|smicln|Ticagrelor (Brilique®), Dabigatran (Pradaxa®)  für 12 Monate|smicln|ASS, Clopidogrel für 12 Monate"/>
  <p:tag name="VALUES" val="Incorrect|smicln|Incorrect|smicln|Incorrect|smicln|Correct|smicln|Incorrect"/>
  <p:tag name="TOTALRESPONSES" val="0"/>
  <p:tag name="ANONYMOUSTEMP" val="False"/>
</p:tagLst>
</file>

<file path=ppt/tags/tag2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300"/>
  <p:tag name="FONTSIZE" val="20"/>
  <p:tag name="BULLETTYPE" val="ppBulletArabicPeriod"/>
  <p:tag name="ANSWERTEXT" val="ASS, Prasugrel (Efient®), Enoxaparin einmal täglich für 12 Monate&#10;ASS, Clopidogrel, Rivaroxaban für 12 Monate&#10;ASS, Clopidogrel, Phenprocoumon für 3 Monate, dann Clopidogrel, Phenprocoumon für weitere 9 Monate&#10;Ticagrelor (Brilique®), Dabigatran (Pradaxa®)  für 12 Monate&#10;ASS, Clopidogrel für 12 Monate"/>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PCK_Aufzählu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gn="ctr">
          <a:lnSpc>
            <a:spcPts val="1600"/>
          </a:lnSpc>
          <a:defRPr sz="1200" dirty="0" smtClean="0">
            <a:latin typeface="Arial"/>
            <a:cs typeface="Arial"/>
          </a:defRPr>
        </a:defPPr>
      </a:lstStyle>
    </a:txDef>
  </a:objectDefaults>
  <a:extraClrSchemeLst/>
</a:theme>
</file>

<file path=ppt/theme/theme2.xml><?xml version="1.0" encoding="utf-8"?>
<a:theme xmlns:a="http://schemas.openxmlformats.org/drawingml/2006/main" name="1_PCK_Aufzählu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gn="ctr">
          <a:lnSpc>
            <a:spcPts val="1600"/>
          </a:lnSpc>
          <a:defRPr sz="1200" dirty="0" smtClean="0">
            <a:latin typeface="Arial"/>
            <a:cs typeface="Arial"/>
          </a:defRPr>
        </a:defPPr>
      </a:lstStyle>
    </a:txDef>
  </a:objectDefaults>
  <a:extraClrSchemeLst/>
</a:theme>
</file>

<file path=ppt/theme/theme3.xml><?xml version="1.0" encoding="utf-8"?>
<a:theme xmlns:a="http://schemas.openxmlformats.org/drawingml/2006/main" name="mcl012_styleguide_sse">
  <a:themeElements>
    <a:clrScheme name="">
      <a:dk1>
        <a:srgbClr val="000000"/>
      </a:dk1>
      <a:lt1>
        <a:srgbClr val="FFFFFF"/>
      </a:lt1>
      <a:dk2>
        <a:srgbClr val="4C4C4C"/>
      </a:dk2>
      <a:lt2>
        <a:srgbClr val="B8DCB3"/>
      </a:lt2>
      <a:accent1>
        <a:srgbClr val="3199E6"/>
      </a:accent1>
      <a:accent2>
        <a:srgbClr val="00F34C"/>
      </a:accent2>
      <a:accent3>
        <a:srgbClr val="FFFFFF"/>
      </a:accent3>
      <a:accent4>
        <a:srgbClr val="000000"/>
      </a:accent4>
      <a:accent5>
        <a:srgbClr val="ADCAF0"/>
      </a:accent5>
      <a:accent6>
        <a:srgbClr val="00DC44"/>
      </a:accent6>
      <a:hlink>
        <a:srgbClr val="33B38C"/>
      </a:hlink>
      <a:folHlink>
        <a:srgbClr val="940000"/>
      </a:folHlink>
    </a:clrScheme>
    <a:fontScheme name="mcl012_styleguide_sse">
      <a:majorFont>
        <a:latin typeface="Futura Hv BT"/>
        <a:ea typeface="ＭＳ Ｐゴシック"/>
        <a:cs typeface=""/>
      </a:majorFont>
      <a:minorFont>
        <a:latin typeface="Futura Hv BT"/>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50000"/>
          </a:lnSpc>
          <a:spcBef>
            <a:spcPct val="50000"/>
          </a:spcBef>
          <a:spcAft>
            <a:spcPct val="0"/>
          </a:spcAft>
          <a:buClr>
            <a:srgbClr val="FF0066"/>
          </a:buClr>
          <a:buSzTx/>
          <a:buFont typeface="Wingdings" pitchFamily="2" charset="2"/>
          <a:buChar char="Ø"/>
          <a:tabLst/>
          <a:defRPr kumimoji="0" lang="de-DE" sz="3200" b="1" i="1" u="sng" strike="noStrike" cap="none" normalizeH="0" baseline="0" smtClean="0">
            <a:ln>
              <a:noFill/>
            </a:ln>
            <a:solidFill>
              <a:schemeClr val="tx1"/>
            </a:solidFill>
            <a:effectLst/>
            <a:latin typeface="Arial" charset="0"/>
            <a:ea typeface="ＭＳ Ｐゴシック" pitchFamily="116"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50000"/>
          </a:lnSpc>
          <a:spcBef>
            <a:spcPct val="50000"/>
          </a:spcBef>
          <a:spcAft>
            <a:spcPct val="0"/>
          </a:spcAft>
          <a:buClr>
            <a:srgbClr val="FF0066"/>
          </a:buClr>
          <a:buSzTx/>
          <a:buFont typeface="Wingdings" pitchFamily="2" charset="2"/>
          <a:buChar char="Ø"/>
          <a:tabLst/>
          <a:defRPr kumimoji="0" lang="de-DE" sz="3200" b="1" i="1" u="sng" strike="noStrike" cap="none" normalizeH="0" baseline="0" smtClean="0">
            <a:ln>
              <a:noFill/>
            </a:ln>
            <a:solidFill>
              <a:schemeClr val="tx1"/>
            </a:solidFill>
            <a:effectLst/>
            <a:latin typeface="Arial" charset="0"/>
            <a:ea typeface="ＭＳ Ｐゴシック" pitchFamily="116" charset="-128"/>
          </a:defRPr>
        </a:defPPr>
      </a:lstStyle>
    </a:lnDef>
  </a:objectDefaults>
  <a:extraClrSchemeLst>
    <a:extraClrScheme>
      <a:clrScheme name="mcl012_styleguide_s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l012_styleguide_s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l012_styleguide_s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l012_styleguide_s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l012_styleguide_s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l012_styleguide_s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l012_styleguide_ss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l012_styleguide_s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l012_styleguide_s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l012_styleguide_s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l012_styleguide_s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l012_styleguide_s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CK_Aufzählu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gn="ctr">
          <a:lnSpc>
            <a:spcPts val="1600"/>
          </a:lnSpc>
          <a:defRPr sz="1200" dirty="0" smtClean="0">
            <a:latin typeface="Arial"/>
            <a:cs typeface="Arial"/>
          </a:defRPr>
        </a:defPPr>
      </a:lstStyle>
    </a:txDef>
  </a:objectDefaults>
  <a:extraClrSchemeLst/>
</a:theme>
</file>

<file path=ppt/theme/theme5.xml><?xml version="1.0" encoding="utf-8"?>
<a:theme xmlns:a="http://schemas.openxmlformats.org/drawingml/2006/main" name="1_Office">
  <a:themeElements>
    <a:clrScheme name="AZ PROMO neu">
      <a:dk1>
        <a:srgbClr val="4C4C4C"/>
      </a:dk1>
      <a:lt1>
        <a:sysClr val="window" lastClr="FFFFFF"/>
      </a:lt1>
      <a:dk2>
        <a:srgbClr val="FFFFFF"/>
      </a:dk2>
      <a:lt2>
        <a:srgbClr val="FFFFFF"/>
      </a:lt2>
      <a:accent1>
        <a:srgbClr val="00B0F0"/>
      </a:accent1>
      <a:accent2>
        <a:srgbClr val="D1DB2A"/>
      </a:accent2>
      <a:accent3>
        <a:srgbClr val="EF4130"/>
      </a:accent3>
      <a:accent4>
        <a:srgbClr val="005589"/>
      </a:accent4>
      <a:accent5>
        <a:srgbClr val="F2F2F2"/>
      </a:accent5>
      <a:accent6>
        <a:srgbClr val="666666"/>
      </a:accent6>
      <a:hlink>
        <a:srgbClr val="FFFFFF"/>
      </a:hlink>
      <a:folHlink>
        <a:srgbClr val="FFFFFF"/>
      </a:folHlink>
    </a:clrScheme>
    <a:fontScheme name="Benutzerdefiniert 4">
      <a:majorFont>
        <a:latin typeface="Avenir LT Std 45 Book"/>
        <a:ea typeface=""/>
        <a:cs typeface=""/>
      </a:majorFont>
      <a:minorFont>
        <a:latin typeface="Avenir LT Std 45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Z">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4328</Words>
  <Application>Microsoft Office PowerPoint</Application>
  <PresentationFormat>Bildschirmpräsentation (4:3)</PresentationFormat>
  <Paragraphs>598</Paragraphs>
  <Slides>60</Slides>
  <Notes>7</Notes>
  <HiddenSlides>0</HiddenSlides>
  <MMClips>0</MMClips>
  <ScaleCrop>false</ScaleCrop>
  <HeadingPairs>
    <vt:vector size="6" baseType="variant">
      <vt:variant>
        <vt:lpstr>Verwendete Schriftarten</vt:lpstr>
      </vt:variant>
      <vt:variant>
        <vt:i4>16</vt:i4>
      </vt:variant>
      <vt:variant>
        <vt:lpstr>Design</vt:lpstr>
      </vt:variant>
      <vt:variant>
        <vt:i4>6</vt:i4>
      </vt:variant>
      <vt:variant>
        <vt:lpstr>Folientitel</vt:lpstr>
      </vt:variant>
      <vt:variant>
        <vt:i4>60</vt:i4>
      </vt:variant>
    </vt:vector>
  </HeadingPairs>
  <TitlesOfParts>
    <vt:vector size="82" baseType="lpstr">
      <vt:lpstr>Arial Unicode MS</vt:lpstr>
      <vt:lpstr>ＭＳ Ｐゴシック</vt:lpstr>
      <vt:lpstr>ＭＳ Ｐゴシック</vt:lpstr>
      <vt:lpstr>Arial</vt:lpstr>
      <vt:lpstr>Arial Black</vt:lpstr>
      <vt:lpstr>Avenir LT Std 45 Book</vt:lpstr>
      <vt:lpstr>Calibri</vt:lpstr>
      <vt:lpstr>Calibri Light</vt:lpstr>
      <vt:lpstr>Century Gothic</vt:lpstr>
      <vt:lpstr>Futura Bk BT</vt:lpstr>
      <vt:lpstr>Futura Hv BT</vt:lpstr>
      <vt:lpstr>Symbol</vt:lpstr>
      <vt:lpstr>Times</vt:lpstr>
      <vt:lpstr>Times New Roman</vt:lpstr>
      <vt:lpstr>Wingdings</vt:lpstr>
      <vt:lpstr>ヒラギノ角ゴ Pro W3</vt:lpstr>
      <vt:lpstr>PCK_Aufzählung</vt:lpstr>
      <vt:lpstr>1_PCK_Aufzählung</vt:lpstr>
      <vt:lpstr>mcl012_styleguide_sse</vt:lpstr>
      <vt:lpstr>2_PCK_Aufzählung</vt:lpstr>
      <vt:lpstr>1_Office</vt:lpstr>
      <vt:lpstr>Office Theme</vt:lpstr>
      <vt:lpstr>PowerPoint-Präsentation</vt:lpstr>
      <vt:lpstr>PowerPoint-Präsentation</vt:lpstr>
      <vt:lpstr>Prävalenz der Herzinsuffizienz  in Deutschland</vt:lpstr>
      <vt:lpstr>5-Jahres-Überlebensrate von Patienten mit Herzinsuffizienz im Vergleich zu Patienten mit Krebserkrankungen </vt:lpstr>
      <vt:lpstr>Prävention, Prävention, Prävention ! </vt:lpstr>
      <vt:lpstr>PowerPoint-Präsentation</vt:lpstr>
      <vt:lpstr>PowerPoint-Präsentation</vt:lpstr>
      <vt:lpstr>Rehabilitation</vt:lpstr>
      <vt:lpstr>PowerPoint-Präsentation</vt:lpstr>
      <vt:lpstr>Ist eine Rehabilitationsmaßnahme bei systolischer Herzinsuffizienz auch aus medizinischer Sicht sinnvoll?</vt:lpstr>
      <vt:lpstr>PowerPoint-Präsentation</vt:lpstr>
      <vt:lpstr>PowerPoint-Präsentation</vt:lpstr>
      <vt:lpstr>PowerPoint-Präsentation</vt:lpstr>
      <vt:lpstr>PowerPoint-Präsentation</vt:lpstr>
      <vt:lpstr>Therapie durch körperliche Aktivität (körperliches Training): HFrEF</vt:lpstr>
      <vt:lpstr>ESC-Leitlinie</vt:lpstr>
      <vt:lpstr>Meta-Analyse zum körperlichem Training bei HFrEF</vt:lpstr>
      <vt:lpstr>Cochrane-Analyse zur Verbesserung der Lebensqualität durch körperliches Training bei HFrEF</vt:lpstr>
      <vt:lpstr>Körperliches Training ist bei systolischer Herzinsuffizienz (HFrEF) sinnvoll, um Re-Hospitalisierungen zu verhindern, die körperliche Belastbarkeit zu verbessern und um Symptome zu reduzieren.</vt:lpstr>
      <vt:lpstr>Wie trainieren bei systolischer Herzinsuffizienz (HFrEF)?</vt:lpstr>
      <vt:lpstr>Empfehlung: Fünf Tage pro Woche Ausdauertraining </vt:lpstr>
      <vt:lpstr>Empfehlungen  - Bewegung für den Alltag -</vt:lpstr>
      <vt:lpstr>PowerPoint-Präsentation</vt:lpstr>
      <vt:lpstr>PowerPoint-Präsentation</vt:lpstr>
      <vt:lpstr>PowerPoint-Präsentation</vt:lpstr>
      <vt:lpstr>PowerPoint-Präsentation</vt:lpstr>
      <vt:lpstr>Leitlinienempfehlungen nach ESC 2021 Therapie HFrEF: Mortalitätsreduzierende Wirkansätze in der HFrEF-Therapie </vt:lpstr>
      <vt:lpstr>ARNI  Angiotensin Receptor Neprilysin Inhibitoren:   Sacubitril/Valsartan  </vt:lpstr>
      <vt:lpstr>PARADIGM-HF: Studiendesign</vt:lpstr>
      <vt:lpstr>Primärer Endpunkt: Kardiovaskulär bedingter Tod oder erste Hospitalisierung wegen Herzinsuffizienz </vt:lpstr>
      <vt:lpstr>PowerPoint-Präsentation</vt:lpstr>
      <vt:lpstr>SGLT-2-Inhibitoren bei Patienten mit HFrEF auf dem Boden einer Standardtherapie</vt:lpstr>
      <vt:lpstr>SGLT2-Inhibitoren bei Herzinsuffizienz: Metaanalyse</vt:lpstr>
      <vt:lpstr>Was sind weitere Effekte der  SGLT-2-Inhibitoren ?</vt:lpstr>
      <vt:lpstr>Effekte auf den Blutdruck DAPA-HF – Subgruppenanalyse: Veränderung des mittleren systolischen Blutdrucks nach 2 Wochen und 8 Monaten in Subgruppen</vt:lpstr>
      <vt:lpstr>Primärer Endpunkt: Abnahme der eGFR um ≥50%, ESRD, renaler oder CV-Tod*</vt:lpstr>
      <vt:lpstr>PowerPoint-Präsentation</vt:lpstr>
      <vt:lpstr>PowerPoint-Präsentation</vt:lpstr>
      <vt:lpstr>PowerPoint-Präsentation</vt:lpstr>
      <vt:lpstr>Drei Formen der Herzinsuffizienz (Stand 2016) </vt:lpstr>
      <vt:lpstr>PowerPoint-Präsentation</vt:lpstr>
      <vt:lpstr>Algorithmus zur Diagnose  der Herzinsuffizienz</vt:lpstr>
      <vt:lpstr>Drei Formen der Herzinsuffizienz </vt:lpstr>
      <vt:lpstr>PowerPoint-Präsentation</vt:lpstr>
      <vt:lpstr>2016 ESC Leitlinie: Therapieschema HFrEF</vt:lpstr>
      <vt:lpstr>Leitlinienempfehlungen nach ESC 2021 Therapie HFrEF: Mortalitätsreduzierende Wirkansätze in der HFrEF-Therapie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GUCC grafik film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Neues in der Therapie der Herzinsuffizienz - „mit mehr Schlagkraft zurück ins Leben“ -</dc:title>
  <dc:creator>... ...</dc:creator>
  <cp:lastModifiedBy>Katrin Mensing</cp:lastModifiedBy>
  <cp:revision>384</cp:revision>
  <dcterms:created xsi:type="dcterms:W3CDTF">2011-11-09T13:41:42Z</dcterms:created>
  <dcterms:modified xsi:type="dcterms:W3CDTF">2021-09-22T06:24:39Z</dcterms:modified>
</cp:coreProperties>
</file>