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69" r:id="rId2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D5E7-A575-468F-9991-56E6D194C67D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4E00-7253-4E1E-AC5F-9F3E92FAE5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82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Heart type </a:t>
            </a:r>
            <a:r>
              <a:rPr lang="de-DE" dirty="0" err="1"/>
              <a:t>Fatty</a:t>
            </a:r>
            <a:r>
              <a:rPr lang="de-DE" dirty="0"/>
              <a:t> Acid Binding Protein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4E00-7253-4E1E-AC5F-9F3E92FAE5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80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362085"/>
            <a:ext cx="9143999" cy="2472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77" y="349453"/>
            <a:ext cx="843884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427" y="1222628"/>
            <a:ext cx="8299145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ent-info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ent-info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217170"/>
            <a:ext cx="8746490" cy="13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Brustschmerz</a:t>
            </a:r>
            <a:r>
              <a:rPr sz="4800" spc="15" dirty="0"/>
              <a:t> </a:t>
            </a:r>
            <a:r>
              <a:rPr sz="4800" dirty="0"/>
              <a:t>in</a:t>
            </a:r>
            <a:r>
              <a:rPr sz="4800" spc="5" dirty="0"/>
              <a:t> </a:t>
            </a:r>
            <a:r>
              <a:rPr sz="4800" dirty="0"/>
              <a:t>der</a:t>
            </a:r>
            <a:r>
              <a:rPr sz="4800" spc="-5" dirty="0"/>
              <a:t> Praxis:</a:t>
            </a:r>
            <a:endParaRPr sz="4800" dirty="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4000" spc="-5" dirty="0"/>
              <a:t>Ein</a:t>
            </a:r>
            <a:r>
              <a:rPr sz="4000" spc="-15" dirty="0"/>
              <a:t> </a:t>
            </a:r>
            <a:r>
              <a:rPr sz="4000" spc="-5" dirty="0"/>
              <a:t>Fall</a:t>
            </a:r>
            <a:r>
              <a:rPr sz="4000" spc="5" dirty="0"/>
              <a:t> </a:t>
            </a:r>
            <a:r>
              <a:rPr sz="4000" spc="-5" dirty="0"/>
              <a:t>für</a:t>
            </a:r>
            <a:r>
              <a:rPr sz="4000" spc="15" dirty="0"/>
              <a:t> </a:t>
            </a:r>
            <a:r>
              <a:rPr sz="4000" spc="-5" dirty="0"/>
              <a:t>Blaulicht</a:t>
            </a:r>
            <a:r>
              <a:rPr sz="4000" spc="15" dirty="0"/>
              <a:t> </a:t>
            </a:r>
            <a:r>
              <a:rPr sz="4000" spc="-10" dirty="0"/>
              <a:t>oder</a:t>
            </a:r>
            <a:r>
              <a:rPr sz="4000" spc="5" dirty="0"/>
              <a:t> </a:t>
            </a:r>
            <a:r>
              <a:rPr sz="4000" spc="-5" dirty="0"/>
              <a:t>Statistik</a:t>
            </a:r>
            <a:r>
              <a:rPr sz="4000" spc="30" dirty="0"/>
              <a:t> </a:t>
            </a:r>
            <a:r>
              <a:rPr sz="4000" spc="-5" dirty="0"/>
              <a:t>?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5" y="1752600"/>
            <a:ext cx="9144000" cy="4302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781" y="285445"/>
            <a:ext cx="7983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Aussagekraft</a:t>
            </a:r>
            <a:r>
              <a:rPr spc="35" dirty="0"/>
              <a:t> </a:t>
            </a:r>
            <a:r>
              <a:rPr spc="-5" dirty="0"/>
              <a:t>von </a:t>
            </a:r>
            <a:r>
              <a:rPr spc="-45" dirty="0"/>
              <a:t>Tests</a:t>
            </a:r>
            <a:r>
              <a:rPr spc="10" dirty="0"/>
              <a:t> </a:t>
            </a:r>
            <a:r>
              <a:rPr spc="-5" dirty="0"/>
              <a:t>=</a:t>
            </a:r>
            <a:r>
              <a:rPr spc="15" dirty="0"/>
              <a:t> </a:t>
            </a:r>
            <a:r>
              <a:rPr sz="3600" dirty="0"/>
              <a:t>Likelihood</a:t>
            </a:r>
            <a:r>
              <a:rPr sz="3600" spc="-5" dirty="0"/>
              <a:t> </a:t>
            </a:r>
            <a:r>
              <a:rPr sz="3600" dirty="0"/>
              <a:t>Ratio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12800" y="1267459"/>
            <a:ext cx="8552815" cy="227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7535">
              <a:lnSpc>
                <a:spcPct val="100000"/>
              </a:lnSpc>
              <a:spcBef>
                <a:spcPts val="100"/>
              </a:spcBef>
              <a:tabLst>
                <a:tab pos="757555" algn="l"/>
              </a:tabLst>
            </a:pPr>
            <a:r>
              <a:rPr sz="2400" spc="-5" dirty="0">
                <a:latin typeface="Arial"/>
                <a:cs typeface="Arial"/>
              </a:rPr>
              <a:t>LR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Sensitivität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Spezifität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wahrscheinlich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krank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LR </a:t>
            </a:r>
            <a:r>
              <a:rPr sz="2400" dirty="0">
                <a:latin typeface="Arial"/>
                <a:cs typeface="Arial"/>
              </a:rPr>
              <a:t>-	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Sensitivität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Spezifität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wahrscheinlich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gesund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45235" algn="l"/>
                <a:tab pos="4736465" algn="l"/>
              </a:tabLst>
            </a:pPr>
            <a:r>
              <a:rPr sz="3600" spc="-5" dirty="0">
                <a:latin typeface="Arial"/>
                <a:cs typeface="Arial"/>
              </a:rPr>
              <a:t>LR</a:t>
            </a:r>
            <a:r>
              <a:rPr sz="3600" dirty="0">
                <a:latin typeface="Arial"/>
                <a:cs typeface="Arial"/>
              </a:rPr>
              <a:t> +	(EKG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für</a:t>
            </a:r>
            <a:r>
              <a:rPr sz="3600" spc="-1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AMI) =	</a:t>
            </a:r>
            <a:r>
              <a:rPr sz="3600" spc="-5" dirty="0">
                <a:latin typeface="Arial"/>
                <a:cs typeface="Arial"/>
              </a:rPr>
              <a:t>60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/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100-95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=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12</a:t>
            </a:r>
            <a:endParaRPr sz="3600" dirty="0">
              <a:latin typeface="Arial"/>
              <a:cs typeface="Arial"/>
            </a:endParaRPr>
          </a:p>
          <a:p>
            <a:pPr marL="5041900">
              <a:lnSpc>
                <a:spcPct val="100000"/>
              </a:lnSpc>
              <a:spcBef>
                <a:spcPts val="2840"/>
              </a:spcBef>
            </a:pPr>
            <a:r>
              <a:rPr sz="1600" spc="-5" dirty="0">
                <a:latin typeface="Arial"/>
                <a:cs typeface="Arial"/>
              </a:rPr>
              <a:t>John-Puthenveetil BS.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Diss Bonn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2007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64279"/>
            <a:ext cx="9143999" cy="16093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883652" y="2279904"/>
            <a:ext cx="864235" cy="710565"/>
          </a:xfrm>
          <a:custGeom>
            <a:avLst/>
            <a:gdLst/>
            <a:ahLst/>
            <a:cxnLst/>
            <a:rect l="l" t="t" r="r" b="b"/>
            <a:pathLst>
              <a:path w="864234" h="710564">
                <a:moveTo>
                  <a:pt x="864107" y="355092"/>
                </a:moveTo>
                <a:lnTo>
                  <a:pt x="860741" y="399629"/>
                </a:lnTo>
                <a:lnTo>
                  <a:pt x="850913" y="442517"/>
                </a:lnTo>
                <a:lnTo>
                  <a:pt x="835027" y="483422"/>
                </a:lnTo>
                <a:lnTo>
                  <a:pt x="813489" y="522011"/>
                </a:lnTo>
                <a:lnTo>
                  <a:pt x="786702" y="557953"/>
                </a:lnTo>
                <a:lnTo>
                  <a:pt x="755072" y="590913"/>
                </a:lnTo>
                <a:lnTo>
                  <a:pt x="719004" y="620558"/>
                </a:lnTo>
                <a:lnTo>
                  <a:pt x="678902" y="646556"/>
                </a:lnTo>
                <a:lnTo>
                  <a:pt x="635171" y="668574"/>
                </a:lnTo>
                <a:lnTo>
                  <a:pt x="588216" y="686279"/>
                </a:lnTo>
                <a:lnTo>
                  <a:pt x="538442" y="699337"/>
                </a:lnTo>
                <a:lnTo>
                  <a:pt x="486253" y="707416"/>
                </a:lnTo>
                <a:lnTo>
                  <a:pt x="432053" y="710184"/>
                </a:lnTo>
                <a:lnTo>
                  <a:pt x="377854" y="707416"/>
                </a:lnTo>
                <a:lnTo>
                  <a:pt x="325665" y="699337"/>
                </a:lnTo>
                <a:lnTo>
                  <a:pt x="275891" y="686279"/>
                </a:lnTo>
                <a:lnTo>
                  <a:pt x="228936" y="668574"/>
                </a:lnTo>
                <a:lnTo>
                  <a:pt x="185205" y="646556"/>
                </a:lnTo>
                <a:lnTo>
                  <a:pt x="145103" y="620558"/>
                </a:lnTo>
                <a:lnTo>
                  <a:pt x="109035" y="590913"/>
                </a:lnTo>
                <a:lnTo>
                  <a:pt x="77405" y="557953"/>
                </a:lnTo>
                <a:lnTo>
                  <a:pt x="50618" y="522011"/>
                </a:lnTo>
                <a:lnTo>
                  <a:pt x="29080" y="483422"/>
                </a:lnTo>
                <a:lnTo>
                  <a:pt x="13194" y="442517"/>
                </a:lnTo>
                <a:lnTo>
                  <a:pt x="3366" y="399629"/>
                </a:lnTo>
                <a:lnTo>
                  <a:pt x="0" y="355092"/>
                </a:lnTo>
                <a:lnTo>
                  <a:pt x="3366" y="310554"/>
                </a:lnTo>
                <a:lnTo>
                  <a:pt x="13194" y="267666"/>
                </a:lnTo>
                <a:lnTo>
                  <a:pt x="29080" y="226761"/>
                </a:lnTo>
                <a:lnTo>
                  <a:pt x="50618" y="188172"/>
                </a:lnTo>
                <a:lnTo>
                  <a:pt x="77405" y="152230"/>
                </a:lnTo>
                <a:lnTo>
                  <a:pt x="109035" y="119270"/>
                </a:lnTo>
                <a:lnTo>
                  <a:pt x="145103" y="89625"/>
                </a:lnTo>
                <a:lnTo>
                  <a:pt x="185205" y="63627"/>
                </a:lnTo>
                <a:lnTo>
                  <a:pt x="228936" y="41609"/>
                </a:lnTo>
                <a:lnTo>
                  <a:pt x="275891" y="23904"/>
                </a:lnTo>
                <a:lnTo>
                  <a:pt x="325665" y="10846"/>
                </a:lnTo>
                <a:lnTo>
                  <a:pt x="377854" y="2767"/>
                </a:lnTo>
                <a:lnTo>
                  <a:pt x="432053" y="0"/>
                </a:lnTo>
                <a:lnTo>
                  <a:pt x="486253" y="2767"/>
                </a:lnTo>
                <a:lnTo>
                  <a:pt x="538442" y="10846"/>
                </a:lnTo>
                <a:lnTo>
                  <a:pt x="588216" y="23904"/>
                </a:lnTo>
                <a:lnTo>
                  <a:pt x="635171" y="41609"/>
                </a:lnTo>
                <a:lnTo>
                  <a:pt x="678902" y="63627"/>
                </a:lnTo>
                <a:lnTo>
                  <a:pt x="719004" y="89625"/>
                </a:lnTo>
                <a:lnTo>
                  <a:pt x="755072" y="119270"/>
                </a:lnTo>
                <a:lnTo>
                  <a:pt x="786702" y="152230"/>
                </a:lnTo>
                <a:lnTo>
                  <a:pt x="813489" y="188172"/>
                </a:lnTo>
                <a:lnTo>
                  <a:pt x="835027" y="226761"/>
                </a:lnTo>
                <a:lnTo>
                  <a:pt x="850913" y="267666"/>
                </a:lnTo>
                <a:lnTo>
                  <a:pt x="860741" y="310554"/>
                </a:lnTo>
                <a:lnTo>
                  <a:pt x="864107" y="35509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80900" y="5608262"/>
            <a:ext cx="473964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Jaeschke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 &amp;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Sackett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Assoc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270: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703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6405"/>
            <a:ext cx="2688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Bayes</a:t>
            </a:r>
            <a:r>
              <a:rPr spc="-5" dirty="0">
                <a:latin typeface="Microsoft YaHei"/>
                <a:cs typeface="Microsoft YaHei"/>
              </a:rPr>
              <a:t>´</a:t>
            </a:r>
            <a:r>
              <a:rPr spc="-5" dirty="0"/>
              <a:t>Theorem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156461"/>
            <a:ext cx="8535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Berechnung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positiven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pädiktiven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Wertes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prW(+)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„Wieviele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positiv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Getesteten sind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wirklich</a:t>
            </a:r>
            <a:r>
              <a:rPr sz="2400" b="1" i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krank“?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965960"/>
            <a:ext cx="7453883" cy="37261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55819" y="5650786"/>
            <a:ext cx="3421379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Gerlach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F.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Vorlesung </a:t>
            </a:r>
            <a:r>
              <a:rPr sz="1600" spc="-5" dirty="0">
                <a:latin typeface="Arial"/>
                <a:cs typeface="Arial"/>
              </a:rPr>
              <a:t>Diagnostik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6405"/>
            <a:ext cx="510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Bayes</a:t>
            </a:r>
            <a:r>
              <a:rPr spc="-5" dirty="0">
                <a:latin typeface="Microsoft YaHei"/>
                <a:cs typeface="Microsoft YaHei"/>
              </a:rPr>
              <a:t>´</a:t>
            </a:r>
            <a:r>
              <a:rPr spc="-5" dirty="0"/>
              <a:t>Theorem:</a:t>
            </a:r>
            <a:r>
              <a:rPr spc="15" dirty="0"/>
              <a:t> </a:t>
            </a:r>
            <a:r>
              <a:rPr spc="-5" dirty="0"/>
              <a:t>Nomogramm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5199075"/>
            <a:ext cx="2450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Fagan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TJ.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NEJM;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293: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257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1156461"/>
            <a:ext cx="37560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Wirklich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AMI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EKG?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…in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Praxis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(präv.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%)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prW(+)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…in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ZNA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(präv.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10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%)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prW(+)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55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12335" y="940307"/>
            <a:ext cx="4320540" cy="4925695"/>
            <a:chOff x="4212335" y="940307"/>
            <a:chExt cx="4320540" cy="49256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2335" y="940307"/>
              <a:ext cx="4320540" cy="49255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77612" y="1885314"/>
              <a:ext cx="3178810" cy="1772285"/>
            </a:xfrm>
            <a:custGeom>
              <a:avLst/>
              <a:gdLst/>
              <a:ahLst/>
              <a:cxnLst/>
              <a:rect l="l" t="t" r="r" b="b"/>
              <a:pathLst>
                <a:path w="3178809" h="1772285">
                  <a:moveTo>
                    <a:pt x="2959643" y="1695504"/>
                  </a:moveTo>
                  <a:lnTo>
                    <a:pt x="2922905" y="1762252"/>
                  </a:lnTo>
                  <a:lnTo>
                    <a:pt x="3178302" y="1772285"/>
                  </a:lnTo>
                  <a:lnTo>
                    <a:pt x="3137979" y="1713864"/>
                  </a:lnTo>
                  <a:lnTo>
                    <a:pt x="2993009" y="1713864"/>
                  </a:lnTo>
                  <a:lnTo>
                    <a:pt x="2959643" y="1695504"/>
                  </a:lnTo>
                  <a:close/>
                </a:path>
                <a:path w="3178809" h="1772285">
                  <a:moveTo>
                    <a:pt x="2996426" y="1628676"/>
                  </a:moveTo>
                  <a:lnTo>
                    <a:pt x="2959643" y="1695504"/>
                  </a:lnTo>
                  <a:lnTo>
                    <a:pt x="2993009" y="1713864"/>
                  </a:lnTo>
                  <a:lnTo>
                    <a:pt x="3029839" y="1647063"/>
                  </a:lnTo>
                  <a:lnTo>
                    <a:pt x="2996426" y="1628676"/>
                  </a:lnTo>
                  <a:close/>
                </a:path>
                <a:path w="3178809" h="1772285">
                  <a:moveTo>
                    <a:pt x="3033141" y="1561973"/>
                  </a:moveTo>
                  <a:lnTo>
                    <a:pt x="2996426" y="1628676"/>
                  </a:lnTo>
                  <a:lnTo>
                    <a:pt x="3029839" y="1647063"/>
                  </a:lnTo>
                  <a:lnTo>
                    <a:pt x="2993009" y="1713864"/>
                  </a:lnTo>
                  <a:lnTo>
                    <a:pt x="3137979" y="1713864"/>
                  </a:lnTo>
                  <a:lnTo>
                    <a:pt x="3033141" y="1561973"/>
                  </a:lnTo>
                  <a:close/>
                </a:path>
                <a:path w="3178809" h="1772285">
                  <a:moveTo>
                    <a:pt x="36829" y="0"/>
                  </a:moveTo>
                  <a:lnTo>
                    <a:pt x="0" y="66801"/>
                  </a:lnTo>
                  <a:lnTo>
                    <a:pt x="2959643" y="1695504"/>
                  </a:lnTo>
                  <a:lnTo>
                    <a:pt x="2996426" y="1628676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0284" y="2614802"/>
              <a:ext cx="3150235" cy="282575"/>
            </a:xfrm>
            <a:custGeom>
              <a:avLst/>
              <a:gdLst/>
              <a:ahLst/>
              <a:cxnLst/>
              <a:rect l="l" t="t" r="r" b="b"/>
              <a:pathLst>
                <a:path w="3150234" h="282575">
                  <a:moveTo>
                    <a:pt x="2919941" y="76116"/>
                  </a:moveTo>
                  <a:lnTo>
                    <a:pt x="0" y="205867"/>
                  </a:lnTo>
                  <a:lnTo>
                    <a:pt x="3301" y="282067"/>
                  </a:lnTo>
                  <a:lnTo>
                    <a:pt x="2923326" y="152187"/>
                  </a:lnTo>
                  <a:lnTo>
                    <a:pt x="2919941" y="76116"/>
                  </a:lnTo>
                  <a:close/>
                </a:path>
                <a:path w="3150234" h="282575">
                  <a:moveTo>
                    <a:pt x="3083663" y="74422"/>
                  </a:moveTo>
                  <a:lnTo>
                    <a:pt x="2958084" y="74422"/>
                  </a:lnTo>
                  <a:lnTo>
                    <a:pt x="2961386" y="150495"/>
                  </a:lnTo>
                  <a:lnTo>
                    <a:pt x="2923326" y="152187"/>
                  </a:lnTo>
                  <a:lnTo>
                    <a:pt x="2926715" y="228346"/>
                  </a:lnTo>
                  <a:lnTo>
                    <a:pt x="3150108" y="104012"/>
                  </a:lnTo>
                  <a:lnTo>
                    <a:pt x="3083663" y="74422"/>
                  </a:lnTo>
                  <a:close/>
                </a:path>
                <a:path w="3150234" h="282575">
                  <a:moveTo>
                    <a:pt x="2958084" y="74422"/>
                  </a:moveTo>
                  <a:lnTo>
                    <a:pt x="2919941" y="76116"/>
                  </a:lnTo>
                  <a:lnTo>
                    <a:pt x="2923326" y="152187"/>
                  </a:lnTo>
                  <a:lnTo>
                    <a:pt x="2961386" y="150495"/>
                  </a:lnTo>
                  <a:lnTo>
                    <a:pt x="2958084" y="74422"/>
                  </a:lnTo>
                  <a:close/>
                </a:path>
                <a:path w="3150234" h="282575">
                  <a:moveTo>
                    <a:pt x="2916555" y="0"/>
                  </a:moveTo>
                  <a:lnTo>
                    <a:pt x="2919941" y="76116"/>
                  </a:lnTo>
                  <a:lnTo>
                    <a:pt x="2958084" y="74422"/>
                  </a:lnTo>
                  <a:lnTo>
                    <a:pt x="3083663" y="74422"/>
                  </a:lnTo>
                  <a:lnTo>
                    <a:pt x="29165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6396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Warum</a:t>
            </a:r>
            <a:r>
              <a:rPr dirty="0"/>
              <a:t> </a:t>
            </a:r>
            <a:r>
              <a:rPr spc="-5" dirty="0"/>
              <a:t>ist</a:t>
            </a:r>
            <a:r>
              <a:rPr spc="5" dirty="0"/>
              <a:t> </a:t>
            </a:r>
            <a:r>
              <a:rPr spc="-5" dirty="0"/>
              <a:t>das</a:t>
            </a:r>
            <a:r>
              <a:rPr dirty="0"/>
              <a:t> </a:t>
            </a:r>
            <a:r>
              <a:rPr spc="-5" dirty="0"/>
              <a:t>EKG</a:t>
            </a:r>
            <a:r>
              <a:rPr dirty="0"/>
              <a:t> </a:t>
            </a:r>
            <a:r>
              <a:rPr spc="-5" dirty="0"/>
              <a:t>so</a:t>
            </a:r>
            <a:r>
              <a:rPr spc="5" dirty="0"/>
              <a:t> </a:t>
            </a:r>
            <a:r>
              <a:rPr spc="-5" dirty="0"/>
              <a:t>unspezifisch</a:t>
            </a:r>
            <a:r>
              <a:rPr spc="20" dirty="0"/>
              <a:t> </a:t>
            </a:r>
            <a:r>
              <a:rPr spc="-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303019"/>
            <a:ext cx="4398264" cy="32415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1352" y="858011"/>
            <a:ext cx="4099559" cy="49773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267" y="5077459"/>
            <a:ext cx="38487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http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://do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pla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spc="-9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.org/295008</a:t>
            </a:r>
            <a:r>
              <a:rPr sz="1600" spc="5" dirty="0">
                <a:latin typeface="Arial"/>
                <a:cs typeface="Arial"/>
              </a:rPr>
              <a:t>8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Sto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perfal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e-  ekg-mischa-kuehne.html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6377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Warum</a:t>
            </a:r>
            <a:r>
              <a:rPr spc="-5" dirty="0"/>
              <a:t> dann</a:t>
            </a:r>
            <a:r>
              <a:rPr spc="5" dirty="0"/>
              <a:t> </a:t>
            </a:r>
            <a:r>
              <a:rPr spc="-5" dirty="0"/>
              <a:t>nicht</a:t>
            </a:r>
            <a:r>
              <a:rPr spc="10" dirty="0"/>
              <a:t> </a:t>
            </a:r>
            <a:r>
              <a:rPr spc="-5" dirty="0"/>
              <a:t>gleich</a:t>
            </a:r>
            <a:r>
              <a:rPr spc="25" dirty="0"/>
              <a:t> </a:t>
            </a:r>
            <a:r>
              <a:rPr spc="-25" dirty="0"/>
              <a:t>Troponin</a:t>
            </a:r>
            <a:r>
              <a:rPr spc="30" dirty="0"/>
              <a:t> </a:t>
            </a:r>
            <a:r>
              <a:rPr dirty="0"/>
              <a:t>I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7266" y="5199075"/>
            <a:ext cx="4104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Oehler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M.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Allgemeinarzt,</a:t>
            </a:r>
            <a:r>
              <a:rPr sz="1600" i="1" spc="5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2014;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36(20):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78-80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1484375"/>
            <a:ext cx="780745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3677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…</a:t>
            </a:r>
            <a:r>
              <a:rPr spc="-30" dirty="0"/>
              <a:t> </a:t>
            </a:r>
            <a:r>
              <a:rPr spc="-10" dirty="0"/>
              <a:t>nun</a:t>
            </a:r>
            <a:r>
              <a:rPr dirty="0"/>
              <a:t> </a:t>
            </a:r>
            <a:r>
              <a:rPr spc="-10" dirty="0"/>
              <a:t>noch</a:t>
            </a:r>
            <a:r>
              <a:rPr spc="10" dirty="0"/>
              <a:t> </a:t>
            </a:r>
            <a:r>
              <a:rPr spc="-5" dirty="0"/>
              <a:t>ein</a:t>
            </a:r>
            <a:r>
              <a:rPr spc="-20" dirty="0"/>
              <a:t> </a:t>
            </a:r>
            <a:r>
              <a:rPr spc="-5" dirty="0"/>
              <a:t>Quiz: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1" y="1146047"/>
            <a:ext cx="8476488" cy="36027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55819" y="5364249"/>
            <a:ext cx="342074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Gerlach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F.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Vorlesung </a:t>
            </a:r>
            <a:r>
              <a:rPr sz="1600" spc="-5" dirty="0">
                <a:latin typeface="Arial"/>
                <a:cs typeface="Arial"/>
              </a:rPr>
              <a:t>Diagnostik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3392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Was</a:t>
            </a:r>
            <a:r>
              <a:rPr spc="-15" dirty="0"/>
              <a:t> </a:t>
            </a:r>
            <a:r>
              <a:rPr spc="-5" dirty="0"/>
              <a:t>vermuten Sie</a:t>
            </a:r>
            <a:r>
              <a:rPr spc="-15" dirty="0"/>
              <a:t> </a:t>
            </a:r>
            <a:r>
              <a:rPr spc="-5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5819" y="5364249"/>
            <a:ext cx="342074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Gerlach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F.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Vorlesung </a:t>
            </a:r>
            <a:r>
              <a:rPr sz="1600" spc="-5" dirty="0">
                <a:latin typeface="Arial"/>
                <a:cs typeface="Arial"/>
              </a:rPr>
              <a:t>Diagnostik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700" y="1142238"/>
            <a:ext cx="8279130" cy="399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spc="-5" dirty="0">
                <a:latin typeface="Arial"/>
                <a:cs typeface="Arial"/>
              </a:rPr>
              <a:t>Es</a:t>
            </a:r>
            <a:r>
              <a:rPr sz="4800" b="1" spc="-1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liegt</a:t>
            </a:r>
            <a:r>
              <a:rPr sz="4800" b="1" spc="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eine</a:t>
            </a:r>
            <a:r>
              <a:rPr sz="4800" b="1" spc="5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KHK</a:t>
            </a:r>
            <a:r>
              <a:rPr sz="4800" b="1" spc="-15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vor:</a:t>
            </a:r>
            <a:endParaRPr sz="48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2800"/>
              </a:spcBef>
            </a:pPr>
            <a:r>
              <a:rPr sz="2000" b="1" spc="-5" dirty="0">
                <a:latin typeface="Arial"/>
                <a:cs typeface="Arial"/>
              </a:rPr>
              <a:t>Ja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Nein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weiß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nicht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…und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zu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wieviel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Prozent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Wahrscheinlichkeit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dirty="0">
                <a:latin typeface="Arial"/>
                <a:cs typeface="Arial"/>
              </a:rPr>
              <a:t>Ein</a:t>
            </a:r>
            <a:r>
              <a:rPr sz="4800" b="1" spc="-2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Herzkatheter</a:t>
            </a:r>
            <a:r>
              <a:rPr sz="4800" b="1" spc="3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ist</a:t>
            </a:r>
            <a:r>
              <a:rPr sz="4800" b="1" spc="-1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nötig:</a:t>
            </a:r>
            <a:endParaRPr sz="48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2800"/>
              </a:spcBef>
            </a:pPr>
            <a:r>
              <a:rPr sz="2000" b="1" dirty="0">
                <a:latin typeface="Arial"/>
                <a:cs typeface="Arial"/>
              </a:rPr>
              <a:t>Ja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Nein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weiß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nicht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spc="-5" dirty="0">
                <a:latin typeface="Arial"/>
                <a:cs typeface="Arial"/>
              </a:rPr>
              <a:t>Meiner</a:t>
            </a:r>
            <a:r>
              <a:rPr sz="4800" b="1" spc="1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Mutter</a:t>
            </a:r>
            <a:r>
              <a:rPr sz="4800" b="1" dirty="0">
                <a:latin typeface="Arial"/>
                <a:cs typeface="Arial"/>
              </a:rPr>
              <a:t> würde</a:t>
            </a:r>
            <a:r>
              <a:rPr sz="4800" b="1" spc="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ich…</a:t>
            </a:r>
            <a:endParaRPr sz="48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75"/>
              </a:spcBef>
            </a:pPr>
            <a:r>
              <a:rPr sz="2000" b="1" dirty="0">
                <a:latin typeface="Arial"/>
                <a:cs typeface="Arial"/>
              </a:rPr>
              <a:t>dasselbe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raten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Der</a:t>
            </a:r>
            <a:r>
              <a:rPr spc="-114" dirty="0"/>
              <a:t> </a:t>
            </a:r>
            <a:r>
              <a:rPr spc="-5" dirty="0"/>
              <a:t>Ausweg:</a:t>
            </a:r>
            <a:r>
              <a:rPr spc="25" dirty="0"/>
              <a:t> </a:t>
            </a:r>
            <a:r>
              <a:rPr spc="-10" dirty="0"/>
              <a:t>Vortestwahrscheinlichkeit</a:t>
            </a:r>
            <a:r>
              <a:rPr spc="30" dirty="0"/>
              <a:t> </a:t>
            </a:r>
            <a:r>
              <a:rPr spc="-5" dirty="0"/>
              <a:t>erhöhen!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1053083"/>
            <a:ext cx="7258811" cy="43205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87570" y="5390538"/>
            <a:ext cx="391541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Sox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HC</a:t>
            </a:r>
            <a:r>
              <a:rPr sz="1600" spc="-5" dirty="0">
                <a:latin typeface="Arial"/>
                <a:cs typeface="Arial"/>
              </a:rPr>
              <a:t> et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 Med.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1990;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89(1):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7-14.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781" y="349453"/>
            <a:ext cx="7747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AP-Score(APS):</a:t>
            </a:r>
            <a:r>
              <a:rPr spc="-60" dirty="0"/>
              <a:t> </a:t>
            </a:r>
            <a:r>
              <a:rPr spc="-5" dirty="0"/>
              <a:t>Aussagekraft</a:t>
            </a:r>
            <a:r>
              <a:rPr spc="50" dirty="0"/>
              <a:t> </a:t>
            </a:r>
            <a:r>
              <a:rPr spc="-5" dirty="0"/>
              <a:t>nach</a:t>
            </a:r>
            <a:r>
              <a:rPr spc="20" dirty="0"/>
              <a:t> </a:t>
            </a:r>
            <a:r>
              <a:rPr spc="-5" dirty="0"/>
              <a:t>Prävalenz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908303"/>
            <a:ext cx="8182356" cy="4617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87570" y="5606010"/>
            <a:ext cx="391541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Sox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HC et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1990; </a:t>
            </a:r>
            <a:r>
              <a:rPr sz="1600" spc="-10" dirty="0">
                <a:latin typeface="Arial"/>
                <a:cs typeface="Arial"/>
              </a:rPr>
              <a:t>89(1):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7-14.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6337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Ursachen(organe)</a:t>
            </a:r>
            <a:r>
              <a:rPr spc="55" dirty="0"/>
              <a:t> </a:t>
            </a:r>
            <a:r>
              <a:rPr spc="-5" dirty="0"/>
              <a:t>für</a:t>
            </a:r>
            <a:r>
              <a:rPr spc="10" dirty="0"/>
              <a:t> </a:t>
            </a:r>
            <a:r>
              <a:rPr spc="-5" dirty="0"/>
              <a:t>Brustschmerz</a:t>
            </a:r>
            <a:r>
              <a:rPr spc="40" dirty="0"/>
              <a:t> </a:t>
            </a:r>
            <a:r>
              <a:rPr spc="-5" dirty="0"/>
              <a:t>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5279" y="874775"/>
            <a:ext cx="8353425" cy="4608830"/>
            <a:chOff x="335279" y="874775"/>
            <a:chExt cx="8353425" cy="4608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874775"/>
              <a:ext cx="8353044" cy="46085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47915" y="2493263"/>
              <a:ext cx="1312545" cy="576580"/>
            </a:xfrm>
            <a:custGeom>
              <a:avLst/>
              <a:gdLst/>
              <a:ahLst/>
              <a:cxnLst/>
              <a:rect l="l" t="t" r="r" b="b"/>
              <a:pathLst>
                <a:path w="1312545" h="576580">
                  <a:moveTo>
                    <a:pt x="1312163" y="288036"/>
                  </a:moveTo>
                  <a:lnTo>
                    <a:pt x="1300333" y="342784"/>
                  </a:lnTo>
                  <a:lnTo>
                    <a:pt x="1266308" y="394058"/>
                  </a:lnTo>
                  <a:lnTo>
                    <a:pt x="1212288" y="440893"/>
                  </a:lnTo>
                  <a:lnTo>
                    <a:pt x="1178467" y="462345"/>
                  </a:lnTo>
                  <a:lnTo>
                    <a:pt x="1140473" y="482326"/>
                  </a:lnTo>
                  <a:lnTo>
                    <a:pt x="1098580" y="500716"/>
                  </a:lnTo>
                  <a:lnTo>
                    <a:pt x="1053063" y="517393"/>
                  </a:lnTo>
                  <a:lnTo>
                    <a:pt x="1004198" y="532238"/>
                  </a:lnTo>
                  <a:lnTo>
                    <a:pt x="952259" y="545129"/>
                  </a:lnTo>
                  <a:lnTo>
                    <a:pt x="897521" y="555947"/>
                  </a:lnTo>
                  <a:lnTo>
                    <a:pt x="840259" y="564571"/>
                  </a:lnTo>
                  <a:lnTo>
                    <a:pt x="780749" y="570880"/>
                  </a:lnTo>
                  <a:lnTo>
                    <a:pt x="719265" y="574753"/>
                  </a:lnTo>
                  <a:lnTo>
                    <a:pt x="656081" y="576072"/>
                  </a:lnTo>
                  <a:lnTo>
                    <a:pt x="592898" y="574753"/>
                  </a:lnTo>
                  <a:lnTo>
                    <a:pt x="531414" y="570880"/>
                  </a:lnTo>
                  <a:lnTo>
                    <a:pt x="471904" y="564571"/>
                  </a:lnTo>
                  <a:lnTo>
                    <a:pt x="414642" y="555947"/>
                  </a:lnTo>
                  <a:lnTo>
                    <a:pt x="359904" y="545129"/>
                  </a:lnTo>
                  <a:lnTo>
                    <a:pt x="307965" y="532238"/>
                  </a:lnTo>
                  <a:lnTo>
                    <a:pt x="259100" y="517393"/>
                  </a:lnTo>
                  <a:lnTo>
                    <a:pt x="213583" y="500716"/>
                  </a:lnTo>
                  <a:lnTo>
                    <a:pt x="171690" y="482326"/>
                  </a:lnTo>
                  <a:lnTo>
                    <a:pt x="133696" y="462345"/>
                  </a:lnTo>
                  <a:lnTo>
                    <a:pt x="99875" y="440893"/>
                  </a:lnTo>
                  <a:lnTo>
                    <a:pt x="45855" y="394058"/>
                  </a:lnTo>
                  <a:lnTo>
                    <a:pt x="11830" y="342784"/>
                  </a:lnTo>
                  <a:lnTo>
                    <a:pt x="0" y="288036"/>
                  </a:lnTo>
                  <a:lnTo>
                    <a:pt x="3003" y="260287"/>
                  </a:lnTo>
                  <a:lnTo>
                    <a:pt x="26206" y="207156"/>
                  </a:lnTo>
                  <a:lnTo>
                    <a:pt x="70503" y="157981"/>
                  </a:lnTo>
                  <a:lnTo>
                    <a:pt x="133696" y="113726"/>
                  </a:lnTo>
                  <a:lnTo>
                    <a:pt x="171690" y="93745"/>
                  </a:lnTo>
                  <a:lnTo>
                    <a:pt x="213583" y="75355"/>
                  </a:lnTo>
                  <a:lnTo>
                    <a:pt x="259100" y="58678"/>
                  </a:lnTo>
                  <a:lnTo>
                    <a:pt x="307965" y="43833"/>
                  </a:lnTo>
                  <a:lnTo>
                    <a:pt x="359904" y="30942"/>
                  </a:lnTo>
                  <a:lnTo>
                    <a:pt x="414642" y="20124"/>
                  </a:lnTo>
                  <a:lnTo>
                    <a:pt x="471904" y="11500"/>
                  </a:lnTo>
                  <a:lnTo>
                    <a:pt x="531414" y="5191"/>
                  </a:lnTo>
                  <a:lnTo>
                    <a:pt x="592898" y="1318"/>
                  </a:lnTo>
                  <a:lnTo>
                    <a:pt x="656081" y="0"/>
                  </a:lnTo>
                  <a:lnTo>
                    <a:pt x="719265" y="1318"/>
                  </a:lnTo>
                  <a:lnTo>
                    <a:pt x="780749" y="5191"/>
                  </a:lnTo>
                  <a:lnTo>
                    <a:pt x="840259" y="11500"/>
                  </a:lnTo>
                  <a:lnTo>
                    <a:pt x="897521" y="20124"/>
                  </a:lnTo>
                  <a:lnTo>
                    <a:pt x="952259" y="30942"/>
                  </a:lnTo>
                  <a:lnTo>
                    <a:pt x="1004198" y="43833"/>
                  </a:lnTo>
                  <a:lnTo>
                    <a:pt x="1053063" y="58678"/>
                  </a:lnTo>
                  <a:lnTo>
                    <a:pt x="1098580" y="75355"/>
                  </a:lnTo>
                  <a:lnTo>
                    <a:pt x="1140473" y="93745"/>
                  </a:lnTo>
                  <a:lnTo>
                    <a:pt x="1178467" y="113726"/>
                  </a:lnTo>
                  <a:lnTo>
                    <a:pt x="1212288" y="135178"/>
                  </a:lnTo>
                  <a:lnTo>
                    <a:pt x="1266308" y="182013"/>
                  </a:lnTo>
                  <a:lnTo>
                    <a:pt x="1300333" y="233287"/>
                  </a:lnTo>
                  <a:lnTo>
                    <a:pt x="1312163" y="288036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91329" y="5650177"/>
            <a:ext cx="427228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Erhardt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 et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Eur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Heart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Journal</a:t>
            </a:r>
            <a:r>
              <a:rPr lang="de-DE" sz="1600" spc="-5" dirty="0">
                <a:latin typeface="Arial"/>
                <a:cs typeface="Arial"/>
              </a:rPr>
              <a:t> 2002</a:t>
            </a:r>
            <a:r>
              <a:rPr sz="1600" i="1" spc="-5" dirty="0">
                <a:latin typeface="Arial"/>
                <a:cs typeface="Arial"/>
              </a:rPr>
              <a:t>;</a:t>
            </a:r>
            <a:r>
              <a:rPr sz="1600" i="1" spc="45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23: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1153-72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1C79C83-A387-48EF-ADB2-F4C82C36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68065"/>
            <a:ext cx="9144000" cy="1617319"/>
          </a:xfrm>
          <a:prstGeom prst="rect">
            <a:avLst/>
          </a:prstGeom>
        </p:spPr>
      </p:pic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B7BDEC38-3B8E-473F-B536-92931D807EF6}"/>
              </a:ext>
            </a:extLst>
          </p:cNvPr>
          <p:cNvSpPr txBox="1">
            <a:spLocks/>
          </p:cNvSpPr>
          <p:nvPr/>
        </p:nvSpPr>
        <p:spPr>
          <a:xfrm>
            <a:off x="179512" y="6147656"/>
            <a:ext cx="3024336" cy="7103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KOMPETENZ.PRAXIS.ZUKUNFT.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AD21CC3-8DFA-467A-B54A-5570D846C7A7}"/>
              </a:ext>
            </a:extLst>
          </p:cNvPr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kern="0" dirty="0">
                <a:solidFill>
                  <a:sysClr val="windowText" lastClr="000000"/>
                </a:solidFill>
              </a:rPr>
              <a:t>Interessenkonflikte</a:t>
            </a: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B08A9B-6965-4652-A5DE-350117491DDA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2438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DE" sz="2000" kern="0" dirty="0">
                <a:solidFill>
                  <a:sysClr val="windowText" lastClr="000000"/>
                </a:solidFill>
              </a:rPr>
              <a:t>KV Sachsen-Anhalt; Berlin-Chemie; </a:t>
            </a:r>
            <a:r>
              <a:rPr lang="de-DE" sz="2000" kern="0" dirty="0" err="1">
                <a:solidFill>
                  <a:sysClr val="windowText" lastClr="000000"/>
                </a:solidFill>
              </a:rPr>
              <a:t>Seqirus</a:t>
            </a:r>
            <a:r>
              <a:rPr lang="de-DE" sz="2000" kern="0" dirty="0">
                <a:solidFill>
                  <a:sysClr val="windowText" lastClr="000000"/>
                </a:solidFill>
              </a:rPr>
              <a:t>, Sanofi Pasteur; MSD; GSK; Sanofi; Novartis; Celgene; </a:t>
            </a:r>
            <a:r>
              <a:rPr lang="de-DE" sz="2000" kern="0" dirty="0" err="1">
                <a:solidFill>
                  <a:sysClr val="windowText" lastClr="000000"/>
                </a:solidFill>
              </a:rPr>
              <a:t>Abbvie</a:t>
            </a:r>
            <a:r>
              <a:rPr lang="de-DE" sz="2000" kern="0" dirty="0">
                <a:solidFill>
                  <a:sysClr val="windowText" lastClr="000000"/>
                </a:solidFill>
              </a:rPr>
              <a:t>; Roche; BMS; Pfizer; </a:t>
            </a:r>
            <a:r>
              <a:rPr lang="de-DE" sz="2000" kern="0" dirty="0" err="1">
                <a:solidFill>
                  <a:sysClr val="windowText" lastClr="000000"/>
                </a:solidFill>
              </a:rPr>
              <a:t>Chiesi</a:t>
            </a:r>
            <a:r>
              <a:rPr lang="de-DE" sz="2000" kern="0" dirty="0">
                <a:solidFill>
                  <a:sysClr val="windowText" lastClr="000000"/>
                </a:solidFill>
              </a:rPr>
              <a:t>; Hexal; Hausärzteverband Sachsen-Anhalt;</a:t>
            </a:r>
          </a:p>
          <a:p>
            <a:pPr>
              <a:lnSpc>
                <a:spcPct val="80000"/>
              </a:lnSpc>
              <a:defRPr/>
            </a:pPr>
            <a:endParaRPr lang="de-DE" sz="2000" kern="0" dirty="0">
              <a:solidFill>
                <a:sysClr val="windowText" lastClr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de-DE" sz="2000" kern="0" dirty="0">
                <a:solidFill>
                  <a:sysClr val="windowText" lastClr="000000"/>
                </a:solidFill>
              </a:rPr>
              <a:t>Der Autor erhielt Reisekostenzuschüsse, Vortragshonorare und Honorare für Advisory Boards und nahm an gesponsorten Fortbildungen teil.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000" kern="0" dirty="0">
                <a:solidFill>
                  <a:sysClr val="windowText" lastClr="000000"/>
                </a:solidFill>
              </a:rPr>
              <a:t>	</a:t>
            </a:r>
            <a:endParaRPr lang="de-DE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868A8AA-44B1-4D01-8374-D9168C2466E0}"/>
              </a:ext>
            </a:extLst>
          </p:cNvPr>
          <p:cNvSpPr txBox="1">
            <a:spLocks/>
          </p:cNvSpPr>
          <p:nvPr/>
        </p:nvSpPr>
        <p:spPr>
          <a:xfrm>
            <a:off x="457200" y="399336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kern="0" dirty="0">
                <a:solidFill>
                  <a:sysClr val="windowText" lastClr="000000"/>
                </a:solidFill>
              </a:rPr>
              <a:t>Dank</a:t>
            </a: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A0C8259D-E30C-40AA-BA84-54D22D5A9065}"/>
              </a:ext>
            </a:extLst>
          </p:cNvPr>
          <p:cNvSpPr txBox="1">
            <a:spLocks/>
          </p:cNvSpPr>
          <p:nvPr/>
        </p:nvSpPr>
        <p:spPr>
          <a:xfrm>
            <a:off x="457200" y="4531731"/>
            <a:ext cx="8229600" cy="2438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de-DE" sz="2000" b="1" dirty="0"/>
          </a:p>
          <a:p>
            <a:pPr algn="ctr">
              <a:lnSpc>
                <a:spcPct val="80000"/>
              </a:lnSpc>
            </a:pPr>
            <a:r>
              <a:rPr lang="de-DE" sz="2000" dirty="0"/>
              <a:t>an</a:t>
            </a:r>
          </a:p>
          <a:p>
            <a:pPr algn="ctr">
              <a:lnSpc>
                <a:spcPct val="80000"/>
              </a:lnSpc>
            </a:pPr>
            <a:endParaRPr lang="de-DE" sz="2000" b="1" dirty="0"/>
          </a:p>
          <a:p>
            <a:pPr algn="ctr">
              <a:lnSpc>
                <a:spcPct val="80000"/>
              </a:lnSpc>
            </a:pPr>
            <a:r>
              <a:rPr lang="de-DE" sz="2000" b="1" dirty="0"/>
              <a:t>Prof. Dr. med. Andreas Klement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000" kern="0" dirty="0">
                <a:solidFill>
                  <a:sysClr val="windowText" lastClr="000000"/>
                </a:solidFill>
              </a:rPr>
              <a:t>	</a:t>
            </a:r>
            <a:endParaRPr lang="de-DE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7844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Noch</a:t>
            </a:r>
            <a:r>
              <a:rPr spc="20" dirty="0"/>
              <a:t> </a:t>
            </a:r>
            <a:r>
              <a:rPr spc="-5" dirty="0"/>
              <a:t>besser</a:t>
            </a:r>
            <a:r>
              <a:rPr dirty="0"/>
              <a:t> als</a:t>
            </a:r>
            <a:r>
              <a:rPr spc="-105" dirty="0"/>
              <a:t> </a:t>
            </a:r>
            <a:r>
              <a:rPr spc="-10" dirty="0"/>
              <a:t>APS</a:t>
            </a:r>
            <a:r>
              <a:rPr dirty="0"/>
              <a:t> </a:t>
            </a:r>
            <a:r>
              <a:rPr spc="-5" dirty="0"/>
              <a:t>:</a:t>
            </a:r>
            <a:r>
              <a:rPr spc="10" dirty="0"/>
              <a:t> </a:t>
            </a:r>
            <a:r>
              <a:rPr spc="-5" dirty="0"/>
              <a:t>Marburger</a:t>
            </a:r>
            <a:r>
              <a:rPr spc="10" dirty="0"/>
              <a:t> </a:t>
            </a:r>
            <a:r>
              <a:rPr dirty="0"/>
              <a:t>Herz-Score</a:t>
            </a:r>
            <a:r>
              <a:rPr spc="10" dirty="0"/>
              <a:t> </a:t>
            </a:r>
            <a:r>
              <a:rPr spc="-5" dirty="0"/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963167"/>
            <a:ext cx="6120384" cy="4634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588" y="963167"/>
            <a:ext cx="2761488" cy="46832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99709" y="5659321"/>
            <a:ext cx="328549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Degam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Brustschmerz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NVL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KHK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33299"/>
            <a:ext cx="3287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Lernziele</a:t>
            </a:r>
            <a:r>
              <a:rPr spc="-25" dirty="0"/>
              <a:t> </a:t>
            </a:r>
            <a:r>
              <a:rPr dirty="0"/>
              <a:t>erreicht</a:t>
            </a:r>
            <a:r>
              <a:rPr spc="-25" dirty="0"/>
              <a:t>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22427" y="1222628"/>
            <a:ext cx="8299145" cy="3372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dirty="0"/>
              <a:t>Sie</a:t>
            </a:r>
            <a:r>
              <a:rPr spc="-15" dirty="0"/>
              <a:t> </a:t>
            </a:r>
            <a:r>
              <a:rPr dirty="0"/>
              <a:t>sollten</a:t>
            </a:r>
            <a:r>
              <a:rPr spc="-30" dirty="0"/>
              <a:t> </a:t>
            </a:r>
            <a:r>
              <a:rPr dirty="0"/>
              <a:t>sich</a:t>
            </a:r>
            <a:r>
              <a:rPr spc="-15" dirty="0"/>
              <a:t> </a:t>
            </a:r>
            <a:r>
              <a:rPr dirty="0"/>
              <a:t>jetzt etwas</a:t>
            </a:r>
            <a:r>
              <a:rPr spc="-45" dirty="0"/>
              <a:t> </a:t>
            </a:r>
            <a:r>
              <a:rPr spc="-5" dirty="0"/>
              <a:t>sicherer </a:t>
            </a:r>
            <a:r>
              <a:rPr dirty="0"/>
              <a:t>fühlen</a:t>
            </a:r>
            <a:r>
              <a:rPr spc="-15" dirty="0"/>
              <a:t> </a:t>
            </a:r>
            <a:r>
              <a:rPr dirty="0"/>
              <a:t>in:</a:t>
            </a:r>
          </a:p>
          <a:p>
            <a:pPr marL="330200">
              <a:lnSpc>
                <a:spcPct val="100000"/>
              </a:lnSpc>
              <a:spcBef>
                <a:spcPts val="5"/>
              </a:spcBef>
            </a:pPr>
            <a:endParaRPr sz="2500" dirty="0"/>
          </a:p>
          <a:p>
            <a:pPr marL="685800" indent="-342900">
              <a:lnSpc>
                <a:spcPct val="100000"/>
              </a:lnSpc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/>
              <a:t>Auswirkung</a:t>
            </a:r>
            <a:r>
              <a:rPr spc="-35" dirty="0"/>
              <a:t> </a:t>
            </a:r>
            <a:r>
              <a:rPr dirty="0"/>
              <a:t>von</a:t>
            </a:r>
            <a:r>
              <a:rPr spc="-15" dirty="0"/>
              <a:t> </a:t>
            </a:r>
            <a:r>
              <a:rPr spc="-5" dirty="0"/>
              <a:t>Prävalenzen</a:t>
            </a:r>
            <a:r>
              <a:rPr spc="15" dirty="0"/>
              <a:t> </a:t>
            </a:r>
            <a:r>
              <a:rPr dirty="0"/>
              <a:t>für</a:t>
            </a:r>
            <a:r>
              <a:rPr spc="-40" dirty="0"/>
              <a:t> </a:t>
            </a:r>
            <a:r>
              <a:rPr spc="-25" dirty="0"/>
              <a:t>Testgüte</a:t>
            </a:r>
          </a:p>
          <a:p>
            <a:pPr marL="685800" indent="-342900">
              <a:lnSpc>
                <a:spcPct val="100000"/>
              </a:lnSpc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/>
              <a:t>Stellenwert</a:t>
            </a:r>
            <a:r>
              <a:rPr spc="-35" dirty="0"/>
              <a:t> </a:t>
            </a:r>
            <a:r>
              <a:rPr dirty="0"/>
              <a:t>von</a:t>
            </a:r>
            <a:r>
              <a:rPr spc="-95" dirty="0"/>
              <a:t> </a:t>
            </a:r>
            <a:r>
              <a:rPr spc="-5" dirty="0"/>
              <a:t>Anamnese,</a:t>
            </a:r>
            <a:r>
              <a:rPr spc="15" dirty="0"/>
              <a:t> </a:t>
            </a:r>
            <a:r>
              <a:rPr spc="-5" dirty="0"/>
              <a:t>Untersuchung</a:t>
            </a:r>
            <a:r>
              <a:rPr spc="5" dirty="0"/>
              <a:t> </a:t>
            </a:r>
            <a:r>
              <a:rPr spc="-5" dirty="0"/>
              <a:t>und</a:t>
            </a:r>
            <a:r>
              <a:rPr spc="-10" dirty="0"/>
              <a:t> </a:t>
            </a:r>
            <a:r>
              <a:rPr spc="-40" dirty="0"/>
              <a:t>Tests</a:t>
            </a:r>
          </a:p>
          <a:p>
            <a:pPr marL="685800" indent="-342900">
              <a:lnSpc>
                <a:spcPts val="2870"/>
              </a:lnSpc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/>
              <a:t>Interpretation</a:t>
            </a:r>
            <a:r>
              <a:rPr spc="-20" dirty="0"/>
              <a:t> </a:t>
            </a:r>
            <a:r>
              <a:rPr dirty="0"/>
              <a:t>von</a:t>
            </a:r>
            <a:r>
              <a:rPr spc="-10" dirty="0"/>
              <a:t> </a:t>
            </a:r>
            <a:r>
              <a:rPr spc="-40" dirty="0"/>
              <a:t>Tests</a:t>
            </a:r>
            <a:r>
              <a:rPr dirty="0"/>
              <a:t> mittels</a:t>
            </a:r>
            <a:r>
              <a:rPr spc="-15" dirty="0"/>
              <a:t> </a:t>
            </a:r>
            <a:r>
              <a:rPr spc="-5" dirty="0"/>
              <a:t>Nomogramm</a:t>
            </a:r>
          </a:p>
          <a:p>
            <a:pPr marL="685800" indent="-342900">
              <a:lnSpc>
                <a:spcPts val="2870"/>
              </a:lnSpc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/>
              <a:t>Bedeutung</a:t>
            </a:r>
            <a:r>
              <a:rPr spc="-25" dirty="0"/>
              <a:t> </a:t>
            </a:r>
            <a:r>
              <a:rPr spc="-5" dirty="0"/>
              <a:t>des </a:t>
            </a:r>
            <a:r>
              <a:rPr spc="-10" dirty="0"/>
              <a:t>Bayes</a:t>
            </a:r>
            <a:r>
              <a:rPr spc="-10" dirty="0">
                <a:latin typeface="Microsoft YaHei"/>
                <a:cs typeface="Microsoft YaHei"/>
              </a:rPr>
              <a:t>´</a:t>
            </a:r>
            <a:r>
              <a:rPr spc="-10" dirty="0"/>
              <a:t>-</a:t>
            </a:r>
            <a:r>
              <a:rPr spc="40" dirty="0"/>
              <a:t> </a:t>
            </a:r>
            <a:r>
              <a:rPr spc="-5" dirty="0"/>
              <a:t>Theorem</a:t>
            </a:r>
          </a:p>
          <a:p>
            <a:pPr marL="6858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/>
              <a:t>Sinn</a:t>
            </a:r>
            <a:r>
              <a:rPr spc="-30" dirty="0"/>
              <a:t> </a:t>
            </a:r>
            <a:r>
              <a:rPr dirty="0"/>
              <a:t>einer</a:t>
            </a:r>
            <a:r>
              <a:rPr spc="5" dirty="0"/>
              <a:t> </a:t>
            </a:r>
            <a:r>
              <a:rPr spc="-5" dirty="0"/>
              <a:t>standardisierten</a:t>
            </a:r>
            <a:r>
              <a:rPr spc="-85" dirty="0"/>
              <a:t> </a:t>
            </a:r>
            <a:r>
              <a:rPr spc="-10" dirty="0"/>
              <a:t>AP-</a:t>
            </a:r>
            <a:r>
              <a:rPr spc="-85" dirty="0"/>
              <a:t> </a:t>
            </a:r>
            <a:r>
              <a:rPr spc="-5" dirty="0"/>
              <a:t>Anamnese</a:t>
            </a:r>
          </a:p>
          <a:p>
            <a:pPr marL="6858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/>
              <a:t>Marburger</a:t>
            </a:r>
            <a:r>
              <a:rPr spc="-10" dirty="0"/>
              <a:t> </a:t>
            </a:r>
            <a:r>
              <a:rPr spc="-5" dirty="0"/>
              <a:t>Herz-Score-Kriterien</a:t>
            </a:r>
          </a:p>
          <a:p>
            <a:pPr marL="330200">
              <a:lnSpc>
                <a:spcPct val="100000"/>
              </a:lnSpc>
              <a:buFont typeface="Arial"/>
              <a:buChar char="•"/>
            </a:pPr>
            <a:endParaRPr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1345056"/>
            <a:ext cx="284670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3600" dirty="0"/>
              <a:t>Halbzeit: </a:t>
            </a:r>
            <a:r>
              <a:rPr sz="3600" spc="5" dirty="0"/>
              <a:t> </a:t>
            </a:r>
            <a:r>
              <a:rPr sz="3600" spc="-5" dirty="0"/>
              <a:t>Durchatm</a:t>
            </a:r>
            <a:r>
              <a:rPr sz="3600" spc="5" dirty="0"/>
              <a:t>e</a:t>
            </a:r>
            <a:r>
              <a:rPr sz="3600" dirty="0"/>
              <a:t>n!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787266" y="5199075"/>
            <a:ext cx="4104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Oehler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M.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Allgemeinarzt,</a:t>
            </a:r>
            <a:r>
              <a:rPr sz="1600" i="1" spc="5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2014;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36(20):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78-80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332231"/>
            <a:ext cx="5327904" cy="5329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33299"/>
            <a:ext cx="1567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Lernziele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862329"/>
            <a:ext cx="7968615" cy="374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Sinn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Unsinn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Diagnostik</a:t>
            </a:r>
            <a:r>
              <a:rPr sz="2400" b="1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Prävalenzen: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Wirkung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auf</a:t>
            </a:r>
            <a:r>
              <a:rPr sz="2400" b="1" spc="-5" dirty="0">
                <a:latin typeface="Arial"/>
                <a:cs typeface="Arial"/>
              </a:rPr>
              <a:t> Diagnostik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und Therapie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Stellenwert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Anamnese,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Untersuchung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Tests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87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Nomogramm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zur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Interpretation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Tests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87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Bedeutung des </a:t>
            </a:r>
            <a:r>
              <a:rPr sz="2400" b="1" spc="-10" dirty="0">
                <a:latin typeface="Arial"/>
                <a:cs typeface="Arial"/>
              </a:rPr>
              <a:t>Bayes</a:t>
            </a:r>
            <a:r>
              <a:rPr sz="2400" b="1" spc="-10" dirty="0">
                <a:latin typeface="Microsoft YaHei"/>
                <a:cs typeface="Microsoft YaHei"/>
              </a:rPr>
              <a:t>´</a:t>
            </a:r>
            <a:r>
              <a:rPr sz="2400" b="1" spc="-10" dirty="0">
                <a:latin typeface="Arial"/>
                <a:cs typeface="Arial"/>
              </a:rPr>
              <a:t>-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Theorem</a:t>
            </a:r>
            <a:endParaRPr sz="2400" dirty="0">
              <a:latin typeface="Arial"/>
              <a:cs typeface="Arial"/>
            </a:endParaRPr>
          </a:p>
          <a:p>
            <a:pPr marL="355600" marR="462915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Beispiel: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Aussagekraft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einer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standardisierten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AP-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Anamnese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für </a:t>
            </a:r>
            <a:r>
              <a:rPr sz="2400" b="1" spc="-5" dirty="0">
                <a:latin typeface="Arial"/>
                <a:cs typeface="Arial"/>
              </a:rPr>
              <a:t>invasive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KHK-Diagnostik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Marburger </a:t>
            </a:r>
            <a:r>
              <a:rPr sz="2400" b="1" spc="-5" dirty="0">
                <a:latin typeface="Arial"/>
                <a:cs typeface="Arial"/>
              </a:rPr>
              <a:t>Herz-Score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(Degam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LL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Brustschmerz)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628" y="349453"/>
            <a:ext cx="661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Prävalenz</a:t>
            </a:r>
            <a:r>
              <a:rPr spc="15" dirty="0"/>
              <a:t> </a:t>
            </a:r>
            <a:r>
              <a:rPr spc="-5" dirty="0"/>
              <a:t>häufiger</a:t>
            </a:r>
            <a:r>
              <a:rPr spc="30" dirty="0"/>
              <a:t> </a:t>
            </a:r>
            <a:r>
              <a:rPr spc="-5" dirty="0"/>
              <a:t>ICD-10</a:t>
            </a:r>
            <a:r>
              <a:rPr spc="35" dirty="0"/>
              <a:t> </a:t>
            </a:r>
            <a:r>
              <a:rPr spc="-5" dirty="0"/>
              <a:t>„Dreisteller“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053083"/>
            <a:ext cx="8424672" cy="4212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3294" y="5487720"/>
            <a:ext cx="445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KV-Nordrhein,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2016;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Behandlungsfälle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Hausärzte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628" y="349453"/>
            <a:ext cx="520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Prävalenz</a:t>
            </a:r>
            <a:r>
              <a:rPr spc="-15" dirty="0"/>
              <a:t> </a:t>
            </a:r>
            <a:r>
              <a:rPr spc="-5" dirty="0"/>
              <a:t>„Beratungsanlässe“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918972"/>
            <a:ext cx="6768083" cy="47381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2451" y="5722719"/>
            <a:ext cx="191579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  <a:hlinkClick r:id="rId3"/>
              </a:rPr>
              <a:t>www.content-info.org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628" y="349453"/>
            <a:ext cx="5775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Prävalenz</a:t>
            </a:r>
            <a:r>
              <a:rPr dirty="0"/>
              <a:t> </a:t>
            </a:r>
            <a:r>
              <a:rPr spc="-5" dirty="0"/>
              <a:t>„Beratungsergebnisse“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851916"/>
            <a:ext cx="6841235" cy="4847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2451" y="5722719"/>
            <a:ext cx="191579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  <a:hlinkClick r:id="rId3"/>
              </a:rPr>
              <a:t>www.content-info.org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324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Zunächst:</a:t>
            </a:r>
            <a:r>
              <a:rPr spc="10" dirty="0"/>
              <a:t> </a:t>
            </a:r>
            <a:r>
              <a:rPr spc="-5" dirty="0"/>
              <a:t>Ein</a:t>
            </a:r>
            <a:r>
              <a:rPr spc="-40" dirty="0"/>
              <a:t> </a:t>
            </a:r>
            <a:r>
              <a:rPr spc="-5" dirty="0"/>
              <a:t>Quiz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566" y="1222628"/>
            <a:ext cx="752665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5080" indent="-3390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80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internistische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Erstvorstellungen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Uniklinik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USA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mittleres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Alter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42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Jahre,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Facharztbehandlung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 marR="13881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Wieviel</a:t>
            </a:r>
            <a:r>
              <a:rPr sz="2400" dirty="0">
                <a:latin typeface="Arial"/>
                <a:cs typeface="Arial"/>
              </a:rPr>
              <a:t> Prozent </a:t>
            </a:r>
            <a:r>
              <a:rPr sz="2400" spc="-5" dirty="0">
                <a:latin typeface="Arial"/>
                <a:cs typeface="Arial"/>
              </a:rPr>
              <a:t>der Diagnosen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lassen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sich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(allein)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anhand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Anamnese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stellen?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…10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…25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…50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…75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…95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2909316"/>
            <a:ext cx="5388864" cy="27523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31411" y="5723024"/>
            <a:ext cx="443230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Petersen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al. </a:t>
            </a:r>
            <a:r>
              <a:rPr sz="1600" spc="-10" dirty="0">
                <a:latin typeface="Arial"/>
                <a:cs typeface="Arial"/>
              </a:rPr>
              <a:t>West</a:t>
            </a:r>
            <a:r>
              <a:rPr sz="1600" spc="-5" dirty="0">
                <a:latin typeface="Arial"/>
                <a:cs typeface="Arial"/>
              </a:rPr>
              <a:t> J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1992;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156: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163-5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3962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Zuerst</a:t>
            </a:r>
            <a:r>
              <a:rPr spc="-20" dirty="0"/>
              <a:t> </a:t>
            </a:r>
            <a:r>
              <a:rPr spc="-5" dirty="0"/>
              <a:t>die</a:t>
            </a:r>
            <a:r>
              <a:rPr spc="-135" dirty="0"/>
              <a:t> </a:t>
            </a:r>
            <a:r>
              <a:rPr spc="-10" dirty="0"/>
              <a:t>Anamnese…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4276" y="783336"/>
            <a:ext cx="7188834" cy="4878705"/>
            <a:chOff x="684276" y="783336"/>
            <a:chExt cx="7188834" cy="4878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6" y="783336"/>
              <a:ext cx="7188708" cy="4878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3291" y="3788663"/>
              <a:ext cx="937260" cy="576580"/>
            </a:xfrm>
            <a:custGeom>
              <a:avLst/>
              <a:gdLst/>
              <a:ahLst/>
              <a:cxnLst/>
              <a:rect l="l" t="t" r="r" b="b"/>
              <a:pathLst>
                <a:path w="937260" h="576579">
                  <a:moveTo>
                    <a:pt x="937260" y="288036"/>
                  </a:moveTo>
                  <a:lnTo>
                    <a:pt x="922948" y="358975"/>
                  </a:lnTo>
                  <a:lnTo>
                    <a:pt x="882354" y="423466"/>
                  </a:lnTo>
                  <a:lnTo>
                    <a:pt x="853299" y="452620"/>
                  </a:lnTo>
                  <a:lnTo>
                    <a:pt x="818991" y="479353"/>
                  </a:lnTo>
                  <a:lnTo>
                    <a:pt x="779869" y="503396"/>
                  </a:lnTo>
                  <a:lnTo>
                    <a:pt x="736372" y="524480"/>
                  </a:lnTo>
                  <a:lnTo>
                    <a:pt x="688939" y="542334"/>
                  </a:lnTo>
                  <a:lnTo>
                    <a:pt x="638009" y="556690"/>
                  </a:lnTo>
                  <a:lnTo>
                    <a:pt x="584021" y="567278"/>
                  </a:lnTo>
                  <a:lnTo>
                    <a:pt x="527415" y="573828"/>
                  </a:lnTo>
                  <a:lnTo>
                    <a:pt x="468630" y="576072"/>
                  </a:lnTo>
                  <a:lnTo>
                    <a:pt x="409844" y="573828"/>
                  </a:lnTo>
                  <a:lnTo>
                    <a:pt x="353238" y="567278"/>
                  </a:lnTo>
                  <a:lnTo>
                    <a:pt x="299250" y="556690"/>
                  </a:lnTo>
                  <a:lnTo>
                    <a:pt x="248320" y="542334"/>
                  </a:lnTo>
                  <a:lnTo>
                    <a:pt x="200887" y="524480"/>
                  </a:lnTo>
                  <a:lnTo>
                    <a:pt x="157390" y="503396"/>
                  </a:lnTo>
                  <a:lnTo>
                    <a:pt x="118268" y="479353"/>
                  </a:lnTo>
                  <a:lnTo>
                    <a:pt x="83960" y="452620"/>
                  </a:lnTo>
                  <a:lnTo>
                    <a:pt x="54905" y="423466"/>
                  </a:lnTo>
                  <a:lnTo>
                    <a:pt x="31543" y="392161"/>
                  </a:lnTo>
                  <a:lnTo>
                    <a:pt x="3651" y="324177"/>
                  </a:lnTo>
                  <a:lnTo>
                    <a:pt x="0" y="288036"/>
                  </a:lnTo>
                  <a:lnTo>
                    <a:pt x="3651" y="251894"/>
                  </a:lnTo>
                  <a:lnTo>
                    <a:pt x="31543" y="183910"/>
                  </a:lnTo>
                  <a:lnTo>
                    <a:pt x="54905" y="152605"/>
                  </a:lnTo>
                  <a:lnTo>
                    <a:pt x="83960" y="123451"/>
                  </a:lnTo>
                  <a:lnTo>
                    <a:pt x="118268" y="96718"/>
                  </a:lnTo>
                  <a:lnTo>
                    <a:pt x="157390" y="72675"/>
                  </a:lnTo>
                  <a:lnTo>
                    <a:pt x="200887" y="51591"/>
                  </a:lnTo>
                  <a:lnTo>
                    <a:pt x="248320" y="33737"/>
                  </a:lnTo>
                  <a:lnTo>
                    <a:pt x="299250" y="19381"/>
                  </a:lnTo>
                  <a:lnTo>
                    <a:pt x="353238" y="8793"/>
                  </a:lnTo>
                  <a:lnTo>
                    <a:pt x="409844" y="2243"/>
                  </a:lnTo>
                  <a:lnTo>
                    <a:pt x="468630" y="0"/>
                  </a:lnTo>
                  <a:lnTo>
                    <a:pt x="527415" y="2243"/>
                  </a:lnTo>
                  <a:lnTo>
                    <a:pt x="584021" y="8793"/>
                  </a:lnTo>
                  <a:lnTo>
                    <a:pt x="638009" y="19381"/>
                  </a:lnTo>
                  <a:lnTo>
                    <a:pt x="688939" y="33737"/>
                  </a:lnTo>
                  <a:lnTo>
                    <a:pt x="736372" y="51591"/>
                  </a:lnTo>
                  <a:lnTo>
                    <a:pt x="779869" y="72675"/>
                  </a:lnTo>
                  <a:lnTo>
                    <a:pt x="818991" y="96718"/>
                  </a:lnTo>
                  <a:lnTo>
                    <a:pt x="853299" y="123451"/>
                  </a:lnTo>
                  <a:lnTo>
                    <a:pt x="882354" y="152605"/>
                  </a:lnTo>
                  <a:lnTo>
                    <a:pt x="905716" y="183910"/>
                  </a:lnTo>
                  <a:lnTo>
                    <a:pt x="933608" y="251894"/>
                  </a:lnTo>
                  <a:lnTo>
                    <a:pt x="937260" y="288036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31411" y="5723024"/>
            <a:ext cx="443230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Petersen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al. </a:t>
            </a:r>
            <a:r>
              <a:rPr sz="1600" spc="-10" dirty="0">
                <a:latin typeface="Arial"/>
                <a:cs typeface="Arial"/>
              </a:rPr>
              <a:t>West</a:t>
            </a:r>
            <a:r>
              <a:rPr sz="1600" spc="-5" dirty="0">
                <a:latin typeface="Arial"/>
                <a:cs typeface="Arial"/>
              </a:rPr>
              <a:t> J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1992;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156: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163-5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349453"/>
            <a:ext cx="3440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Sinn</a:t>
            </a:r>
            <a:r>
              <a:rPr spc="-30" dirty="0"/>
              <a:t> </a:t>
            </a:r>
            <a:r>
              <a:rPr spc="-5" dirty="0"/>
              <a:t>von</a:t>
            </a:r>
            <a:r>
              <a:rPr spc="-15" dirty="0"/>
              <a:t> </a:t>
            </a:r>
            <a:r>
              <a:rPr spc="-5" dirty="0"/>
              <a:t>Diagnostik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800" y="1267459"/>
            <a:ext cx="77673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968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„Mit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Ausnahme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ganz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weniger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Dinge,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die gleich an der Oberfläche </a:t>
            </a:r>
            <a:r>
              <a:rPr sz="2400" b="1" spc="-5" dirty="0">
                <a:latin typeface="Arial"/>
                <a:cs typeface="Arial"/>
              </a:rPr>
              <a:t>liegen,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beruht </a:t>
            </a:r>
            <a:r>
              <a:rPr sz="2400" b="1" dirty="0">
                <a:latin typeface="Arial"/>
                <a:cs typeface="Arial"/>
              </a:rPr>
              <a:t>alle </a:t>
            </a:r>
            <a:r>
              <a:rPr sz="2400" b="1" spc="-5" dirty="0">
                <a:latin typeface="Arial"/>
                <a:cs typeface="Arial"/>
              </a:rPr>
              <a:t>Diagnostik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auf </a:t>
            </a:r>
            <a:r>
              <a:rPr sz="2400" b="1" spc="-10" dirty="0">
                <a:latin typeface="Arial"/>
                <a:cs typeface="Arial"/>
              </a:rPr>
              <a:t>Wahrscheinlichkeitsrechnung“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Diagnostische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Tests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dienen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Entscheidungsfindung,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nicht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zusätzlichen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Wissen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oder</a:t>
            </a:r>
            <a:r>
              <a:rPr sz="2400" dirty="0">
                <a:latin typeface="Arial"/>
                <a:cs typeface="Arial"/>
              </a:rPr>
              <a:t> Daten,</a:t>
            </a:r>
          </a:p>
          <a:p>
            <a:pPr marL="350520" marR="474345" indent="-33845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dafür muss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Nach-Test-Wahrscheinlichkeit 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Vor-Test-Wahrscheinlichkeit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unterscheiden,</a:t>
            </a:r>
            <a:endParaRPr sz="2400" dirty="0">
              <a:latin typeface="Arial"/>
              <a:cs typeface="Arial"/>
            </a:endParaRPr>
          </a:p>
          <a:p>
            <a:pPr marL="350520" marR="1688464" indent="-33845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also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Likelihood-Ratio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möglichst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unter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über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liegen.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05384"/>
            <a:ext cx="2232659" cy="24475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88355" y="5650786"/>
            <a:ext cx="293814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Gerhardt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DMW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1885;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11: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778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674</Words>
  <Application>Microsoft Office PowerPoint</Application>
  <PresentationFormat>Bildschirmpräsentation (4:3)</PresentationFormat>
  <Paragraphs>104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Microsoft YaHei</vt:lpstr>
      <vt:lpstr>Arial</vt:lpstr>
      <vt:lpstr>Calibri</vt:lpstr>
      <vt:lpstr>Wingdings</vt:lpstr>
      <vt:lpstr>Office Theme</vt:lpstr>
      <vt:lpstr>Brustschmerz in der Praxis: Ein Fall für Blaulicht oder Statistik ?</vt:lpstr>
      <vt:lpstr>PowerPoint-Präsentation</vt:lpstr>
      <vt:lpstr>Lernziele</vt:lpstr>
      <vt:lpstr>Prävalenz häufiger ICD-10 „Dreisteller“</vt:lpstr>
      <vt:lpstr>Prävalenz „Beratungsanlässe“</vt:lpstr>
      <vt:lpstr>Prävalenz „Beratungsergebnisse“</vt:lpstr>
      <vt:lpstr>Zunächst: Ein Quiz</vt:lpstr>
      <vt:lpstr>Zuerst die Anamnese…</vt:lpstr>
      <vt:lpstr>Sinn von Diagnostik</vt:lpstr>
      <vt:lpstr>Aussagekraft von Tests = Likelihood Ratio</vt:lpstr>
      <vt:lpstr>Bayes´Theorem</vt:lpstr>
      <vt:lpstr>Bayes´Theorem: Nomogramm</vt:lpstr>
      <vt:lpstr>Warum ist das EKG so unspezifisch ?</vt:lpstr>
      <vt:lpstr>Warum dann nicht gleich Troponin I ?</vt:lpstr>
      <vt:lpstr>… nun noch ein Quiz:</vt:lpstr>
      <vt:lpstr>Was vermuten Sie ?</vt:lpstr>
      <vt:lpstr>Der Ausweg: Vortestwahrscheinlichkeit erhöhen!</vt:lpstr>
      <vt:lpstr>AP-Score(APS): Aussagekraft nach Prävalenz</vt:lpstr>
      <vt:lpstr>Ursachen(organe) für Brustschmerz !</vt:lpstr>
      <vt:lpstr>Noch besser als APS : Marburger Herz-Score !</vt:lpstr>
      <vt:lpstr>Lernziele erreicht ?</vt:lpstr>
      <vt:lpstr>Halbzeit:  Durchatmen!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Ibs, Torben</dc:creator>
  <cp:lastModifiedBy>Katrin Mensing</cp:lastModifiedBy>
  <cp:revision>7</cp:revision>
  <dcterms:created xsi:type="dcterms:W3CDTF">2021-09-11T16:56:19Z</dcterms:created>
  <dcterms:modified xsi:type="dcterms:W3CDTF">2021-09-22T06:26:26Z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2021-09-11T00:00:00Z</vt:filetime>
  </property>
</Properties>
</file>