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52" r:id="rId2"/>
    <p:sldId id="334" r:id="rId3"/>
    <p:sldId id="354" r:id="rId4"/>
    <p:sldId id="331" r:id="rId5"/>
    <p:sldId id="335" r:id="rId6"/>
    <p:sldId id="398" r:id="rId7"/>
    <p:sldId id="399" r:id="rId8"/>
    <p:sldId id="400" r:id="rId9"/>
    <p:sldId id="401" r:id="rId10"/>
    <p:sldId id="402" r:id="rId11"/>
    <p:sldId id="403" r:id="rId12"/>
    <p:sldId id="362" r:id="rId13"/>
    <p:sldId id="363" r:id="rId14"/>
    <p:sldId id="404" r:id="rId15"/>
    <p:sldId id="405" r:id="rId16"/>
    <p:sldId id="406" r:id="rId17"/>
    <p:sldId id="407" r:id="rId18"/>
    <p:sldId id="408" r:id="rId19"/>
    <p:sldId id="409" r:id="rId20"/>
    <p:sldId id="410" r:id="rId21"/>
    <p:sldId id="341" r:id="rId2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3AF"/>
    <a:srgbClr val="0086CD"/>
    <a:srgbClr val="0075BF"/>
    <a:srgbClr val="BBE2F9"/>
    <a:srgbClr val="BCE2F9"/>
    <a:srgbClr val="009BE0"/>
    <a:srgbClr val="0093D8"/>
    <a:srgbClr val="0095DB"/>
    <a:srgbClr val="004994"/>
    <a:srgbClr val="5555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unkle Formatvorlage 2 - Akzent 1/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0874" autoAdjust="0"/>
  </p:normalViewPr>
  <p:slideViewPr>
    <p:cSldViewPr snapToGrid="0" snapToObjects="1" showGuides="1">
      <p:cViewPr varScale="1">
        <p:scale>
          <a:sx n="81" d="100"/>
          <a:sy n="81" d="100"/>
        </p:scale>
        <p:origin x="5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45789BC-827E-5045-B411-EC9E941403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34E5987-ABA2-D240-896E-6C515FB2C7B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B302ED-0F84-4E44-834D-8A7D995B744D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870C9A2-A64A-2440-B60E-66D69809C4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46DCACB-6FEA-3846-BEBF-24363D633D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731F2-6742-7041-8C01-0982A42BD9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3307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46611-718C-E94F-9341-5BBB7AF63A81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F8707F-DEE4-7745-A5CF-37B32C8721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1868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12DC33-A296-4311-9E68-C8A13710011D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8881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Zahlung einer Verletztenrente ist allein davon abhängig, ob ein dauerhafter Gesundheitsschaden mit einer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MdE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von mindestens 20 % vorliegt. 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Während der medizinischen/beruflichen Reha, gibt es Verletzten-/Übergangsgeld, d.h. hier laufen Reha und Entschädigung parallel. Nach deren Ende gibt es ggf. eine Verletztenrente. 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12DC33-A296-4311-9E68-C8A13710011D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4342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F8707F-DEE4-7745-A5CF-37B32C872178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243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altLang="de-DE" sz="1200" b="1" dirty="0">
                <a:solidFill>
                  <a:srgbClr val="0066FF"/>
                </a:solidFill>
              </a:rPr>
              <a:t>Studiengänge, Anwendungsforschung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altLang="de-DE" sz="1200" dirty="0"/>
              <a:t>Bachelor </a:t>
            </a:r>
            <a:r>
              <a:rPr lang="de-DE" altLang="de-DE" sz="1200" dirty="0" err="1"/>
              <a:t>of</a:t>
            </a:r>
            <a:r>
              <a:rPr lang="de-DE" altLang="de-DE" sz="1200" dirty="0"/>
              <a:t> Arts GUV (zwei-/ dreijährig)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altLang="de-DE" sz="1200" dirty="0"/>
              <a:t>Master </a:t>
            </a:r>
            <a:r>
              <a:rPr lang="de-DE" altLang="de-DE" sz="1200" dirty="0" err="1"/>
              <a:t>of</a:t>
            </a:r>
            <a:r>
              <a:rPr lang="de-DE" altLang="de-DE" sz="1200" dirty="0"/>
              <a:t> Public Administration (MPA)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altLang="de-DE" sz="1200" dirty="0"/>
              <a:t>Zertifikatsstudiengänge (ZSG)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b="1" dirty="0"/>
              <a:t>Zertifikatsprogramme, Seminare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altLang="de-DE" sz="1200" dirty="0"/>
              <a:t>Aufstiegsqualifizierung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altLang="de-DE" sz="1200" dirty="0"/>
              <a:t>Höherer Dienst (Master-Training/„C-Lehrgang“)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altLang="de-DE" sz="1200" dirty="0"/>
              <a:t>Sozialversicherungsfach-angestellte/r </a:t>
            </a:r>
            <a:r>
              <a:rPr lang="de-DE" altLang="de-DE" sz="1200" dirty="0" err="1"/>
              <a:t>UVTöH</a:t>
            </a:r>
            <a:r>
              <a:rPr lang="de-DE" altLang="de-DE" sz="1200" dirty="0"/>
              <a:t> und BG (</a:t>
            </a:r>
            <a:r>
              <a:rPr lang="de-DE" altLang="de-DE" sz="1200" dirty="0" err="1"/>
              <a:t>AOSozV</a:t>
            </a:r>
            <a:r>
              <a:rPr lang="de-DE" altLang="de-DE" sz="1200" dirty="0"/>
              <a:t>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altLang="de-DE" sz="1200" dirty="0"/>
              <a:t>Basis-/</a:t>
            </a:r>
            <a:r>
              <a:rPr lang="de-DE" altLang="de-DE" sz="1200" dirty="0" err="1"/>
              <a:t>FachTraining</a:t>
            </a:r>
            <a:r>
              <a:rPr lang="de-DE" altLang="de-DE" sz="1200" dirty="0"/>
              <a:t> GUV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altLang="de-DE" sz="1200" dirty="0"/>
              <a:t>Ausbildereignungsprüfung (AEVO)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altLang="de-DE" sz="1200" dirty="0"/>
              <a:t>Einzelseminare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b="1" dirty="0"/>
              <a:t>Fachinformationsservice gesetzliche</a:t>
            </a:r>
            <a:r>
              <a:rPr lang="de-DE" b="1" baseline="0" dirty="0"/>
              <a:t> Unfallversicherung</a:t>
            </a:r>
            <a:endParaRPr lang="de-DE" b="1" dirty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altLang="de-DE" sz="1200" dirty="0"/>
              <a:t>diverse Informationsdienste für die Träger der gesetzlichen Unfallversicherung oder Externe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altLang="de-DE" sz="1200" b="1" dirty="0" err="1">
                <a:solidFill>
                  <a:srgbClr val="33CC33"/>
                </a:solidFill>
              </a:rPr>
              <a:t>WohnCampus</a:t>
            </a:r>
            <a:r>
              <a:rPr lang="de-DE" altLang="de-DE" sz="1200" b="1" dirty="0">
                <a:solidFill>
                  <a:srgbClr val="33CC33"/>
                </a:solidFill>
              </a:rPr>
              <a:t> (Bad Hersfeld und Hennef)</a:t>
            </a:r>
            <a:endParaRPr lang="de-DE" altLang="de-DE" sz="1200" b="1" dirty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altLang="de-DE" sz="1200" dirty="0"/>
              <a:t>Belegung durch die DGUV, Unfallversicherungsträger und Externe für Seminare, Tagungen oder Konferenzen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altLang="de-DE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12DC33-A296-4311-9E68-C8A13710011D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4888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</a:t>
            </a:r>
            <a:r>
              <a:rPr lang="de-DE" dirty="0">
                <a:solidFill>
                  <a:srgbClr val="D40F14"/>
                </a:solidFill>
              </a:rPr>
              <a:t>Gesundheit </a:t>
            </a:r>
            <a:r>
              <a:rPr lang="de-DE" dirty="0"/>
              <a:t>der Versicherten </a:t>
            </a:r>
            <a:r>
              <a:rPr lang="de-DE" dirty="0">
                <a:solidFill>
                  <a:srgbClr val="D40F14"/>
                </a:solidFill>
              </a:rPr>
              <a:t>wiederherstellen</a:t>
            </a:r>
            <a:r>
              <a:rPr lang="de-DE" dirty="0"/>
              <a:t>.</a:t>
            </a:r>
          </a:p>
          <a:p>
            <a:r>
              <a:rPr lang="de-DE" dirty="0"/>
              <a:t>Wenn möglich, die Arbeitsaufnahme </a:t>
            </a:r>
            <a:r>
              <a:rPr lang="de-DE" dirty="0">
                <a:solidFill>
                  <a:srgbClr val="D40F14"/>
                </a:solidFill>
              </a:rPr>
              <a:t>am bisherigen Arbeitsplatz</a:t>
            </a:r>
            <a:r>
              <a:rPr lang="de-DE" dirty="0"/>
              <a:t> erreichen.</a:t>
            </a:r>
          </a:p>
          <a:p>
            <a:r>
              <a:rPr lang="de-DE" dirty="0"/>
              <a:t>Die Versicherten bei ihrer </a:t>
            </a:r>
            <a:r>
              <a:rPr lang="de-DE" dirty="0">
                <a:solidFill>
                  <a:srgbClr val="D40F14"/>
                </a:solidFill>
              </a:rPr>
              <a:t>beruflichen und gesellschaftlichen Wiedereingliederung</a:t>
            </a:r>
            <a:r>
              <a:rPr lang="de-DE" dirty="0"/>
              <a:t> unterstützen.	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Optimale Versorgung durch D-Ärzte und Spezialkliniken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Wirkungsvolle und umfassende Reha-Maßnahmen reduzieren Folgekosten und sichern Lebensqualität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12DC33-A296-4311-9E68-C8A13710011D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1831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BCB68E7-D25F-5A4E-8763-916C479898DB}"/>
              </a:ext>
            </a:extLst>
          </p:cNvPr>
          <p:cNvSpPr/>
          <p:nvPr userDrawn="1"/>
        </p:nvSpPr>
        <p:spPr>
          <a:xfrm>
            <a:off x="0" y="1160463"/>
            <a:ext cx="12192000" cy="5697537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3BED54-F2C9-0144-BF1C-4ED1B9BBFE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8781" y="1881188"/>
            <a:ext cx="6107332" cy="1223961"/>
          </a:xfrm>
        </p:spPr>
        <p:txBody>
          <a:bodyPr vert="horz" lIns="0" tIns="0" rIns="90000" anchor="t" anchorCtr="0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Hier steht ein Titel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AEA2CA5-9E78-C14A-8CFA-CE7601D536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8781" y="3607635"/>
            <a:ext cx="6107332" cy="492032"/>
          </a:xfrm>
        </p:spPr>
        <p:txBody>
          <a:bodyPr lIns="0" tIns="0">
            <a:noAutofit/>
          </a:bodyPr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Hier steht ein Untertitel</a:t>
            </a: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3FC07B55-EEC7-8340-83F1-6F49FB3DFDD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74714" y="5226904"/>
            <a:ext cx="6121400" cy="720724"/>
          </a:xfrm>
        </p:spPr>
        <p:txBody>
          <a:bodyPr lIns="0" tIns="0">
            <a:no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Veranstaltung
Autor, Datum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C91EE77-68D4-9E4E-AA9D-126F1CECB50A}"/>
              </a:ext>
            </a:extLst>
          </p:cNvPr>
          <p:cNvSpPr/>
          <p:nvPr/>
        </p:nvSpPr>
        <p:spPr>
          <a:xfrm>
            <a:off x="9517063" y="5825714"/>
            <a:ext cx="1800225" cy="1800225"/>
          </a:xfrm>
          <a:prstGeom prst="ellipse">
            <a:avLst/>
          </a:prstGeom>
          <a:solidFill>
            <a:srgbClr val="0075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7AA8707-BA8A-A943-81DA-5DFC122C140A}"/>
              </a:ext>
            </a:extLst>
          </p:cNvPr>
          <p:cNvSpPr/>
          <p:nvPr/>
        </p:nvSpPr>
        <p:spPr>
          <a:xfrm>
            <a:off x="9517063" y="3785172"/>
            <a:ext cx="1800225" cy="1800225"/>
          </a:xfrm>
          <a:prstGeom prst="ellipse">
            <a:avLst/>
          </a:prstGeom>
          <a:solidFill>
            <a:srgbClr val="0075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C12E5A5-D53B-EF40-BB58-517BA5B15694}"/>
              </a:ext>
            </a:extLst>
          </p:cNvPr>
          <p:cNvSpPr/>
          <p:nvPr/>
        </p:nvSpPr>
        <p:spPr>
          <a:xfrm>
            <a:off x="9517063" y="1744629"/>
            <a:ext cx="1800225" cy="1800225"/>
          </a:xfrm>
          <a:prstGeom prst="ellipse">
            <a:avLst/>
          </a:prstGeom>
          <a:solidFill>
            <a:srgbClr val="0075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79828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273" userDrawn="1">
          <p15:clr>
            <a:srgbClr val="FBAE40"/>
          </p15:clr>
        </p15:guide>
        <p15:guide id="5" pos="5995" userDrawn="1">
          <p15:clr>
            <a:srgbClr val="FBAE40"/>
          </p15:clr>
        </p15:guide>
        <p15:guide id="9" pos="5768" userDrawn="1">
          <p15:clr>
            <a:srgbClr val="FBAE40"/>
          </p15:clr>
        </p15:guide>
        <p15:guide id="17" orient="horz" pos="195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BCB68E7-D25F-5A4E-8763-916C479898DB}"/>
              </a:ext>
            </a:extLst>
          </p:cNvPr>
          <p:cNvSpPr/>
          <p:nvPr userDrawn="1"/>
        </p:nvSpPr>
        <p:spPr>
          <a:xfrm>
            <a:off x="0" y="1160463"/>
            <a:ext cx="12192000" cy="5697537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98C59E4-3CD3-3044-B766-16D673F4A61A}"/>
              </a:ext>
            </a:extLst>
          </p:cNvPr>
          <p:cNvSpPr/>
          <p:nvPr userDrawn="1"/>
        </p:nvSpPr>
        <p:spPr>
          <a:xfrm>
            <a:off x="9517063" y="5825714"/>
            <a:ext cx="1800225" cy="1800225"/>
          </a:xfrm>
          <a:prstGeom prst="ellipse">
            <a:avLst/>
          </a:prstGeom>
          <a:solidFill>
            <a:srgbClr val="0075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D4A6259-460D-B94E-AD8D-A00616EA7B59}"/>
              </a:ext>
            </a:extLst>
          </p:cNvPr>
          <p:cNvSpPr/>
          <p:nvPr userDrawn="1"/>
        </p:nvSpPr>
        <p:spPr>
          <a:xfrm>
            <a:off x="9517063" y="3785172"/>
            <a:ext cx="1800225" cy="1800225"/>
          </a:xfrm>
          <a:prstGeom prst="ellipse">
            <a:avLst/>
          </a:prstGeom>
          <a:solidFill>
            <a:srgbClr val="0075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DCA53CE-D372-6B4E-A074-0EF56FECAD8A}"/>
              </a:ext>
            </a:extLst>
          </p:cNvPr>
          <p:cNvSpPr/>
          <p:nvPr userDrawn="1"/>
        </p:nvSpPr>
        <p:spPr>
          <a:xfrm>
            <a:off x="9517063" y="1744629"/>
            <a:ext cx="1800225" cy="1800225"/>
          </a:xfrm>
          <a:prstGeom prst="ellipse">
            <a:avLst/>
          </a:prstGeom>
          <a:solidFill>
            <a:srgbClr val="0075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CF4AA8D-B02C-2346-BF1A-6EC4F96FEF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2321" y="225426"/>
            <a:ext cx="3450145" cy="73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7365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Einspaltig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F6C0F3BA-DA44-C14F-BC26-E331C475E371}"/>
              </a:ext>
            </a:extLst>
          </p:cNvPr>
          <p:cNvSpPr/>
          <p:nvPr userDrawn="1"/>
        </p:nvSpPr>
        <p:spPr>
          <a:xfrm>
            <a:off x="0" y="6308725"/>
            <a:ext cx="12192000" cy="549275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E859B07-AF76-FC43-A31F-25F8413AC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1" y="1160463"/>
            <a:ext cx="10442576" cy="520702"/>
          </a:xfrm>
        </p:spPr>
        <p:txBody>
          <a:bodyPr lIns="0" tIns="0" anchor="t" anchorCtr="0">
            <a:noAutofit/>
          </a:bodyPr>
          <a:lstStyle>
            <a:lvl1pPr>
              <a:defRPr sz="2800" b="1" i="0" baseline="0">
                <a:solidFill>
                  <a:srgbClr val="004994"/>
                </a:solidFill>
              </a:defRPr>
            </a:lvl1pPr>
          </a:lstStyle>
          <a:p>
            <a:r>
              <a:rPr lang="de-DE" dirty="0"/>
              <a:t>Hier steht eine Überschrift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4BB5B9-AD76-E041-89F2-D27E8685741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74713" y="1881188"/>
            <a:ext cx="10442576" cy="4068762"/>
          </a:xfrm>
        </p:spPr>
        <p:txBody>
          <a:bodyPr lIns="0" tIns="0">
            <a:noAutofit/>
          </a:bodyPr>
          <a:lstStyle>
            <a:lvl1pPr marL="180000" indent="-219600">
              <a:buFont typeface="Arial" panose="020B0604020202020204" pitchFamily="34" charset="0"/>
              <a:buChar char="•"/>
              <a:tabLst/>
              <a:defRPr sz="2000" baseline="0"/>
            </a:lvl1pPr>
            <a:lvl2pPr marL="360000" indent="-220663">
              <a:spcBef>
                <a:spcPts val="1000"/>
              </a:spcBef>
              <a:buFont typeface="Arial" panose="020B0604020202020204" pitchFamily="34" charset="0"/>
              <a:buChar char="•"/>
              <a:defRPr/>
            </a:lvl2pPr>
            <a:lvl3pPr marL="540000" indent="-220663">
              <a:spcBef>
                <a:spcPts val="1000"/>
              </a:spcBef>
              <a:buFont typeface="Arial" panose="020B0604020202020204" pitchFamily="34" charset="0"/>
              <a:buChar char="•"/>
              <a:defRPr/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900000" indent="-219600">
              <a:spcBef>
                <a:spcPts val="1000"/>
              </a:spcBef>
              <a:buFont typeface="Arial" panose="020B0604020202020204" pitchFamily="34" charset="0"/>
              <a:buChar char="•"/>
              <a:defRPr/>
            </a:lvl5pPr>
          </a:lstStyle>
          <a:p>
            <a:r>
              <a:rPr lang="de-DE" dirty="0"/>
              <a:t>Hier steht ein Text</a:t>
            </a:r>
          </a:p>
          <a:p>
            <a:pPr lvl="1"/>
            <a:r>
              <a:rPr lang="de-DE" dirty="0"/>
              <a:t>Aufzählungspunkt 1. Ordnung</a:t>
            </a:r>
          </a:p>
          <a:p>
            <a:pPr lvl="2"/>
            <a:r>
              <a:rPr lang="de-DE" dirty="0"/>
              <a:t>Aufzählungspunkt 2. Ordnung</a:t>
            </a:r>
          </a:p>
          <a:p>
            <a:pPr lvl="3"/>
            <a:r>
              <a:rPr lang="de-DE" dirty="0"/>
              <a:t>Aufzählungspunkt 3. Ordnung</a:t>
            </a:r>
          </a:p>
          <a:p>
            <a:pPr lvl="4"/>
            <a:r>
              <a:rPr lang="de-DE" dirty="0"/>
              <a:t>Aufzählungspunkt 4. Ordnung</a:t>
            </a:r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63BDCA97-09D9-FF46-86B2-F7B12C883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A3B0310-FA6C-7946-85B6-E154E10A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AD3E5B39-6D0A-654D-A1FE-50888F5ADA74}" type="datetimeFigureOut">
              <a:rPr lang="de-DE" smtClean="0"/>
              <a:pPr/>
              <a:t>24.02.2023</a:t>
            </a:fld>
            <a:endParaRPr lang="de-DE" dirty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324940C1-6E0B-F74C-B89E-E6C5AD490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294FB65C-F205-7346-ACE0-FAF43E12CB59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94818650-A180-1C48-8C74-63F02CA6D1B9}"/>
              </a:ext>
            </a:extLst>
          </p:cNvPr>
          <p:cNvCxnSpPr/>
          <p:nvPr userDrawn="1"/>
        </p:nvCxnSpPr>
        <p:spPr>
          <a:xfrm>
            <a:off x="0" y="762994"/>
            <a:ext cx="12192000" cy="0"/>
          </a:xfrm>
          <a:prstGeom prst="line">
            <a:avLst/>
          </a:prstGeom>
          <a:ln w="25400">
            <a:solidFill>
              <a:srgbClr val="0049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6851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BCB68E7-D25F-5A4E-8763-916C479898DB}"/>
              </a:ext>
            </a:extLst>
          </p:cNvPr>
          <p:cNvSpPr/>
          <p:nvPr userDrawn="1"/>
        </p:nvSpPr>
        <p:spPr>
          <a:xfrm>
            <a:off x="0" y="1160463"/>
            <a:ext cx="12192000" cy="5697537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3BED54-F2C9-0144-BF1C-4ED1B9BBFE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8781" y="1881188"/>
            <a:ext cx="5027832" cy="1223961"/>
          </a:xfrm>
        </p:spPr>
        <p:txBody>
          <a:bodyPr vert="horz" lIns="0" tIns="0" rIns="90000" anchor="t" anchorCtr="0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Hier steht ein Titel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AEA2CA5-9E78-C14A-8CFA-CE7601D536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8781" y="3607635"/>
            <a:ext cx="5027832" cy="492032"/>
          </a:xfrm>
        </p:spPr>
        <p:txBody>
          <a:bodyPr lIns="0" tIns="0">
            <a:noAutofit/>
          </a:bodyPr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Hier steht ein Untertitel</a:t>
            </a: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3FC07B55-EEC7-8340-83F1-6F49FB3DFDD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74714" y="5226904"/>
            <a:ext cx="5027832" cy="720724"/>
          </a:xfrm>
        </p:spPr>
        <p:txBody>
          <a:bodyPr lIns="0" tIns="0">
            <a:no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Veranstaltung
Autor, Datum</a:t>
            </a:r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F73DB2B4-E788-D442-A28E-A228D38A023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6275388" y="1160463"/>
            <a:ext cx="5916612" cy="5697537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1417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273">
          <p15:clr>
            <a:srgbClr val="FBAE40"/>
          </p15:clr>
        </p15:guide>
        <p15:guide id="17" orient="horz" pos="195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CD3834C8-2549-C640-A290-5ECD930FD7D4}"/>
              </a:ext>
            </a:extLst>
          </p:cNvPr>
          <p:cNvSpPr/>
          <p:nvPr userDrawn="1"/>
        </p:nvSpPr>
        <p:spPr>
          <a:xfrm>
            <a:off x="0" y="765175"/>
            <a:ext cx="12192000" cy="6092825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661D27E-84D9-2E45-9F1C-4A8CA5E840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2877" y="1881188"/>
            <a:ext cx="10434411" cy="710973"/>
          </a:xfrm>
        </p:spPr>
        <p:txBody>
          <a:bodyPr lIns="0" tIns="0" anchor="t" anchorCtr="0">
            <a:noAutofit/>
          </a:bodyPr>
          <a:lstStyle>
            <a:lvl1pPr>
              <a:defRPr sz="3200" b="1" i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Hier steht eine 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19541AD-6152-0249-B028-D9DEB8D0F3F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82877" y="2600326"/>
            <a:ext cx="10442575" cy="1500187"/>
          </a:xfrm>
        </p:spPr>
        <p:txBody>
          <a:bodyPr lIns="0" tIns="0">
            <a:noAutofit/>
          </a:bodyPr>
          <a:lstStyle>
            <a:lvl1pPr marL="0" indent="0">
              <a:buNone/>
              <a:defRPr sz="28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Hier steht ein Untertitel</a:t>
            </a:r>
          </a:p>
        </p:txBody>
      </p:sp>
      <p:sp>
        <p:nvSpPr>
          <p:cNvPr id="17" name="Fußzeilenplatzhalter 4">
            <a:extLst>
              <a:ext uri="{FF2B5EF4-FFF2-40B4-BE49-F238E27FC236}">
                <a16:creationId xmlns:a16="http://schemas.microsoft.com/office/drawing/2014/main" id="{4370092F-E555-F64E-A70D-D9A61B2B3B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4713" y="6391518"/>
            <a:ext cx="4114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F1EC4BA3-D4B3-DB49-8C1C-74B3474549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63423" y="6391519"/>
            <a:ext cx="1893277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 baseline="0">
                <a:solidFill>
                  <a:schemeClr val="bg1"/>
                </a:solidFill>
              </a:defRPr>
            </a:lvl1pPr>
          </a:lstStyle>
          <a:p>
            <a:fld id="{AD3E5B39-6D0A-654D-A1FE-50888F5ADA74}" type="datetimeFigureOut">
              <a:rPr lang="de-DE" smtClean="0"/>
              <a:pPr/>
              <a:t>24.02.2023</a:t>
            </a:fld>
            <a:endParaRPr lang="de-DE" dirty="0"/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CC49F0CA-E924-CF47-A1A2-8509CFBB58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24009" y="6393961"/>
            <a:ext cx="1893277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 baseline="0">
                <a:solidFill>
                  <a:schemeClr val="bg1"/>
                </a:solidFill>
              </a:defRPr>
            </a:lvl1pPr>
          </a:lstStyle>
          <a:p>
            <a:fld id="{294FB65C-F205-7346-ACE0-FAF43E12CB5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8167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63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spaltig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F6C0F3BA-DA44-C14F-BC26-E331C475E371}"/>
              </a:ext>
            </a:extLst>
          </p:cNvPr>
          <p:cNvSpPr/>
          <p:nvPr userDrawn="1"/>
        </p:nvSpPr>
        <p:spPr>
          <a:xfrm>
            <a:off x="0" y="6308725"/>
            <a:ext cx="12192000" cy="549275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E859B07-AF76-FC43-A31F-25F8413AC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1" y="1160463"/>
            <a:ext cx="10442576" cy="520702"/>
          </a:xfrm>
        </p:spPr>
        <p:txBody>
          <a:bodyPr lIns="0" tIns="0" anchor="t" anchorCtr="0">
            <a:noAutofit/>
          </a:bodyPr>
          <a:lstStyle>
            <a:lvl1pPr>
              <a:defRPr sz="2800" b="1" i="0" baseline="0">
                <a:solidFill>
                  <a:srgbClr val="004994"/>
                </a:solidFill>
              </a:defRPr>
            </a:lvl1pPr>
          </a:lstStyle>
          <a:p>
            <a:r>
              <a:rPr lang="de-DE" dirty="0"/>
              <a:t>Hier steht eine Überschrift</a:t>
            </a:r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63BDCA97-09D9-FF46-86B2-F7B12C883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A3B0310-FA6C-7946-85B6-E154E10A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AD3E5B39-6D0A-654D-A1FE-50888F5ADA74}" type="datetimeFigureOut">
              <a:rPr lang="de-DE" smtClean="0"/>
              <a:pPr/>
              <a:t>24.02.2023</a:t>
            </a:fld>
            <a:endParaRPr lang="de-DE" dirty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324940C1-6E0B-F74C-B89E-E6C5AD490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294FB65C-F205-7346-ACE0-FAF43E12CB59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94818650-A180-1C48-8C74-63F02CA6D1B9}"/>
              </a:ext>
            </a:extLst>
          </p:cNvPr>
          <p:cNvCxnSpPr/>
          <p:nvPr userDrawn="1"/>
        </p:nvCxnSpPr>
        <p:spPr>
          <a:xfrm>
            <a:off x="0" y="762994"/>
            <a:ext cx="12192000" cy="0"/>
          </a:xfrm>
          <a:prstGeom prst="line">
            <a:avLst/>
          </a:prstGeom>
          <a:ln w="25400">
            <a:solidFill>
              <a:srgbClr val="0049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A1DF8952-5A06-D34A-9B54-84ADB6D1465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/>
        <p:txBody>
          <a:bodyPr tIns="0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 dirty="0"/>
              <a:t>Hier steht ein 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625816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spaltig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67D76109-3406-034C-A080-04FF75E07FE4}"/>
              </a:ext>
            </a:extLst>
          </p:cNvPr>
          <p:cNvSpPr/>
          <p:nvPr userDrawn="1"/>
        </p:nvSpPr>
        <p:spPr>
          <a:xfrm>
            <a:off x="0" y="6308725"/>
            <a:ext cx="12192000" cy="549275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5BD697-D068-CD4A-93E3-7B5203F948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3579" y="1160463"/>
            <a:ext cx="10435544" cy="522969"/>
          </a:xfrm>
        </p:spPr>
        <p:txBody>
          <a:bodyPr lIns="0" tIns="0" rIns="90000" anchor="t" anchorCtr="0">
            <a:noAutofit/>
          </a:bodyPr>
          <a:lstStyle>
            <a:lvl1pPr>
              <a:defRPr sz="2800" b="1" i="0" baseline="0">
                <a:solidFill>
                  <a:srgbClr val="004994"/>
                </a:solidFill>
              </a:defRPr>
            </a:lvl1pPr>
          </a:lstStyle>
          <a:p>
            <a:r>
              <a:rPr lang="de-DE" dirty="0"/>
              <a:t>Hier steht eine Überschrift</a:t>
            </a: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977151CE-69C3-6F4C-807D-0CD0719AC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endParaRPr lang="de-DE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2CAA3806-6430-334E-9328-E239789B4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Ins="0"/>
          <a:lstStyle/>
          <a:p>
            <a:fld id="{AD3E5B39-6D0A-654D-A1FE-50888F5ADA74}" type="datetimeFigureOut">
              <a:rPr lang="de-DE" smtClean="0"/>
              <a:pPr/>
              <a:t>24.02.2023</a:t>
            </a:fld>
            <a:endParaRPr lang="de-DE" dirty="0"/>
          </a:p>
        </p:txBody>
      </p:sp>
      <p:sp>
        <p:nvSpPr>
          <p:cNvPr id="19" name="Foliennummernplatzhalter 18">
            <a:extLst>
              <a:ext uri="{FF2B5EF4-FFF2-40B4-BE49-F238E27FC236}">
                <a16:creationId xmlns:a16="http://schemas.microsoft.com/office/drawing/2014/main" id="{283C436B-9C86-DE4D-8B23-9F16AB584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0"/>
          <a:lstStyle/>
          <a:p>
            <a:fld id="{294FB65C-F205-7346-ACE0-FAF43E12CB59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59D6CB8-D562-F74D-96F6-C03C066181D1}"/>
              </a:ext>
            </a:extLst>
          </p:cNvPr>
          <p:cNvCxnSpPr/>
          <p:nvPr userDrawn="1"/>
        </p:nvCxnSpPr>
        <p:spPr>
          <a:xfrm>
            <a:off x="0" y="762994"/>
            <a:ext cx="12192000" cy="0"/>
          </a:xfrm>
          <a:prstGeom prst="line">
            <a:avLst/>
          </a:prstGeom>
          <a:ln w="25400">
            <a:solidFill>
              <a:srgbClr val="0049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C7D3026-1B65-F347-83CC-E5B76CF43C4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74713" y="1881188"/>
            <a:ext cx="5041900" cy="4068762"/>
          </a:xfrm>
        </p:spPr>
        <p:txBody>
          <a:bodyPr tIns="0"/>
          <a:lstStyle/>
          <a:p>
            <a:pPr lvl="0"/>
            <a:r>
              <a:rPr lang="de-DE" dirty="0"/>
              <a:t>Hier steht ein 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9FCFFAED-C4CB-624F-801E-5CAB42B232C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75388" y="1881188"/>
            <a:ext cx="5033962" cy="4068762"/>
          </a:xfrm>
        </p:spPr>
        <p:txBody>
          <a:bodyPr tIns="0"/>
          <a:lstStyle/>
          <a:p>
            <a:pPr lvl="0"/>
            <a:r>
              <a:rPr lang="de-DE" dirty="0"/>
              <a:t>Hier steht ein 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983644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spaltiger Inh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67D76109-3406-034C-A080-04FF75E07FE4}"/>
              </a:ext>
            </a:extLst>
          </p:cNvPr>
          <p:cNvSpPr/>
          <p:nvPr userDrawn="1"/>
        </p:nvSpPr>
        <p:spPr>
          <a:xfrm>
            <a:off x="0" y="6308725"/>
            <a:ext cx="12192000" cy="549275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5BD697-D068-CD4A-93E3-7B5203F948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3579" y="1160463"/>
            <a:ext cx="10435544" cy="522969"/>
          </a:xfrm>
        </p:spPr>
        <p:txBody>
          <a:bodyPr lIns="0" tIns="0" rIns="90000" anchor="t" anchorCtr="0">
            <a:noAutofit/>
          </a:bodyPr>
          <a:lstStyle>
            <a:lvl1pPr>
              <a:defRPr sz="2800" b="1" i="0" baseline="0">
                <a:solidFill>
                  <a:srgbClr val="004994"/>
                </a:solidFill>
              </a:defRPr>
            </a:lvl1pPr>
          </a:lstStyle>
          <a:p>
            <a:r>
              <a:rPr lang="de-DE" dirty="0"/>
              <a:t>Hier steht eine Überschrift</a:t>
            </a: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977151CE-69C3-6F4C-807D-0CD0719AC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endParaRPr lang="de-DE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2CAA3806-6430-334E-9328-E239789B4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Ins="0"/>
          <a:lstStyle/>
          <a:p>
            <a:fld id="{AD3E5B39-6D0A-654D-A1FE-50888F5ADA74}" type="datetimeFigureOut">
              <a:rPr lang="de-DE" smtClean="0"/>
              <a:pPr/>
              <a:t>24.02.2023</a:t>
            </a:fld>
            <a:endParaRPr lang="de-DE" dirty="0"/>
          </a:p>
        </p:txBody>
      </p:sp>
      <p:sp>
        <p:nvSpPr>
          <p:cNvPr id="19" name="Foliennummernplatzhalter 18">
            <a:extLst>
              <a:ext uri="{FF2B5EF4-FFF2-40B4-BE49-F238E27FC236}">
                <a16:creationId xmlns:a16="http://schemas.microsoft.com/office/drawing/2014/main" id="{283C436B-9C86-DE4D-8B23-9F16AB584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0"/>
          <a:lstStyle/>
          <a:p>
            <a:fld id="{294FB65C-F205-7346-ACE0-FAF43E12CB59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59D6CB8-D562-F74D-96F6-C03C066181D1}"/>
              </a:ext>
            </a:extLst>
          </p:cNvPr>
          <p:cNvCxnSpPr/>
          <p:nvPr userDrawn="1"/>
        </p:nvCxnSpPr>
        <p:spPr>
          <a:xfrm>
            <a:off x="0" y="762994"/>
            <a:ext cx="12192000" cy="0"/>
          </a:xfrm>
          <a:prstGeom prst="line">
            <a:avLst/>
          </a:prstGeom>
          <a:ln w="25400">
            <a:solidFill>
              <a:srgbClr val="0049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49AE88C-4931-B34F-BBFD-AC1F47CE0CE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74713" y="1881188"/>
            <a:ext cx="3960812" cy="4068762"/>
          </a:xfrm>
        </p:spPr>
        <p:txBody>
          <a:bodyPr tIns="0"/>
          <a:lstStyle/>
          <a:p>
            <a:pPr lvl="0"/>
            <a:r>
              <a:rPr lang="de-DE" dirty="0"/>
              <a:t>Hier steht ein 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1E28C41-A30B-BB4D-9B5A-18EE464F051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195888" y="1881188"/>
            <a:ext cx="6113462" cy="4068762"/>
          </a:xfrm>
        </p:spPr>
        <p:txBody>
          <a:bodyPr tIns="0"/>
          <a:lstStyle/>
          <a:p>
            <a:pPr lvl="0"/>
            <a:r>
              <a:rPr lang="de-DE" dirty="0"/>
              <a:t>Hier steht ein 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007784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F6C0F3BA-DA44-C14F-BC26-E331C475E371}"/>
              </a:ext>
            </a:extLst>
          </p:cNvPr>
          <p:cNvSpPr/>
          <p:nvPr userDrawn="1"/>
        </p:nvSpPr>
        <p:spPr>
          <a:xfrm>
            <a:off x="0" y="6308725"/>
            <a:ext cx="12192000" cy="549275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E859B07-AF76-FC43-A31F-25F8413AC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1" y="1160463"/>
            <a:ext cx="10442576" cy="520702"/>
          </a:xfrm>
        </p:spPr>
        <p:txBody>
          <a:bodyPr lIns="0" tIns="0" anchor="t" anchorCtr="0">
            <a:noAutofit/>
          </a:bodyPr>
          <a:lstStyle>
            <a:lvl1pPr>
              <a:defRPr sz="2800" b="1" i="0" baseline="0">
                <a:solidFill>
                  <a:srgbClr val="004994"/>
                </a:solidFill>
              </a:defRPr>
            </a:lvl1pPr>
          </a:lstStyle>
          <a:p>
            <a:r>
              <a:rPr lang="de-DE" dirty="0"/>
              <a:t>Dies ist eine Tabellenfolie</a:t>
            </a:r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63BDCA97-09D9-FF46-86B2-F7B12C883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A3B0310-FA6C-7946-85B6-E154E10A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AD3E5B39-6D0A-654D-A1FE-50888F5ADA74}" type="datetimeFigureOut">
              <a:rPr lang="de-DE" smtClean="0"/>
              <a:pPr/>
              <a:t>24.02.2023</a:t>
            </a:fld>
            <a:endParaRPr lang="de-DE" dirty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324940C1-6E0B-F74C-B89E-E6C5AD490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294FB65C-F205-7346-ACE0-FAF43E12CB59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94818650-A180-1C48-8C74-63F02CA6D1B9}"/>
              </a:ext>
            </a:extLst>
          </p:cNvPr>
          <p:cNvCxnSpPr/>
          <p:nvPr userDrawn="1"/>
        </p:nvCxnSpPr>
        <p:spPr>
          <a:xfrm>
            <a:off x="0" y="762994"/>
            <a:ext cx="12192000" cy="0"/>
          </a:xfrm>
          <a:prstGeom prst="line">
            <a:avLst/>
          </a:prstGeom>
          <a:ln w="25400">
            <a:solidFill>
              <a:srgbClr val="0049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79780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2">
            <a:extLst>
              <a:ext uri="{FF2B5EF4-FFF2-40B4-BE49-F238E27FC236}">
                <a16:creationId xmlns:a16="http://schemas.microsoft.com/office/drawing/2014/main" id="{FD6188F8-C64B-7B48-A17B-544ED2E9AEC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-5936" y="0"/>
            <a:ext cx="12197936" cy="6858000"/>
          </a:xfr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Platzhalter für Bild</a:t>
            </a:r>
          </a:p>
        </p:txBody>
      </p:sp>
    </p:spTree>
    <p:extLst>
      <p:ext uri="{BB962C8B-B14F-4D97-AF65-F5344CB8AC3E}">
        <p14:creationId xmlns:p14="http://schemas.microsoft.com/office/powerpoint/2010/main" val="308515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2">
            <a:extLst>
              <a:ext uri="{FF2B5EF4-FFF2-40B4-BE49-F238E27FC236}">
                <a16:creationId xmlns:a16="http://schemas.microsoft.com/office/drawing/2014/main" id="{FD6188F8-C64B-7B48-A17B-544ED2E9AEC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-5936" y="0"/>
            <a:ext cx="12197936" cy="6858000"/>
          </a:xfr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Platzhalter für Bild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B096E326-A306-9449-B815-5B3E27351C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4391922"/>
            <a:ext cx="5564724" cy="1835027"/>
          </a:xfrm>
          <a:solidFill>
            <a:schemeClr val="tx2"/>
          </a:solidFill>
        </p:spPr>
        <p:txBody>
          <a:bodyPr wrap="square" lIns="360000" tIns="360000" rIns="360000" bIns="360000" anchor="t" anchorCtr="0">
            <a:spAutoFit/>
          </a:bodyPr>
          <a:lstStyle>
            <a:lvl1pPr>
              <a:defRPr sz="2000" b="0" i="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»Hier steht ein Zitat, welches über mehrere Zeilen gehen kann, was kein Problem ist, da diese Folie genug Platz dafür bietet.« </a:t>
            </a:r>
          </a:p>
        </p:txBody>
      </p:sp>
    </p:spTree>
    <p:extLst>
      <p:ext uri="{BB962C8B-B14F-4D97-AF65-F5344CB8AC3E}">
        <p14:creationId xmlns:p14="http://schemas.microsoft.com/office/powerpoint/2010/main" val="2588105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972968E-AE03-8F46-861E-3A044FC5E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4" y="1160463"/>
            <a:ext cx="10442574" cy="665185"/>
          </a:xfrm>
          <a:prstGeom prst="rect">
            <a:avLst/>
          </a:prstGeom>
        </p:spPr>
        <p:txBody>
          <a:bodyPr vert="horz" lIns="0" tIns="0" rIns="91440" bIns="4572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8A3344-B054-6F48-8622-EC24CA4865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4713" y="1881187"/>
            <a:ext cx="10442574" cy="406876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r>
              <a:rPr lang="de-DE" dirty="0"/>
              <a:t>Aufzählungspunkt 1. Ordnung</a:t>
            </a:r>
          </a:p>
          <a:p>
            <a:pPr lvl="1"/>
            <a:r>
              <a:rPr lang="de-DE" dirty="0"/>
              <a:t>Aufzählungspunkt 2. Ordnung</a:t>
            </a:r>
          </a:p>
          <a:p>
            <a:pPr lvl="2"/>
            <a:r>
              <a:rPr lang="de-DE" dirty="0"/>
              <a:t>Aufzählungspunkt 3. Ordnung</a:t>
            </a:r>
          </a:p>
          <a:p>
            <a:pPr lvl="3"/>
            <a:r>
              <a:rPr lang="de-DE" dirty="0"/>
              <a:t>Aufzählungspunkt 4. Ordnung</a:t>
            </a:r>
          </a:p>
          <a:p>
            <a:pPr lvl="4"/>
            <a:r>
              <a:rPr lang="de-DE" dirty="0"/>
              <a:t>Aufzählungspunkt 5. Ordnung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AA3143-6D67-A249-80A0-870F2EC21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4713" y="6394849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 baseline="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2D50990-9108-1740-84C0-29EED85296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6475" y="6394850"/>
            <a:ext cx="1800225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 baseline="0">
                <a:solidFill>
                  <a:schemeClr val="bg1"/>
                </a:solidFill>
              </a:defRPr>
            </a:lvl1pPr>
          </a:lstStyle>
          <a:p>
            <a:fld id="{AD3E5B39-6D0A-654D-A1FE-50888F5ADA74}" type="datetimeFigureOut">
              <a:rPr lang="de-DE" smtClean="0"/>
              <a:pPr/>
              <a:t>24.02.2023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F88D46-A748-FB42-87A9-33A26DCA5F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517061" y="6397292"/>
            <a:ext cx="1800225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 baseline="0">
                <a:solidFill>
                  <a:schemeClr val="bg1"/>
                </a:solidFill>
              </a:defRPr>
            </a:lvl1pPr>
          </a:lstStyle>
          <a:p>
            <a:fld id="{294FB65C-F205-7346-ACE0-FAF43E12CB59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41DF467-0EBD-CC4A-B0A8-ACD228D56F3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74898" y="225425"/>
            <a:ext cx="1233057" cy="29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5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8" r:id="rId2"/>
    <p:sldLayoutId id="2147483651" r:id="rId3"/>
    <p:sldLayoutId id="2147483650" r:id="rId4"/>
    <p:sldLayoutId id="2147483652" r:id="rId5"/>
    <p:sldLayoutId id="2147483666" r:id="rId6"/>
    <p:sldLayoutId id="2147483663" r:id="rId7"/>
    <p:sldLayoutId id="2147483655" r:id="rId8"/>
    <p:sldLayoutId id="2147483667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432000" indent="-216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000" b="0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marR="0" indent="-2160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b="0" i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080000" marR="0" indent="-2160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152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727" userDrawn="1">
          <p15:clr>
            <a:srgbClr val="F26B43"/>
          </p15:clr>
        </p15:guide>
        <p15:guide id="2" pos="551" userDrawn="1">
          <p15:clr>
            <a:srgbClr val="F26B43"/>
          </p15:clr>
        </p15:guide>
        <p15:guide id="3" pos="7129" userDrawn="1">
          <p15:clr>
            <a:srgbClr val="F26B43"/>
          </p15:clr>
        </p15:guide>
        <p15:guide id="4" pos="3953" userDrawn="1">
          <p15:clr>
            <a:srgbClr val="F26B43"/>
          </p15:clr>
        </p15:guide>
        <p15:guide id="5" pos="3273" userDrawn="1">
          <p15:clr>
            <a:srgbClr val="F26B43"/>
          </p15:clr>
        </p15:guide>
        <p15:guide id="6" pos="3046" userDrawn="1">
          <p15:clr>
            <a:srgbClr val="F26B43"/>
          </p15:clr>
        </p15:guide>
        <p15:guide id="7" pos="4407" userDrawn="1">
          <p15:clr>
            <a:srgbClr val="F26B43"/>
          </p15:clr>
        </p15:guide>
        <p15:guide id="8" pos="4634" userDrawn="1">
          <p15:clr>
            <a:srgbClr val="F26B43"/>
          </p15:clr>
        </p15:guide>
        <p15:guide id="9" orient="horz" pos="1185" userDrawn="1">
          <p15:clr>
            <a:srgbClr val="F26B43"/>
          </p15:clr>
        </p15:guide>
        <p15:guide id="10" orient="horz" pos="3748" userDrawn="1">
          <p15:clr>
            <a:srgbClr val="F26B43"/>
          </p15:clr>
        </p15:guide>
        <p15:guide id="11" orient="horz" pos="731" userDrawn="1">
          <p15:clr>
            <a:srgbClr val="F26B43"/>
          </p15:clr>
        </p15:guide>
        <p15:guide id="12" orient="horz" pos="323" userDrawn="1">
          <p15:clr>
            <a:srgbClr val="F26B43"/>
          </p15:clr>
        </p15:guide>
        <p15:guide id="13" orient="horz" pos="1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dguv.de/dguv-test/index.jsp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guv.de/hochschule/index.js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guv.de/job/index.jsp" TargetMode="External"/><Relationship Id="rId2" Type="http://schemas.openxmlformats.org/officeDocument/2006/relationships/hyperlink" Target="mailto:dguvjob@dguv.de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eg"/><Relationship Id="rId5" Type="http://schemas.openxmlformats.org/officeDocument/2006/relationships/hyperlink" Target="https://www.enableme.de/de/angebote/jobs" TargetMode="External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dguv.de/ifa/index.jsp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dguv.de/iag/index.jsp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dguv.de/ipa/index.jsp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z="2999"/>
              <a:t>Auftrag und Aufgaben</a:t>
            </a:r>
          </a:p>
        </p:txBody>
      </p:sp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„… mit allen geeigneten Mitteln…“</a:t>
            </a:r>
          </a:p>
          <a:p>
            <a:r>
              <a:rPr lang="de-DE" dirty="0"/>
              <a:t>Alles aus einer Hand!</a:t>
            </a:r>
          </a:p>
        </p:txBody>
      </p:sp>
    </p:spTree>
    <p:extLst>
      <p:ext uri="{BB962C8B-B14F-4D97-AF65-F5344CB8AC3E}">
        <p14:creationId xmlns:p14="http://schemas.microsoft.com/office/powerpoint/2010/main" val="273531658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5C8519E5-10DE-4B4C-817B-FB3482DF4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DGUV Test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532A136-E502-4E52-98A7-EBC3F7E9C6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74714" y="1881187"/>
            <a:ext cx="7482476" cy="4068763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DGUV Test. Das Kompetenz-Netzwerk für eine sichere und gesunde Arbeitswelt verbindet Wissenschaft, Anforderungen und Praxis für innovative Entwicklungen.</a:t>
            </a:r>
          </a:p>
          <a:p>
            <a:r>
              <a:rPr lang="de-DE" dirty="0"/>
              <a:t>Prüfung und Zertifizierung seit 100 Jahren Bestandteil der gesetzlichen Unfallversicherung</a:t>
            </a:r>
          </a:p>
          <a:p>
            <a:r>
              <a:rPr lang="de-DE" dirty="0"/>
              <a:t>Prüfung und Zertifizierung von Produkten, Personen und Qualitätsmanagementsystemen</a:t>
            </a:r>
          </a:p>
          <a:p>
            <a:r>
              <a:rPr lang="de-DE" dirty="0"/>
              <a:t>Prüfung und Zertifizierung von Teilaspekten</a:t>
            </a:r>
          </a:p>
          <a:p>
            <a:r>
              <a:rPr lang="de-DE" dirty="0"/>
              <a:t>Ausstellung von (EU-/EG-) Baumusterprüfbescheinigungen</a:t>
            </a:r>
          </a:p>
          <a:p>
            <a:r>
              <a:rPr lang="de-DE" dirty="0"/>
              <a:t>Zuerkennung des GS-Zeichens und des DGUV Test-Zeichens </a:t>
            </a:r>
          </a:p>
          <a:p>
            <a:r>
              <a:rPr lang="de-DE" dirty="0"/>
              <a:t>Prüfungen auch entwicklungsbegleitend </a:t>
            </a:r>
          </a:p>
          <a:p>
            <a:endParaRPr lang="de-DE" dirty="0"/>
          </a:p>
        </p:txBody>
      </p:sp>
      <p:pic>
        <p:nvPicPr>
          <p:cNvPr id="4" name="Picture 2">
            <a:hlinkClick r:id="rId2"/>
            <a:extLst>
              <a:ext uri="{FF2B5EF4-FFF2-40B4-BE49-F238E27FC236}">
                <a16:creationId xmlns:a16="http://schemas.microsoft.com/office/drawing/2014/main" id="{A637E9F0-0B34-4543-947D-96FFF3381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206057" y="3763122"/>
            <a:ext cx="1502347" cy="218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C:\Users\becker.jannik\Desktop\DGUV Test Logos\Logo-DGUV-Test-RGB-2z.jpg">
            <a:hlinkClick r:id="rId2"/>
            <a:extLst>
              <a:ext uri="{FF2B5EF4-FFF2-40B4-BE49-F238E27FC236}">
                <a16:creationId xmlns:a16="http://schemas.microsoft.com/office/drawing/2014/main" id="{96DC23B4-3DB3-4699-88CA-EBAAAC226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57189" y="1171545"/>
            <a:ext cx="2960097" cy="60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C59711A-9F11-4D31-9590-E245F171F0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8370" y="2026912"/>
            <a:ext cx="1697739" cy="149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19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5C8519E5-10DE-4B4C-817B-FB3482DF4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Hochschule der Deutschen Gesetzlichen Unfallversicherung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532A136-E502-4E52-98A7-EBC3F7E9C6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6755790" cy="4068763"/>
          </a:xfrm>
        </p:spPr>
        <p:txBody>
          <a:bodyPr/>
          <a:lstStyle/>
          <a:p>
            <a:r>
              <a:rPr lang="de-DE" dirty="0"/>
              <a:t>private, staatlich anerkannte Hochschule in Trägerschaft der DGUV mit Sitz in Bad Hersfeld und Hennef</a:t>
            </a:r>
          </a:p>
          <a:p>
            <a:r>
              <a:rPr lang="de-DE" dirty="0"/>
              <a:t>10 Studien-, Aus- und Weiterbildungsgänge</a:t>
            </a:r>
          </a:p>
          <a:p>
            <a:pPr lvl="1"/>
            <a:r>
              <a:rPr lang="de-DE" dirty="0"/>
              <a:t>ca. 500 Studierende </a:t>
            </a:r>
          </a:p>
          <a:p>
            <a:pPr lvl="1"/>
            <a:r>
              <a:rPr lang="de-DE" dirty="0"/>
              <a:t>ca. 350 Auszubildende</a:t>
            </a:r>
          </a:p>
          <a:p>
            <a:pPr lvl="1"/>
            <a:r>
              <a:rPr lang="de-DE" dirty="0"/>
              <a:t>ca. 6.000 Weiterbildungsteilnehmende</a:t>
            </a:r>
          </a:p>
          <a:p>
            <a:r>
              <a:rPr lang="de-DE" dirty="0"/>
              <a:t>Über 300 Lehrbeauftragte / externe Referenten</a:t>
            </a:r>
          </a:p>
          <a:p>
            <a:endParaRPr lang="de-DE" dirty="0"/>
          </a:p>
        </p:txBody>
      </p:sp>
      <p:pic>
        <p:nvPicPr>
          <p:cNvPr id="4" name="Picture 2" descr="C:\Users\becker.jannik\Desktop\Akademie_Hersfeld2c.jpg">
            <a:hlinkClick r:id="rId3"/>
            <a:extLst>
              <a:ext uri="{FF2B5EF4-FFF2-40B4-BE49-F238E27FC236}">
                <a16:creationId xmlns:a16="http://schemas.microsoft.com/office/drawing/2014/main" id="{CE725878-3F61-4278-B622-0E8772AC56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30503" y="1914447"/>
            <a:ext cx="3686785" cy="4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3E794E6-A48E-4149-8CFB-D762D38A5C12}"/>
              </a:ext>
            </a:extLst>
          </p:cNvPr>
          <p:cNvSpPr txBox="1"/>
          <p:nvPr/>
        </p:nvSpPr>
        <p:spPr>
          <a:xfrm>
            <a:off x="7674403" y="5797059"/>
            <a:ext cx="1506431" cy="15384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ct val="40000"/>
              </a:spcBef>
              <a:buClr>
                <a:srgbClr val="004994"/>
              </a:buClr>
            </a:pPr>
            <a:r>
              <a:rPr lang="de-DE" sz="1000" dirty="0">
                <a:solidFill>
                  <a:schemeClr val="bg1">
                    <a:lumMod val="75000"/>
                  </a:schemeClr>
                </a:solidFill>
              </a:rPr>
              <a:t>© movingimage24 / DGUV</a:t>
            </a:r>
          </a:p>
        </p:txBody>
      </p:sp>
    </p:spTree>
    <p:extLst>
      <p:ext uri="{BB962C8B-B14F-4D97-AF65-F5344CB8AC3E}">
        <p14:creationId xmlns:p14="http://schemas.microsoft.com/office/powerpoint/2010/main" val="245866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Portfolio der HGU </a:t>
            </a:r>
            <a:endParaRPr lang="de-DE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</p:nvPr>
        </p:nvGraphicFramePr>
        <p:xfrm>
          <a:off x="874711" y="1881189"/>
          <a:ext cx="10442578" cy="347467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570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2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9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69136">
                <a:tc>
                  <a:txBody>
                    <a:bodyPr/>
                    <a:lstStyle/>
                    <a:p>
                      <a:pPr algn="l"/>
                      <a:r>
                        <a:rPr lang="de-DE" sz="1800" dirty="0"/>
                        <a:t>Studiengänge,</a:t>
                      </a:r>
                      <a:br>
                        <a:rPr lang="de-DE" sz="1800" dirty="0"/>
                      </a:br>
                      <a:r>
                        <a:rPr lang="de-DE" sz="1800" dirty="0"/>
                        <a:t>Anwendungsforschung</a:t>
                      </a:r>
                    </a:p>
                  </a:txBody>
                  <a:tcPr marL="91416" marR="91416" marT="45708" marB="45708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dirty="0"/>
                        <a:t>Zertifikatsprogramme,</a:t>
                      </a:r>
                      <a:br>
                        <a:rPr lang="de-DE" sz="1800" dirty="0"/>
                      </a:br>
                      <a:r>
                        <a:rPr lang="de-DE" sz="1800" dirty="0"/>
                        <a:t>Seminare</a:t>
                      </a:r>
                    </a:p>
                  </a:txBody>
                  <a:tcPr marL="91416" marR="91416" marT="45708" marB="45708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dirty="0"/>
                        <a:t>Fachinformationsservice gesetzliche</a:t>
                      </a:r>
                      <a:r>
                        <a:rPr lang="de-DE" sz="1800" baseline="0" dirty="0"/>
                        <a:t> Unfallversicherung</a:t>
                      </a:r>
                      <a:endParaRPr lang="de-DE" sz="1800" dirty="0"/>
                    </a:p>
                  </a:txBody>
                  <a:tcPr marL="91416" marR="91416" marT="45708" marB="45708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dirty="0" err="1"/>
                        <a:t>WohnCampus</a:t>
                      </a:r>
                      <a:r>
                        <a:rPr lang="de-DE" sz="1800" dirty="0"/>
                        <a:t/>
                      </a:r>
                      <a:br>
                        <a:rPr lang="de-DE" sz="1800" dirty="0"/>
                      </a:br>
                      <a:endParaRPr lang="de-DE" sz="1800" dirty="0"/>
                    </a:p>
                  </a:txBody>
                  <a:tcPr marL="91416" marR="91416" marT="45708" marB="45708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9041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/>
                        <a:t>Bachelor </a:t>
                      </a:r>
                      <a:r>
                        <a:rPr lang="de-DE" sz="1800" dirty="0" err="1"/>
                        <a:t>of</a:t>
                      </a:r>
                      <a:r>
                        <a:rPr lang="de-DE" sz="1800" dirty="0"/>
                        <a:t> Arts „Sozialversicherung, Schwerpunkt Unfallversicherung“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/>
                        <a:t>Master </a:t>
                      </a:r>
                      <a:r>
                        <a:rPr lang="de-DE" sz="1800" dirty="0" err="1"/>
                        <a:t>of</a:t>
                      </a:r>
                      <a:r>
                        <a:rPr lang="de-DE" sz="1800" dirty="0"/>
                        <a:t> Public Administration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/>
                        <a:t>Zertifikatsstudien-gänge </a:t>
                      </a:r>
                      <a:br>
                        <a:rPr lang="de-DE" sz="1800" dirty="0"/>
                      </a:br>
                      <a:endParaRPr lang="de-DE" sz="18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altLang="de-DE" sz="1800" dirty="0"/>
                        <a:t>Aufstiegsqualifizierung </a:t>
                      </a:r>
                      <a:br>
                        <a:rPr lang="de-DE" altLang="de-DE" sz="1800" dirty="0"/>
                      </a:br>
                      <a:r>
                        <a:rPr lang="de-DE" altLang="de-DE" sz="1800" dirty="0"/>
                        <a:t>Höherer Dienst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altLang="de-DE" sz="1800" dirty="0"/>
                        <a:t>Sozialversicherungs-fachangestellte/r</a:t>
                      </a:r>
                      <a:r>
                        <a:rPr lang="de-DE" altLang="de-DE" sz="1800" baseline="0" dirty="0"/>
                        <a:t>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altLang="de-DE" sz="1800" dirty="0"/>
                        <a:t>Basis-/</a:t>
                      </a:r>
                      <a:r>
                        <a:rPr lang="de-DE" altLang="de-DE" sz="1800" dirty="0" err="1"/>
                        <a:t>FachTraining</a:t>
                      </a:r>
                      <a:r>
                        <a:rPr lang="de-DE" altLang="de-DE" sz="1800" dirty="0"/>
                        <a:t> GUV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altLang="de-DE" sz="1800" dirty="0"/>
                        <a:t>Ausbildereignungs-</a:t>
                      </a:r>
                      <a:br>
                        <a:rPr lang="de-DE" altLang="de-DE" sz="1800" dirty="0"/>
                      </a:br>
                      <a:r>
                        <a:rPr lang="de-DE" altLang="de-DE" sz="1800" dirty="0" err="1"/>
                        <a:t>prüfung</a:t>
                      </a:r>
                      <a:r>
                        <a:rPr lang="de-DE" altLang="de-DE" sz="1800" dirty="0"/>
                        <a:t>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altLang="de-DE" sz="1800" dirty="0"/>
                        <a:t>Einzelseminare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800" dirty="0"/>
                        <a:t>diverse Informationsdienste für die Träger der gesetzlichen Unfallversicherung oder Externe</a:t>
                      </a:r>
                    </a:p>
                    <a:p>
                      <a:endParaRPr lang="de-DE" sz="18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800" dirty="0"/>
                        <a:t>Belegung durch die DGUV, Unfallversicher-</a:t>
                      </a:r>
                      <a:r>
                        <a:rPr lang="de-DE" altLang="de-DE" sz="1800" dirty="0" err="1"/>
                        <a:t>ungsträger</a:t>
                      </a:r>
                      <a:r>
                        <a:rPr lang="de-DE" altLang="de-DE" sz="1800" dirty="0"/>
                        <a:t> </a:t>
                      </a:r>
                      <a:br>
                        <a:rPr lang="de-DE" altLang="de-DE" sz="1800" dirty="0"/>
                      </a:br>
                      <a:r>
                        <a:rPr lang="de-DE" altLang="de-DE" sz="1800" dirty="0"/>
                        <a:t>und Externe für</a:t>
                      </a:r>
                      <a:br>
                        <a:rPr lang="de-DE" altLang="de-DE" sz="1800" dirty="0"/>
                      </a:br>
                      <a:r>
                        <a:rPr lang="de-DE" altLang="de-DE" sz="1800" dirty="0"/>
                        <a:t>Seminare, Tagungen oder Konferenzen </a:t>
                      </a:r>
                    </a:p>
                    <a:p>
                      <a:endParaRPr lang="de-DE" sz="1800" dirty="0"/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027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960" y="1888461"/>
            <a:ext cx="3319579" cy="4061489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8017261" y="5796102"/>
            <a:ext cx="140743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ct val="40000"/>
              </a:spcBef>
              <a:buClr>
                <a:srgbClr val="004994"/>
              </a:buClr>
            </a:pPr>
            <a:r>
              <a:rPr lang="de-DE" sz="1000" dirty="0">
                <a:solidFill>
                  <a:schemeClr val="bg1">
                    <a:lumMod val="65000"/>
                  </a:schemeClr>
                </a:solidFill>
              </a:rPr>
              <a:t>© Jannik Becker / DGUV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2960" y="1881187"/>
            <a:ext cx="3319579" cy="4071039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10170819" y="5803336"/>
            <a:ext cx="113172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ct val="40000"/>
              </a:spcBef>
              <a:buClr>
                <a:srgbClr val="004994"/>
              </a:buClr>
            </a:pP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 Bertram / BG RCI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2960" y="1888461"/>
            <a:ext cx="3319579" cy="4063765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 rot="16200000">
            <a:off x="10170018" y="4765010"/>
            <a:ext cx="211115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ct val="40000"/>
              </a:spcBef>
              <a:buClr>
                <a:srgbClr val="004994"/>
              </a:buClr>
            </a:pPr>
            <a:r>
              <a:rPr lang="de-DE" sz="1000" dirty="0">
                <a:solidFill>
                  <a:schemeClr val="bg1">
                    <a:lumMod val="50000"/>
                  </a:schemeClr>
                </a:solidFill>
              </a:rPr>
              <a:t>© MSSP – Michael Schwartz / DGUV</a:t>
            </a:r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Aufgaben und Ziele der Rehabilitation</a:t>
            </a:r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 rot="5400000">
            <a:off x="1985141" y="2375631"/>
            <a:ext cx="1378205" cy="709084"/>
          </a:xfrm>
          <a:prstGeom prst="rightArrow">
            <a:avLst>
              <a:gd name="adj1" fmla="val 43981"/>
              <a:gd name="adj2" fmla="val 63582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/>
        </p:spPr>
        <p:txBody>
          <a:bodyPr rot="10800000" vert="eaVert" wrap="none" anchor="ctr"/>
          <a:lstStyle/>
          <a:p>
            <a:pPr algn="ctr"/>
            <a:endParaRPr lang="de-DE" sz="2399" u="sng">
              <a:latin typeface="Times" pitchFamily="18" charset="0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 rot="5400000">
            <a:off x="2134326" y="4098166"/>
            <a:ext cx="1079836" cy="709084"/>
          </a:xfrm>
          <a:prstGeom prst="rightArrow">
            <a:avLst>
              <a:gd name="adj1" fmla="val 43981"/>
              <a:gd name="adj2" fmla="val 63582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/>
        </p:spPr>
        <p:txBody>
          <a:bodyPr rot="10800000" vert="eaVert" wrap="none" anchor="ctr"/>
          <a:lstStyle/>
          <a:p>
            <a:pPr algn="ctr"/>
            <a:endParaRPr lang="de-DE" sz="2399" u="sng">
              <a:latin typeface="Times" pitchFamily="18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874713" y="1882312"/>
            <a:ext cx="3599063" cy="899766"/>
          </a:xfrm>
          <a:prstGeom prst="rect">
            <a:avLst/>
          </a:prstGeom>
          <a:solidFill>
            <a:srgbClr val="D40F14"/>
          </a:solidFill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71981" tIns="35991" rIns="71981" bIns="35991" rtlCol="0" anchor="ctr"/>
          <a:lstStyle/>
          <a:p>
            <a:pPr algn="ctr"/>
            <a:r>
              <a:rPr lang="de-DE" sz="1999" b="1" dirty="0"/>
              <a:t>Medizinische Rehabilitation </a:t>
            </a:r>
          </a:p>
        </p:txBody>
      </p:sp>
      <p:sp>
        <p:nvSpPr>
          <p:cNvPr id="22" name="Rechteck 21"/>
          <p:cNvSpPr/>
          <p:nvPr/>
        </p:nvSpPr>
        <p:spPr>
          <a:xfrm>
            <a:off x="874713" y="3473465"/>
            <a:ext cx="3599063" cy="899766"/>
          </a:xfrm>
          <a:prstGeom prst="rect">
            <a:avLst/>
          </a:prstGeom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71981" tIns="35991" rIns="71981" bIns="35991" rtlCol="0" anchor="ctr"/>
          <a:lstStyle/>
          <a:p>
            <a:pPr algn="ctr"/>
            <a:r>
              <a:rPr lang="de-DE" sz="1999" b="1" dirty="0"/>
              <a:t>Berufliche Rehabilitation </a:t>
            </a:r>
          </a:p>
        </p:txBody>
      </p:sp>
      <p:sp>
        <p:nvSpPr>
          <p:cNvPr id="24" name="Rechteck 23"/>
          <p:cNvSpPr/>
          <p:nvPr/>
        </p:nvSpPr>
        <p:spPr>
          <a:xfrm>
            <a:off x="874713" y="5064617"/>
            <a:ext cx="3599063" cy="899766"/>
          </a:xfrm>
          <a:prstGeom prst="rect">
            <a:avLst/>
          </a:prstGeom>
          <a:solidFill>
            <a:srgbClr val="51AE31"/>
          </a:solidFill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71981" tIns="35991" rIns="71981" bIns="35991" rtlCol="0" anchor="ctr"/>
          <a:lstStyle/>
          <a:p>
            <a:pPr algn="ctr"/>
            <a:r>
              <a:rPr lang="de-DE" sz="1999" b="1" dirty="0"/>
              <a:t>Soziale Rehabilitation </a:t>
            </a:r>
          </a:p>
        </p:txBody>
      </p:sp>
    </p:spTree>
    <p:extLst>
      <p:ext uri="{BB962C8B-B14F-4D97-AF65-F5344CB8AC3E}">
        <p14:creationId xmlns:p14="http://schemas.microsoft.com/office/powerpoint/2010/main" val="225406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2" grpId="0" animBg="1"/>
      <p:bldP spid="13" grpId="0" animBg="1"/>
      <p:bldP spid="22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5C8519E5-10DE-4B4C-817B-FB3482DF4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Leistungen der Medizinischen Rehabilitation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532A136-E502-4E52-98A7-EBC3F7E9C6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7142548" cy="4068763"/>
          </a:xfrm>
        </p:spPr>
        <p:txBody>
          <a:bodyPr/>
          <a:lstStyle/>
          <a:p>
            <a:r>
              <a:rPr lang="de-DE" dirty="0"/>
              <a:t>Erste Hilfe</a:t>
            </a:r>
          </a:p>
          <a:p>
            <a:r>
              <a:rPr lang="de-DE" dirty="0"/>
              <a:t>Unfallrettung, Erstversorgung</a:t>
            </a:r>
          </a:p>
          <a:p>
            <a:r>
              <a:rPr lang="de-DE" dirty="0"/>
              <a:t>Ambulante und stationäre Behandlung</a:t>
            </a:r>
          </a:p>
          <a:p>
            <a:r>
              <a:rPr lang="de-DE" dirty="0"/>
              <a:t>Häusliche Krankenpflege </a:t>
            </a:r>
          </a:p>
          <a:p>
            <a:r>
              <a:rPr lang="de-DE" dirty="0"/>
              <a:t>Ambulante und stationäre medizinische Rehabilitation</a:t>
            </a:r>
          </a:p>
          <a:p>
            <a:r>
              <a:rPr lang="de-DE" dirty="0"/>
              <a:t>Heil- und Hilfsmittel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87737C2-8A7B-4FFA-98DE-F40A7020BD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960" y="1888461"/>
            <a:ext cx="3319579" cy="4061489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19F60E42-DFFD-4D00-A0B8-8C4D7E846A52}"/>
              </a:ext>
            </a:extLst>
          </p:cNvPr>
          <p:cNvSpPr txBox="1"/>
          <p:nvPr/>
        </p:nvSpPr>
        <p:spPr>
          <a:xfrm>
            <a:off x="8017261" y="5796102"/>
            <a:ext cx="140743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ct val="40000"/>
              </a:spcBef>
              <a:buClr>
                <a:srgbClr val="004994"/>
              </a:buClr>
            </a:pPr>
            <a:r>
              <a:rPr lang="de-DE" sz="1000" dirty="0">
                <a:solidFill>
                  <a:schemeClr val="bg1">
                    <a:lumMod val="65000"/>
                  </a:schemeClr>
                </a:solidFill>
              </a:rPr>
              <a:t>© Jannik Becker / DGUV</a:t>
            </a:r>
          </a:p>
        </p:txBody>
      </p:sp>
    </p:spTree>
    <p:extLst>
      <p:ext uri="{BB962C8B-B14F-4D97-AF65-F5344CB8AC3E}">
        <p14:creationId xmlns:p14="http://schemas.microsoft.com/office/powerpoint/2010/main" val="397131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5C8519E5-10DE-4B4C-817B-FB3482DF4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Leistungen der Beruflichen Rehabilitation	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532A136-E502-4E52-98A7-EBC3F7E9C6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7122996" cy="4068763"/>
          </a:xfrm>
        </p:spPr>
        <p:txBody>
          <a:bodyPr/>
          <a:lstStyle/>
          <a:p>
            <a:r>
              <a:rPr lang="de-DE" dirty="0"/>
              <a:t>Schulische Maßnahmen</a:t>
            </a:r>
          </a:p>
          <a:p>
            <a:r>
              <a:rPr lang="de-DE" dirty="0"/>
              <a:t>Berufswegeplanungen für Kinder, Schülerinnen und Schüler</a:t>
            </a:r>
          </a:p>
          <a:p>
            <a:r>
              <a:rPr lang="de-DE" dirty="0"/>
              <a:t>Maßnahmen,</a:t>
            </a:r>
          </a:p>
          <a:p>
            <a:pPr lvl="1"/>
            <a:r>
              <a:rPr lang="de-DE" dirty="0"/>
              <a:t>um einen Ausbildungsplatz zu erlangen</a:t>
            </a:r>
          </a:p>
          <a:p>
            <a:pPr lvl="1"/>
            <a:r>
              <a:rPr lang="de-DE" dirty="0"/>
              <a:t>um den alten Arbeitsplatz zu sichern oder einen neuen zu erlangen</a:t>
            </a:r>
          </a:p>
          <a:p>
            <a:r>
              <a:rPr lang="de-DE" dirty="0"/>
              <a:t>Berufliche Anpassung, Fortbildung, Ausbildung, Umschulung</a:t>
            </a:r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5BAB53D-651B-4ABE-B320-8C76263F29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7710" y="1881187"/>
            <a:ext cx="3319577" cy="4071039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A538ACF-EDF6-40EA-928F-84425B10DA3A}"/>
              </a:ext>
            </a:extLst>
          </p:cNvPr>
          <p:cNvSpPr txBox="1"/>
          <p:nvPr/>
        </p:nvSpPr>
        <p:spPr>
          <a:xfrm>
            <a:off x="10185569" y="5803336"/>
            <a:ext cx="113171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40000"/>
              </a:spcBef>
              <a:buClr>
                <a:srgbClr val="004994"/>
              </a:buClr>
            </a:pP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 Bertram / BG RCI</a:t>
            </a:r>
          </a:p>
        </p:txBody>
      </p:sp>
    </p:spTree>
    <p:extLst>
      <p:ext uri="{BB962C8B-B14F-4D97-AF65-F5344CB8AC3E}">
        <p14:creationId xmlns:p14="http://schemas.microsoft.com/office/powerpoint/2010/main" val="225080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5C8519E5-10DE-4B4C-817B-FB3482DF4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Leistungen der Sozialen Rehabilitation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532A136-E502-4E52-98A7-EBC3F7E9C6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7122993" cy="4068763"/>
          </a:xfrm>
        </p:spPr>
        <p:txBody>
          <a:bodyPr/>
          <a:lstStyle/>
          <a:p>
            <a:r>
              <a:rPr lang="de-DE" dirty="0"/>
              <a:t>Wohnungshilfe</a:t>
            </a:r>
          </a:p>
          <a:p>
            <a:r>
              <a:rPr lang="de-DE" dirty="0"/>
              <a:t>Kraftfahrzeughilfe und Mobilitätshilfe</a:t>
            </a:r>
          </a:p>
          <a:p>
            <a:r>
              <a:rPr lang="de-DE" dirty="0"/>
              <a:t>Sozialpädagogische und psychosoziale Beratung / Betreuung</a:t>
            </a:r>
          </a:p>
          <a:p>
            <a:r>
              <a:rPr lang="de-DE" dirty="0"/>
              <a:t>Haushaltshilfe</a:t>
            </a:r>
          </a:p>
          <a:p>
            <a:r>
              <a:rPr lang="de-DE" dirty="0"/>
              <a:t>Rehabilitationssport</a:t>
            </a:r>
          </a:p>
          <a:p>
            <a:r>
              <a:rPr lang="de-DE" dirty="0"/>
              <a:t>Erholungsaufenthalte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C15FC65-B97F-4933-94F5-D9C3728B78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7706" y="1888461"/>
            <a:ext cx="3319579" cy="4063765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40650219-0CE7-41CB-829D-EED6EABA5E83}"/>
              </a:ext>
            </a:extLst>
          </p:cNvPr>
          <p:cNvSpPr txBox="1"/>
          <p:nvPr/>
        </p:nvSpPr>
        <p:spPr>
          <a:xfrm rot="16200000">
            <a:off x="10184764" y="4765010"/>
            <a:ext cx="211115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ct val="40000"/>
              </a:spcBef>
              <a:buClr>
                <a:srgbClr val="004994"/>
              </a:buClr>
            </a:pPr>
            <a:r>
              <a:rPr lang="de-DE" sz="1000" dirty="0">
                <a:solidFill>
                  <a:schemeClr val="bg1">
                    <a:lumMod val="50000"/>
                  </a:schemeClr>
                </a:solidFill>
              </a:rPr>
              <a:t>© MSSP – Michael Schwartz / DGUV</a:t>
            </a:r>
          </a:p>
        </p:txBody>
      </p:sp>
    </p:spTree>
    <p:extLst>
      <p:ext uri="{BB962C8B-B14F-4D97-AF65-F5344CB8AC3E}">
        <p14:creationId xmlns:p14="http://schemas.microsoft.com/office/powerpoint/2010/main" val="13062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5C8519E5-10DE-4B4C-817B-FB3482DF4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Aufgabe und Ziel der Entschädigung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532A136-E502-4E52-98A7-EBC3F7E9C6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dirty="0"/>
              <a:t>Die finanziellen Auswirkungen von Arbeitsunfällen und Berufskrankheiten ausgleichen und die Teilnahme an Reha-Maßnahmen ermöglichen.</a:t>
            </a:r>
          </a:p>
          <a:p>
            <a:endParaRPr lang="de-DE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E3B8434-5F41-4883-96BA-A30A844149ED}"/>
              </a:ext>
            </a:extLst>
          </p:cNvPr>
          <p:cNvSpPr/>
          <p:nvPr/>
        </p:nvSpPr>
        <p:spPr>
          <a:xfrm>
            <a:off x="874713" y="2620219"/>
            <a:ext cx="3240940" cy="223166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71981" tIns="35991" rIns="71981" bIns="35991" rtlCol="0" anchor="t"/>
          <a:lstStyle/>
          <a:p>
            <a:pPr marL="272843" indent="-180921">
              <a:tabLst>
                <a:tab pos="361841" algn="l"/>
              </a:tabLst>
            </a:pPr>
            <a:r>
              <a:rPr lang="de-DE" sz="1999" b="1" dirty="0">
                <a:solidFill>
                  <a:schemeClr val="bg1"/>
                </a:solidFill>
              </a:rPr>
              <a:t>Für die Versicherten:</a:t>
            </a:r>
          </a:p>
          <a:p>
            <a:pPr marL="272843" indent="-180921">
              <a:tabLst>
                <a:tab pos="361841" algn="l"/>
              </a:tabLst>
            </a:pPr>
            <a:endParaRPr lang="de-DE" sz="1799" b="1" dirty="0">
              <a:solidFill>
                <a:schemeClr val="bg1"/>
              </a:solidFill>
            </a:endParaRPr>
          </a:p>
          <a:p>
            <a:pPr marL="268288" indent="-177800">
              <a:buFont typeface="Arial" panose="020B0604020202020204" pitchFamily="34" charset="0"/>
              <a:buChar char="•"/>
              <a:tabLst>
                <a:tab pos="361841" algn="l"/>
              </a:tabLst>
            </a:pPr>
            <a:r>
              <a:rPr lang="de-DE" sz="1999" dirty="0">
                <a:solidFill>
                  <a:schemeClr val="bg1"/>
                </a:solidFill>
              </a:rPr>
              <a:t>Verletztengeld </a:t>
            </a:r>
          </a:p>
          <a:p>
            <a:pPr marL="268288" indent="-177800">
              <a:buFont typeface="Arial" panose="020B0604020202020204" pitchFamily="34" charset="0"/>
              <a:buChar char="•"/>
              <a:tabLst>
                <a:tab pos="361841" algn="l"/>
              </a:tabLst>
            </a:pPr>
            <a:endParaRPr lang="de-DE" sz="1999" dirty="0">
              <a:solidFill>
                <a:schemeClr val="bg1"/>
              </a:solidFill>
            </a:endParaRPr>
          </a:p>
          <a:p>
            <a:pPr marL="268288" indent="-177800">
              <a:buFont typeface="Arial" panose="020B0604020202020204" pitchFamily="34" charset="0"/>
              <a:buChar char="•"/>
              <a:tabLst>
                <a:tab pos="361841" algn="l"/>
              </a:tabLst>
            </a:pPr>
            <a:r>
              <a:rPr lang="de-DE" sz="1999" dirty="0">
                <a:solidFill>
                  <a:schemeClr val="bg1"/>
                </a:solidFill>
              </a:rPr>
              <a:t>Übergangsgeld </a:t>
            </a:r>
          </a:p>
          <a:p>
            <a:pPr marL="268288" indent="-177800">
              <a:buFont typeface="Arial" panose="020B0604020202020204" pitchFamily="34" charset="0"/>
              <a:buChar char="•"/>
              <a:tabLst>
                <a:tab pos="361841" algn="l"/>
              </a:tabLst>
            </a:pPr>
            <a:endParaRPr lang="de-DE" sz="1999" dirty="0">
              <a:solidFill>
                <a:schemeClr val="bg1"/>
              </a:solidFill>
            </a:endParaRPr>
          </a:p>
          <a:p>
            <a:pPr marL="268288" indent="-177800">
              <a:buFont typeface="Arial" panose="020B0604020202020204" pitchFamily="34" charset="0"/>
              <a:buChar char="•"/>
              <a:tabLst>
                <a:tab pos="361841" algn="l"/>
              </a:tabLst>
            </a:pPr>
            <a:r>
              <a:rPr lang="de-DE" sz="1999" dirty="0">
                <a:solidFill>
                  <a:schemeClr val="bg1"/>
                </a:solidFill>
              </a:rPr>
              <a:t>Verletztenrente</a:t>
            </a:r>
          </a:p>
          <a:p>
            <a:pPr marL="272843" indent="-180921">
              <a:tabLst>
                <a:tab pos="361841" algn="l"/>
              </a:tabLst>
            </a:pPr>
            <a:endParaRPr lang="de-DE" sz="1799" dirty="0">
              <a:solidFill>
                <a:schemeClr val="bg1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0153F78-B64F-43FE-BDB2-45E4E01BC27D}"/>
              </a:ext>
            </a:extLst>
          </p:cNvPr>
          <p:cNvSpPr/>
          <p:nvPr/>
        </p:nvSpPr>
        <p:spPr>
          <a:xfrm>
            <a:off x="5197221" y="2151416"/>
            <a:ext cx="1871721" cy="316927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16" tIns="45708" rIns="91416" bIns="45708">
            <a:spAutoFit/>
          </a:bodyPr>
          <a:lstStyle/>
          <a:p>
            <a:pPr algn="ctr"/>
            <a:r>
              <a:rPr lang="de-DE" sz="19994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€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1E537B3-1E25-43C8-9827-85DA315E65F3}"/>
              </a:ext>
            </a:extLst>
          </p:cNvPr>
          <p:cNvSpPr/>
          <p:nvPr/>
        </p:nvSpPr>
        <p:spPr>
          <a:xfrm>
            <a:off x="8050555" y="2620219"/>
            <a:ext cx="3240940" cy="2231668"/>
          </a:xfrm>
          <a:prstGeom prst="rect">
            <a:avLst/>
          </a:prstGeom>
          <a:solidFill>
            <a:srgbClr val="D40F14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71981" tIns="35991" rIns="71981" bIns="35991" rtlCol="0" anchor="t"/>
          <a:lstStyle/>
          <a:p>
            <a:pPr marL="272843" indent="-180921">
              <a:tabLst>
                <a:tab pos="361841" algn="l"/>
              </a:tabLst>
            </a:pPr>
            <a:r>
              <a:rPr lang="de-DE" sz="1999" b="1" dirty="0">
                <a:solidFill>
                  <a:schemeClr val="bg1"/>
                </a:solidFill>
              </a:rPr>
              <a:t>Für ihre Angehörigen: </a:t>
            </a:r>
          </a:p>
          <a:p>
            <a:pPr marL="272843" indent="-180921">
              <a:tabLst>
                <a:tab pos="361841" algn="l"/>
              </a:tabLst>
            </a:pPr>
            <a:endParaRPr lang="de-DE" sz="1999" b="1" dirty="0">
              <a:solidFill>
                <a:schemeClr val="bg1"/>
              </a:solidFill>
            </a:endParaRPr>
          </a:p>
          <a:p>
            <a:pPr marL="268288" indent="-177800">
              <a:buFont typeface="Arial" panose="020B0604020202020204" pitchFamily="34" charset="0"/>
              <a:buChar char="•"/>
              <a:tabLst>
                <a:tab pos="361841" algn="l"/>
              </a:tabLst>
            </a:pPr>
            <a:r>
              <a:rPr lang="de-DE" sz="1999" dirty="0">
                <a:solidFill>
                  <a:schemeClr val="bg1"/>
                </a:solidFill>
              </a:rPr>
              <a:t>Hinterbliebenenrente</a:t>
            </a:r>
          </a:p>
          <a:p>
            <a:pPr marL="268288" indent="-177800">
              <a:buFont typeface="Arial" panose="020B0604020202020204" pitchFamily="34" charset="0"/>
              <a:buChar char="•"/>
              <a:tabLst>
                <a:tab pos="361841" algn="l"/>
              </a:tabLst>
            </a:pPr>
            <a:endParaRPr lang="de-DE" sz="1999" dirty="0">
              <a:solidFill>
                <a:schemeClr val="bg1"/>
              </a:solidFill>
            </a:endParaRPr>
          </a:p>
          <a:p>
            <a:pPr marL="268288" indent="-177800">
              <a:buFont typeface="Arial" panose="020B0604020202020204" pitchFamily="34" charset="0"/>
              <a:buChar char="•"/>
              <a:tabLst>
                <a:tab pos="361841" algn="l"/>
              </a:tabLst>
            </a:pPr>
            <a:r>
              <a:rPr lang="de-DE" sz="1999" dirty="0">
                <a:solidFill>
                  <a:schemeClr val="bg1"/>
                </a:solidFill>
              </a:rPr>
              <a:t>Sterbegeld</a:t>
            </a:r>
          </a:p>
          <a:p>
            <a:pPr marL="268288" indent="-177800">
              <a:buFont typeface="Arial" panose="020B0604020202020204" pitchFamily="34" charset="0"/>
              <a:buChar char="•"/>
              <a:tabLst>
                <a:tab pos="361841" algn="l"/>
              </a:tabLst>
            </a:pPr>
            <a:endParaRPr lang="de-DE" sz="1999" dirty="0">
              <a:solidFill>
                <a:schemeClr val="bg1"/>
              </a:solidFill>
            </a:endParaRPr>
          </a:p>
          <a:p>
            <a:pPr marL="268288" indent="-177800">
              <a:buFont typeface="Arial" panose="020B0604020202020204" pitchFamily="34" charset="0"/>
              <a:buChar char="•"/>
              <a:tabLst>
                <a:tab pos="361841" algn="l"/>
              </a:tabLst>
            </a:pPr>
            <a:r>
              <a:rPr lang="de-DE" sz="1999" dirty="0">
                <a:solidFill>
                  <a:schemeClr val="bg1"/>
                </a:solidFill>
              </a:rPr>
              <a:t>Überführungskosten</a:t>
            </a:r>
          </a:p>
          <a:p>
            <a:pPr marL="272843" indent="-180921">
              <a:tabLst>
                <a:tab pos="361841" algn="l"/>
              </a:tabLst>
            </a:pPr>
            <a:endParaRPr lang="de-DE" sz="1999" b="1" dirty="0">
              <a:solidFill>
                <a:schemeClr val="bg1"/>
              </a:solidFill>
            </a:endParaRPr>
          </a:p>
          <a:p>
            <a:pPr marL="272843" indent="-180921">
              <a:tabLst>
                <a:tab pos="361841" algn="l"/>
              </a:tabLst>
            </a:pPr>
            <a:endParaRPr lang="de-DE" sz="1999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10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5C8519E5-10DE-4B4C-817B-FB3482DF4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Aufgaben der Unfallversicherungsträger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532A136-E502-4E52-98A7-EBC3F7E9C6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5396691" cy="4068763"/>
          </a:xfrm>
        </p:spPr>
        <p:txBody>
          <a:bodyPr/>
          <a:lstStyle/>
          <a:p>
            <a:r>
              <a:rPr lang="de-DE" dirty="0"/>
              <a:t>alle geeigneten Leistungen im Rahmen der medizinischen, beruflichen und sozialen Rehabilitation erbringen</a:t>
            </a:r>
          </a:p>
          <a:p>
            <a:r>
              <a:rPr lang="de-DE" dirty="0"/>
              <a:t>die gesamte Rehabilitation koordinieren und steuern</a:t>
            </a:r>
          </a:p>
          <a:p>
            <a:r>
              <a:rPr lang="de-DE" dirty="0"/>
              <a:t>den Lebensunterhalt der Versicherten während der Rehabilitation sichern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Inhaltsplatzhalter 4">
            <a:extLst>
              <a:ext uri="{FF2B5EF4-FFF2-40B4-BE49-F238E27FC236}">
                <a16:creationId xmlns:a16="http://schemas.microsoft.com/office/drawing/2014/main" id="{15190757-B6AB-4832-907E-1DA39D1D75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4"/>
          <a:stretch/>
        </p:blipFill>
        <p:spPr>
          <a:xfrm>
            <a:off x="6271404" y="1886719"/>
            <a:ext cx="5045882" cy="4063231"/>
          </a:xfrm>
          <a:prstGeom prst="rect">
            <a:avLst/>
          </a:prstGeom>
          <a:effectLst/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63CC3CD-6F3C-4415-ABA9-CDDFB178F02B}"/>
              </a:ext>
            </a:extLst>
          </p:cNvPr>
          <p:cNvSpPr txBox="1"/>
          <p:nvPr/>
        </p:nvSpPr>
        <p:spPr>
          <a:xfrm>
            <a:off x="6285783" y="5784111"/>
            <a:ext cx="1573739" cy="15384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ct val="40000"/>
              </a:spcBef>
              <a:buClr>
                <a:srgbClr val="004994"/>
              </a:buClr>
            </a:pPr>
            <a:r>
              <a:rPr lang="de-DE" sz="1000" dirty="0"/>
              <a:t>© Dorothea </a:t>
            </a:r>
            <a:r>
              <a:rPr lang="de-DE" sz="1000" dirty="0" err="1"/>
              <a:t>Scheurlen</a:t>
            </a:r>
            <a:r>
              <a:rPr lang="de-DE" sz="1000" dirty="0"/>
              <a:t> / </a:t>
            </a:r>
            <a:r>
              <a:rPr lang="de-DE" sz="1000" dirty="0" err="1"/>
              <a:t>ukb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62290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5C8519E5-10DE-4B4C-817B-FB3482DF4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BG Kliniken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52187C5-25C1-4BC9-8841-ABA6FD7610E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14.500 Beschäftigte</a:t>
            </a:r>
          </a:p>
          <a:p>
            <a:endParaRPr lang="de-DE" dirty="0"/>
          </a:p>
          <a:p>
            <a:r>
              <a:rPr lang="de-DE" dirty="0"/>
              <a:t>560.000 Patienten/Jahr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839FFFD-24DB-446F-BB84-810E2D70276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547212" y="1881188"/>
            <a:ext cx="3762138" cy="4068762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r>
              <a:rPr lang="de-DE" dirty="0"/>
              <a:t>neun Akutkliniken</a:t>
            </a:r>
          </a:p>
          <a:p>
            <a:r>
              <a:rPr lang="de-DE" dirty="0"/>
              <a:t>überregionale Traumazentren</a:t>
            </a:r>
          </a:p>
          <a:p>
            <a:endParaRPr lang="de-DE" dirty="0"/>
          </a:p>
          <a:p>
            <a:r>
              <a:rPr lang="de-DE" dirty="0"/>
              <a:t>zwei Unfallbehandlungsstellen</a:t>
            </a:r>
          </a:p>
          <a:p>
            <a:endParaRPr lang="de-DE" dirty="0"/>
          </a:p>
          <a:p>
            <a:r>
              <a:rPr lang="de-DE" dirty="0"/>
              <a:t>Klinik für Berufskrankheiten </a:t>
            </a:r>
          </a:p>
          <a:p>
            <a:endParaRPr lang="de-DE" dirty="0"/>
          </a:p>
        </p:txBody>
      </p:sp>
      <p:pic>
        <p:nvPicPr>
          <p:cNvPr id="8" name="Grafik 7" descr="Ein Bild, das Karte enthält.&#10;&#10;Automatisch generierte Beschreibung">
            <a:extLst>
              <a:ext uri="{FF2B5EF4-FFF2-40B4-BE49-F238E27FC236}">
                <a16:creationId xmlns:a16="http://schemas.microsoft.com/office/drawing/2014/main" id="{DCB07C21-1B35-460F-B3D0-BF818CDCB6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694" y="1420814"/>
            <a:ext cx="3632041" cy="4649638"/>
          </a:xfrm>
          <a:prstGeom prst="rect">
            <a:avLst/>
          </a:prstGeom>
        </p:spPr>
      </p:pic>
      <p:cxnSp>
        <p:nvCxnSpPr>
          <p:cNvPr id="9" name="Gerade Verbindung 10">
            <a:extLst>
              <a:ext uri="{FF2B5EF4-FFF2-40B4-BE49-F238E27FC236}">
                <a16:creationId xmlns:a16="http://schemas.microsoft.com/office/drawing/2014/main" id="{E4DF56BD-D8BC-4185-AA7B-B02E12DF7F39}"/>
              </a:ext>
            </a:extLst>
          </p:cNvPr>
          <p:cNvCxnSpPr>
            <a:cxnSpLocks/>
          </p:cNvCxnSpPr>
          <p:nvPr/>
        </p:nvCxnSpPr>
        <p:spPr>
          <a:xfrm flipH="1" flipV="1">
            <a:off x="6737231" y="3055146"/>
            <a:ext cx="809981" cy="945354"/>
          </a:xfrm>
          <a:prstGeom prst="line">
            <a:avLst/>
          </a:prstGeom>
          <a:ln w="19050">
            <a:solidFill>
              <a:srgbClr val="D40F1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13">
            <a:extLst>
              <a:ext uri="{FF2B5EF4-FFF2-40B4-BE49-F238E27FC236}">
                <a16:creationId xmlns:a16="http://schemas.microsoft.com/office/drawing/2014/main" id="{1FB75AAA-8D96-4E9E-849B-BB3FAFC208AD}"/>
              </a:ext>
            </a:extLst>
          </p:cNvPr>
          <p:cNvCxnSpPr>
            <a:cxnSpLocks/>
          </p:cNvCxnSpPr>
          <p:nvPr/>
        </p:nvCxnSpPr>
        <p:spPr>
          <a:xfrm flipH="1" flipV="1">
            <a:off x="5080959" y="2730748"/>
            <a:ext cx="2466253" cy="1269752"/>
          </a:xfrm>
          <a:prstGeom prst="line">
            <a:avLst/>
          </a:prstGeom>
          <a:ln w="19050">
            <a:solidFill>
              <a:srgbClr val="D40F1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6">
            <a:extLst>
              <a:ext uri="{FF2B5EF4-FFF2-40B4-BE49-F238E27FC236}">
                <a16:creationId xmlns:a16="http://schemas.microsoft.com/office/drawing/2014/main" id="{F2C4B3C2-BFC8-4099-91BB-C5A9E2C38361}"/>
              </a:ext>
            </a:extLst>
          </p:cNvPr>
          <p:cNvCxnSpPr>
            <a:cxnSpLocks/>
          </p:cNvCxnSpPr>
          <p:nvPr/>
        </p:nvCxnSpPr>
        <p:spPr>
          <a:xfrm flipH="1">
            <a:off x="6487065" y="4839419"/>
            <a:ext cx="1060147" cy="641911"/>
          </a:xfrm>
          <a:prstGeom prst="line">
            <a:avLst/>
          </a:prstGeom>
          <a:ln w="19050">
            <a:solidFill>
              <a:srgbClr val="D40F1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27972810-B817-4656-AC35-132A25F52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650" y="1901181"/>
            <a:ext cx="3069180" cy="8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49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3D8CA5-8F6A-9448-8BF8-92988EDF3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Der gesetzliche Auftrag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6921E6-84F2-F045-9FDD-0D42CFD2363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74712" y="1881187"/>
            <a:ext cx="7341239" cy="4068763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Die Berufsgenossenschaften und die Unfallversicherungsträger der öffentlichen Hand sollen </a:t>
            </a:r>
            <a:r>
              <a:rPr lang="de-DE" b="1" dirty="0">
                <a:solidFill>
                  <a:schemeClr val="tx2"/>
                </a:solidFill>
              </a:rPr>
              <a:t>„mit allen geeigneten Mitteln“ </a:t>
            </a:r>
          </a:p>
          <a:p>
            <a:pPr marL="673200" lvl="1" indent="-457200">
              <a:buFont typeface="+mj-lt"/>
              <a:buAutoNum type="arabicPeriod"/>
            </a:pPr>
            <a:r>
              <a:rPr lang="de-DE" dirty="0"/>
              <a:t>Arbeitsunfälle, Berufskrankheiten und arbeitsbedingte Gesundheitsgefahren verhüten,</a:t>
            </a:r>
          </a:p>
          <a:p>
            <a:pPr marL="673200" lvl="1" indent="-457200">
              <a:buFont typeface="+mj-lt"/>
              <a:buAutoNum type="arabicPeriod"/>
            </a:pPr>
            <a:r>
              <a:rPr lang="de-DE" dirty="0"/>
              <a:t>die Gesundheit und Leistungsfähigkeit der Versicherten wiederherstellen</a:t>
            </a:r>
          </a:p>
          <a:p>
            <a:pPr marL="673200" lvl="1" indent="-457200">
              <a:buFont typeface="+mj-lt"/>
              <a:buAutoNum type="arabicPeriod"/>
            </a:pPr>
            <a:r>
              <a:rPr lang="de-DE" dirty="0"/>
              <a:t>und sie oder ihre Hinterbliebenen durch Geldleistungen entschädigen.</a:t>
            </a:r>
          </a:p>
          <a:p>
            <a:endParaRPr lang="de-DE" dirty="0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8672CDBF-5F0F-4F46-BD5D-CE30C3F0CB56}"/>
              </a:ext>
            </a:extLst>
          </p:cNvPr>
          <p:cNvGrpSpPr/>
          <p:nvPr/>
        </p:nvGrpSpPr>
        <p:grpSpPr>
          <a:xfrm>
            <a:off x="8925108" y="1312675"/>
            <a:ext cx="1711155" cy="3170100"/>
            <a:chOff x="8468271" y="1681164"/>
            <a:chExt cx="1711155" cy="3170100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6E0B44BA-AC41-4002-981D-733DE1AB802D}"/>
                </a:ext>
              </a:extLst>
            </p:cNvPr>
            <p:cNvSpPr/>
            <p:nvPr/>
          </p:nvSpPr>
          <p:spPr>
            <a:xfrm>
              <a:off x="8468271" y="1681165"/>
              <a:ext cx="1611340" cy="31700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de-DE" sz="200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§</a:t>
              </a: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F2FB3993-954B-4B59-8137-D6D3D16AE34B}"/>
                </a:ext>
              </a:extLst>
            </p:cNvPr>
            <p:cNvSpPr/>
            <p:nvPr/>
          </p:nvSpPr>
          <p:spPr>
            <a:xfrm>
              <a:off x="8568086" y="1681164"/>
              <a:ext cx="1611340" cy="31700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de-DE" sz="20000" b="0" cap="none" spc="0" dirty="0">
                  <a:ln w="0"/>
                  <a:solidFill>
                    <a:schemeClr val="accent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§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0631548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4DA6F2-E294-4E88-A4B9-6D5B1FA27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Engagement für Menschen mit Behinderung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95FBD1B-67C3-4E28-A159-0103C3A177E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>
                <a:hlinkClick r:id="rId2"/>
              </a:rPr>
              <a:t>dguvjob@dguv.de</a:t>
            </a:r>
            <a:r>
              <a:rPr lang="de-DE" dirty="0"/>
              <a:t> </a:t>
            </a:r>
          </a:p>
          <a:p>
            <a:r>
              <a:rPr lang="de-DE" dirty="0"/>
              <a:t>Kostenfrei anrufen: 0800 7777899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BA09273-CA02-400B-85DF-E4B94F4ACDC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DGUV ist Aktionsbündnispartner</a:t>
            </a:r>
          </a:p>
          <a:p>
            <a:endParaRPr lang="de-DE" dirty="0"/>
          </a:p>
        </p:txBody>
      </p:sp>
      <p:pic>
        <p:nvPicPr>
          <p:cNvPr id="5" name="Picture 8">
            <a:hlinkClick r:id="rId3"/>
            <a:extLst>
              <a:ext uri="{FF2B5EF4-FFF2-40B4-BE49-F238E27FC236}">
                <a16:creationId xmlns:a16="http://schemas.microsoft.com/office/drawing/2014/main" id="{BC8E1858-4B21-4D90-BCA5-4D131196B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780" y="2139051"/>
            <a:ext cx="4800193" cy="1174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L:\Allerlei\MEDIEN - CD\LOGO_Jobs-fuer-Menschen-mit-Behinderung-Aktionslogo-RZ\RGB\DGUV-Aktionslogo_RGB.jpg">
            <a:hlinkClick r:id="rId5"/>
            <a:extLst>
              <a:ext uri="{FF2B5EF4-FFF2-40B4-BE49-F238E27FC236}">
                <a16:creationId xmlns:a16="http://schemas.microsoft.com/office/drawing/2014/main" id="{BA0BBB9D-6FB4-440A-957B-7ED4219FD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5947" y="1900193"/>
            <a:ext cx="4790494" cy="162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23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2CAEA384-BF47-9249-A913-B16A665D7EB9}"/>
              </a:ext>
            </a:extLst>
          </p:cNvPr>
          <p:cNvSpPr txBox="1"/>
          <p:nvPr/>
        </p:nvSpPr>
        <p:spPr>
          <a:xfrm>
            <a:off x="889703" y="1896178"/>
            <a:ext cx="4814588" cy="9848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3200" b="1" i="0" baseline="0" dirty="0">
                <a:solidFill>
                  <a:schemeClr val="bg1"/>
                </a:solidFill>
                <a:latin typeface="Arial" panose="020B0604020202020204" pitchFamily="34" charset="0"/>
              </a:rPr>
              <a:t>Vielen Dank</a:t>
            </a:r>
          </a:p>
          <a:p>
            <a:r>
              <a:rPr lang="de-DE" sz="3200" b="1" i="0" baseline="0" dirty="0">
                <a:solidFill>
                  <a:schemeClr val="bg1"/>
                </a:solidFill>
                <a:latin typeface="Arial" panose="020B0604020202020204" pitchFamily="34" charset="0"/>
              </a:rPr>
              <a:t>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322542884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12631"/>
            <a:ext cx="12192000" cy="527518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„geeigneten Mittel” der gesetzlichen Unfallversicherung</a:t>
            </a:r>
          </a:p>
        </p:txBody>
      </p:sp>
    </p:spTree>
    <p:extLst>
      <p:ext uri="{BB962C8B-B14F-4D97-AF65-F5344CB8AC3E}">
        <p14:creationId xmlns:p14="http://schemas.microsoft.com/office/powerpoint/2010/main" val="204851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18CE15F-8FF1-BA4E-9F3F-DD4E30683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Aufgabe und Ziele der Prävention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3A195E2-1177-F24D-BBB3-53913B20EB6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74712" y="1881188"/>
            <a:ext cx="5500598" cy="4068762"/>
          </a:xfrm>
        </p:spPr>
        <p:txBody>
          <a:bodyPr/>
          <a:lstStyle/>
          <a:p>
            <a:r>
              <a:rPr lang="de-DE" b="1" dirty="0"/>
              <a:t>Sicherheit und Gesundheit bei der Arbeit</a:t>
            </a:r>
          </a:p>
          <a:p>
            <a:pPr lvl="1"/>
            <a:r>
              <a:rPr lang="de-DE" dirty="0"/>
              <a:t>insbesondere tödliche und schwere </a:t>
            </a:r>
            <a:r>
              <a:rPr lang="de-DE" b="1" dirty="0"/>
              <a:t>Arbeitsunfälle und Berufskrankheiten </a:t>
            </a:r>
            <a:r>
              <a:rPr lang="de-DE" dirty="0"/>
              <a:t>im Sinne der Vision Zero </a:t>
            </a:r>
            <a:r>
              <a:rPr lang="de-DE" b="1" dirty="0"/>
              <a:t>verhindern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arbeitsbedingten </a:t>
            </a:r>
            <a:r>
              <a:rPr lang="de-DE" b="1" dirty="0"/>
              <a:t>Gesundheitsgefahren vorbeugen </a:t>
            </a:r>
          </a:p>
          <a:p>
            <a:pPr lvl="1"/>
            <a:r>
              <a:rPr lang="de-DE" dirty="0"/>
              <a:t>Betriebe und Einrichtungen </a:t>
            </a:r>
            <a:r>
              <a:rPr lang="de-DE" b="1" dirty="0"/>
              <a:t>mit geeigneten Präventionsleistungen unterstützen</a:t>
            </a:r>
          </a:p>
          <a:p>
            <a:pPr lvl="1"/>
            <a:r>
              <a:rPr lang="de-DE" dirty="0"/>
              <a:t>eine </a:t>
            </a:r>
            <a:r>
              <a:rPr lang="de-DE" b="1" dirty="0"/>
              <a:t>nachhaltige Kultur der Prävention </a:t>
            </a:r>
            <a:r>
              <a:rPr lang="de-DE" dirty="0"/>
              <a:t>in Betrieben und Einrichtungen </a:t>
            </a:r>
            <a:r>
              <a:rPr lang="de-DE" b="1" dirty="0"/>
              <a:t>fördern</a:t>
            </a:r>
            <a:r>
              <a:rPr lang="de-DE" dirty="0"/>
              <a:t>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B896066-9683-4923-908B-F30C516CEA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21" t="8355" r="1893" b="14853"/>
          <a:stretch/>
        </p:blipFill>
        <p:spPr>
          <a:xfrm>
            <a:off x="7998804" y="1768816"/>
            <a:ext cx="2391319" cy="4063656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1DD13B2D-5A34-4133-BB19-743593C2F74F}"/>
              </a:ext>
            </a:extLst>
          </p:cNvPr>
          <p:cNvSpPr/>
          <p:nvPr/>
        </p:nvSpPr>
        <p:spPr>
          <a:xfrm>
            <a:off x="7201951" y="5729400"/>
            <a:ext cx="159370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>
                <a:solidFill>
                  <a:schemeClr val="bg1">
                    <a:lumMod val="85000"/>
                  </a:schemeClr>
                </a:solidFill>
              </a:rPr>
              <a:t>© Wolfgang Bellwinkel / DGUV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3B6206F8-34BF-4804-AE7B-F0ED1F51F5F8}"/>
              </a:ext>
            </a:extLst>
          </p:cNvPr>
          <p:cNvSpPr/>
          <p:nvPr/>
        </p:nvSpPr>
        <p:spPr>
          <a:xfrm>
            <a:off x="8824686" y="5724750"/>
            <a:ext cx="152638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>
                <a:solidFill>
                  <a:schemeClr val="bg1">
                    <a:lumMod val="85000"/>
                  </a:schemeClr>
                </a:solidFill>
              </a:rPr>
              <a:t>© GRVBE Fotografie / DGUV</a:t>
            </a:r>
          </a:p>
        </p:txBody>
      </p:sp>
    </p:spTree>
    <p:extLst>
      <p:ext uri="{BB962C8B-B14F-4D97-AF65-F5344CB8AC3E}">
        <p14:creationId xmlns:p14="http://schemas.microsoft.com/office/powerpoint/2010/main" val="285406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EEB9C3D8-999E-6340-B139-A2878833F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Vor-Ort-Präsenz der Unfallversicherungsträger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7CAEDE0-860C-2544-9AB4-D129DE7F7E9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74712" y="1881188"/>
            <a:ext cx="5394583" cy="4068762"/>
          </a:xfrm>
        </p:spPr>
        <p:txBody>
          <a:bodyPr/>
          <a:lstStyle/>
          <a:p>
            <a:r>
              <a:rPr lang="de-DE" b="1" dirty="0"/>
              <a:t>Sicherheit und Gesundheit vor Ort</a:t>
            </a:r>
          </a:p>
          <a:p>
            <a:pPr lvl="1"/>
            <a:r>
              <a:rPr lang="de-DE" b="1" dirty="0"/>
              <a:t>eigeninitiiert</a:t>
            </a:r>
            <a:r>
              <a:rPr lang="de-DE" dirty="0"/>
              <a:t> oder auf Anforderung die </a:t>
            </a:r>
            <a:r>
              <a:rPr lang="de-DE" b="1" dirty="0"/>
              <a:t>betriebliche Situation bewerten </a:t>
            </a:r>
            <a:r>
              <a:rPr lang="de-DE" dirty="0"/>
              <a:t>(hoheitlicher Auftrag)</a:t>
            </a:r>
          </a:p>
          <a:p>
            <a:pPr lvl="1"/>
            <a:r>
              <a:rPr lang="de-DE" b="1" dirty="0"/>
              <a:t>wirksame Präventionsmaßnahmen </a:t>
            </a:r>
            <a:r>
              <a:rPr lang="de-DE" dirty="0"/>
              <a:t>vor Ort </a:t>
            </a:r>
            <a:r>
              <a:rPr lang="de-DE" b="1" dirty="0"/>
              <a:t>durchsetzen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bei der Herstellung einer betrieblichen Kultur der Prävention </a:t>
            </a:r>
            <a:r>
              <a:rPr lang="de-DE" b="1" dirty="0"/>
              <a:t>anlassbezogen beraten und unterstützen</a:t>
            </a:r>
          </a:p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38ABDED-F5B3-4FBC-B014-3DB9FFDA67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8" r="9764"/>
          <a:stretch/>
        </p:blipFill>
        <p:spPr>
          <a:xfrm>
            <a:off x="6284686" y="1881188"/>
            <a:ext cx="5032602" cy="4068762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4C63E303-2BB0-4D03-AD48-D31DC82A6CB7}"/>
              </a:ext>
            </a:extLst>
          </p:cNvPr>
          <p:cNvSpPr txBox="1"/>
          <p:nvPr/>
        </p:nvSpPr>
        <p:spPr>
          <a:xfrm rot="16200000">
            <a:off x="9550314" y="4198366"/>
            <a:ext cx="32569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bg1">
                    <a:lumMod val="85000"/>
                  </a:schemeClr>
                </a:solidFill>
              </a:rPr>
              <a:t>© </a:t>
            </a:r>
            <a:r>
              <a:rPr lang="en-US" sz="10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85000"/>
                  </a:schemeClr>
                </a:solidFill>
              </a:rPr>
              <a:t>kerkezz</a:t>
            </a:r>
            <a:r>
              <a:rPr lang="en-US" sz="1000" dirty="0">
                <a:solidFill>
                  <a:schemeClr val="bg1">
                    <a:lumMod val="85000"/>
                  </a:schemeClr>
                </a:solidFill>
              </a:rPr>
              <a:t> – stock.adobe.com</a:t>
            </a:r>
          </a:p>
        </p:txBody>
      </p:sp>
    </p:spTree>
    <p:extLst>
      <p:ext uri="{BB962C8B-B14F-4D97-AF65-F5344CB8AC3E}">
        <p14:creationId xmlns:p14="http://schemas.microsoft.com/office/powerpoint/2010/main" val="234257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5C8519E5-10DE-4B4C-817B-FB3482DF4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Für Sicherheit und Gesundheit bei der Arbeit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532A136-E502-4E52-98A7-EBC3F7E9C6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6481762" cy="4068763"/>
          </a:xfrm>
        </p:spPr>
        <p:txBody>
          <a:bodyPr/>
          <a:lstStyle/>
          <a:p>
            <a:r>
              <a:rPr lang="de-DE" dirty="0"/>
              <a:t>Überwachung und anlassbezogene Beratung </a:t>
            </a:r>
          </a:p>
          <a:p>
            <a:r>
              <a:rPr lang="de-DE" dirty="0"/>
              <a:t>Anreizsysteme</a:t>
            </a:r>
          </a:p>
          <a:p>
            <a:r>
              <a:rPr lang="de-DE" dirty="0"/>
              <a:t>Beratung</a:t>
            </a:r>
          </a:p>
          <a:p>
            <a:r>
              <a:rPr lang="de-DE" dirty="0"/>
              <a:t>Betriebsärztliche und sicherheitstechnische Betreuung</a:t>
            </a:r>
          </a:p>
          <a:p>
            <a:r>
              <a:rPr lang="de-DE" dirty="0"/>
              <a:t>Untersuchung von Unfällen und Berufskrankheiten</a:t>
            </a:r>
          </a:p>
          <a:p>
            <a:r>
              <a:rPr lang="de-DE" dirty="0"/>
              <a:t>Forschung, Entwicklung und Modellprojekte</a:t>
            </a:r>
          </a:p>
          <a:p>
            <a:r>
              <a:rPr lang="de-DE" dirty="0"/>
              <a:t>Information und Kommunikation</a:t>
            </a:r>
          </a:p>
          <a:p>
            <a:r>
              <a:rPr lang="de-DE" dirty="0"/>
              <a:t>Prüfung und Zertifizierung</a:t>
            </a:r>
          </a:p>
          <a:p>
            <a:r>
              <a:rPr lang="de-DE" dirty="0"/>
              <a:t>Vorschriften- und Regelwerk</a:t>
            </a:r>
          </a:p>
          <a:p>
            <a:r>
              <a:rPr lang="de-DE" dirty="0"/>
              <a:t>Qualifizierung</a:t>
            </a:r>
          </a:p>
          <a:p>
            <a:endParaRPr lang="de-DE" dirty="0"/>
          </a:p>
        </p:txBody>
      </p:sp>
      <p:pic>
        <p:nvPicPr>
          <p:cNvPr id="7" name="Picture 2" descr="C:\Users\becker.jannik\Desktop\Augenuntersuchung.jpg">
            <a:extLst>
              <a:ext uri="{FF2B5EF4-FFF2-40B4-BE49-F238E27FC236}">
                <a16:creationId xmlns:a16="http://schemas.microsoft.com/office/drawing/2014/main" id="{121673EC-6AC9-4FB0-B056-FE0580923D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87" r="5979"/>
          <a:stretch/>
        </p:blipFill>
        <p:spPr bwMode="auto">
          <a:xfrm>
            <a:off x="7356474" y="1881188"/>
            <a:ext cx="3960811" cy="406876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84EF57D3-7D17-494D-BB50-E85DF9F355FC}"/>
              </a:ext>
            </a:extLst>
          </p:cNvPr>
          <p:cNvSpPr/>
          <p:nvPr/>
        </p:nvSpPr>
        <p:spPr>
          <a:xfrm>
            <a:off x="8944740" y="5768887"/>
            <a:ext cx="1862526" cy="2461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dirty="0"/>
              <a:t>© Dominik Buschardt / DGUV</a:t>
            </a:r>
          </a:p>
        </p:txBody>
      </p:sp>
    </p:spTree>
    <p:extLst>
      <p:ext uri="{BB962C8B-B14F-4D97-AF65-F5344CB8AC3E}">
        <p14:creationId xmlns:p14="http://schemas.microsoft.com/office/powerpoint/2010/main" val="14059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5C8519E5-10DE-4B4C-817B-FB3482DF4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Institut für Arbeitsschutz (IFA)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532A136-E502-4E52-98A7-EBC3F7E9C6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5041900" cy="4068763"/>
          </a:xfrm>
        </p:spPr>
        <p:txBody>
          <a:bodyPr/>
          <a:lstStyle/>
          <a:p>
            <a:r>
              <a:rPr lang="de-DE" dirty="0"/>
              <a:t>Beratung, Forschung, Prüfung </a:t>
            </a:r>
          </a:p>
          <a:p>
            <a:r>
              <a:rPr lang="de-DE" dirty="0"/>
              <a:t>Gefahrstoffe:  Schutzmaßnahmen, Analytik, Datenbanken</a:t>
            </a:r>
          </a:p>
          <a:p>
            <a:r>
              <a:rPr lang="de-DE" dirty="0"/>
              <a:t>Lärm, Vibration, Strahlung</a:t>
            </a:r>
          </a:p>
          <a:p>
            <a:r>
              <a:rPr lang="de-DE" dirty="0"/>
              <a:t>Ergonomie, Arbeitswissenschaft</a:t>
            </a:r>
          </a:p>
          <a:p>
            <a:r>
              <a:rPr lang="de-DE" dirty="0"/>
              <a:t>Unfallprävention: Digitalisierung, Technologien</a:t>
            </a:r>
          </a:p>
          <a:p>
            <a:r>
              <a:rPr lang="de-DE" dirty="0"/>
              <a:t>Industrie 4.0, Arbeiten 4.0</a:t>
            </a:r>
          </a:p>
          <a:p>
            <a:r>
              <a:rPr lang="de-DE" dirty="0"/>
              <a:t>Risikobeobachtung</a:t>
            </a:r>
          </a:p>
          <a:p>
            <a:endParaRPr lang="de-DE" dirty="0"/>
          </a:p>
        </p:txBody>
      </p:sp>
      <p:pic>
        <p:nvPicPr>
          <p:cNvPr id="4" name="Picture 2" descr="C:\Users\becker.jannik\Desktop\DGUV_IFA_Forschung_12.jpg">
            <a:hlinkClick r:id="rId2"/>
            <a:extLst>
              <a:ext uri="{FF2B5EF4-FFF2-40B4-BE49-F238E27FC236}">
                <a16:creationId xmlns:a16="http://schemas.microsoft.com/office/drawing/2014/main" id="{A1DBC3A7-FD22-45E4-8C7E-7F3581793C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16613" y="1881189"/>
            <a:ext cx="5389671" cy="407016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FCED786-CCA3-4081-AD61-88DBDDD58AE8}"/>
              </a:ext>
            </a:extLst>
          </p:cNvPr>
          <p:cNvSpPr txBox="1"/>
          <p:nvPr/>
        </p:nvSpPr>
        <p:spPr>
          <a:xfrm rot="16200000">
            <a:off x="10597947" y="5204245"/>
            <a:ext cx="1262837" cy="15384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" dirty="0">
                <a:solidFill>
                  <a:schemeClr val="bg1">
                    <a:lumMod val="65000"/>
                  </a:schemeClr>
                </a:solidFill>
              </a:rPr>
              <a:t>© Volker Lannert / IFA</a:t>
            </a:r>
          </a:p>
        </p:txBody>
      </p:sp>
    </p:spTree>
    <p:extLst>
      <p:ext uri="{BB962C8B-B14F-4D97-AF65-F5344CB8AC3E}">
        <p14:creationId xmlns:p14="http://schemas.microsoft.com/office/powerpoint/2010/main" val="273530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5C8519E5-10DE-4B4C-817B-FB3482DF4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Institut für Arbeit und Gesundheit (IAG)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532A136-E502-4E52-98A7-EBC3F7E9C6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6121400" cy="4068763"/>
          </a:xfrm>
        </p:spPr>
        <p:txBody>
          <a:bodyPr/>
          <a:lstStyle/>
          <a:p>
            <a:r>
              <a:rPr lang="de-DE" dirty="0"/>
              <a:t>Digital unterstütztes Lernen, Tagen und Arbeiten</a:t>
            </a:r>
          </a:p>
          <a:p>
            <a:r>
              <a:rPr lang="de-DE" dirty="0"/>
              <a:t>Wertewandel in der Arbeitswelt</a:t>
            </a:r>
          </a:p>
          <a:p>
            <a:r>
              <a:rPr lang="de-DE" dirty="0"/>
              <a:t>Psychische Belastung und Gesundheit bei der Arbeit</a:t>
            </a:r>
          </a:p>
          <a:p>
            <a:r>
              <a:rPr lang="de-DE" dirty="0"/>
              <a:t>Demografischer Wandel in der Arbeitswelt</a:t>
            </a:r>
          </a:p>
          <a:p>
            <a:r>
              <a:rPr lang="de-DE" dirty="0"/>
              <a:t>Verkehrssicherheit und berufsbedingte Mobilität</a:t>
            </a:r>
          </a:p>
          <a:p>
            <a:r>
              <a:rPr lang="de-DE" dirty="0"/>
              <a:t>Evaluation von Präventionsmaßnahmen</a:t>
            </a:r>
          </a:p>
          <a:p>
            <a:endParaRPr lang="de-DE" dirty="0"/>
          </a:p>
        </p:txBody>
      </p:sp>
      <p:pic>
        <p:nvPicPr>
          <p:cNvPr id="4" name="Picture 2" descr="C:\Users\becker.jannik\Desktop\IMPORT - BDB\IAG-Fotos\multitasking_IAG.jpg">
            <a:hlinkClick r:id="rId2"/>
            <a:extLst>
              <a:ext uri="{FF2B5EF4-FFF2-40B4-BE49-F238E27FC236}">
                <a16:creationId xmlns:a16="http://schemas.microsoft.com/office/drawing/2014/main" id="{BAB3EF31-470B-48FD-825D-53B6FD0796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97485" y="1881188"/>
            <a:ext cx="4319802" cy="406876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237501EF-C75D-4E4F-B89F-DEF483F4E97A}"/>
              </a:ext>
            </a:extLst>
          </p:cNvPr>
          <p:cNvSpPr txBox="1"/>
          <p:nvPr/>
        </p:nvSpPr>
        <p:spPr>
          <a:xfrm>
            <a:off x="9871879" y="5792104"/>
            <a:ext cx="1225189" cy="1537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40000"/>
              </a:spcBef>
              <a:buClr>
                <a:srgbClr val="004994"/>
              </a:buClr>
            </a:pPr>
            <a:r>
              <a:rPr lang="de-DE" sz="1000" dirty="0">
                <a:solidFill>
                  <a:schemeClr val="bg1">
                    <a:lumMod val="65000"/>
                  </a:schemeClr>
                </a:solidFill>
              </a:rPr>
              <a:t>© Stephan Floß / IAG</a:t>
            </a:r>
          </a:p>
        </p:txBody>
      </p:sp>
    </p:spTree>
    <p:extLst>
      <p:ext uri="{BB962C8B-B14F-4D97-AF65-F5344CB8AC3E}">
        <p14:creationId xmlns:p14="http://schemas.microsoft.com/office/powerpoint/2010/main" val="289631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5C8519E5-10DE-4B4C-817B-FB3482DF4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Institut für Prävention und Arbeitsmedizin (IPA)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532A136-E502-4E52-98A7-EBC3F7E9C6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6479232" cy="4068763"/>
          </a:xfrm>
        </p:spPr>
        <p:txBody>
          <a:bodyPr/>
          <a:lstStyle/>
          <a:p>
            <a:r>
              <a:rPr lang="de-DE" dirty="0"/>
              <a:t>Schwerpunkte: Medizin, Toxikologie, Epidemiologie, Allergologie / Immunologie, Molekulare Medizin</a:t>
            </a:r>
          </a:p>
          <a:p>
            <a:r>
              <a:rPr lang="de-DE" dirty="0"/>
              <a:t>Präventionsforschung zu Ursachen und Früherkennung von Berufskrankheiten und arbeitsbedingten Gesundheitsgefahren</a:t>
            </a:r>
          </a:p>
          <a:p>
            <a:r>
              <a:rPr lang="de-DE" dirty="0"/>
              <a:t>Entwicklung neuer Verfahren zur Diagnostik und</a:t>
            </a:r>
            <a:br>
              <a:rPr lang="de-DE" dirty="0"/>
            </a:br>
            <a:r>
              <a:rPr lang="de-DE" dirty="0"/>
              <a:t>Prävention von gesundheitlichen Effekten</a:t>
            </a:r>
          </a:p>
          <a:p>
            <a:r>
              <a:rPr lang="de-DE" dirty="0"/>
              <a:t>Beratung von Unfallversicherungsträgern und Gremien </a:t>
            </a:r>
          </a:p>
          <a:p>
            <a:r>
              <a:rPr lang="de-DE" dirty="0"/>
              <a:t>Arbeitsmedizinische Lehre und Weiterbildung</a:t>
            </a:r>
          </a:p>
          <a:p>
            <a:r>
              <a:rPr lang="de-DE" dirty="0"/>
              <a:t>Institut der Ruhr-Universität Bochum</a:t>
            </a:r>
          </a:p>
          <a:p>
            <a:endParaRPr lang="de-DE" dirty="0"/>
          </a:p>
        </p:txBody>
      </p:sp>
      <p:pic>
        <p:nvPicPr>
          <p:cNvPr id="4" name="Grafik 3">
            <a:hlinkClick r:id="rId2"/>
            <a:extLst>
              <a:ext uri="{FF2B5EF4-FFF2-40B4-BE49-F238E27FC236}">
                <a16:creationId xmlns:a16="http://schemas.microsoft.com/office/drawing/2014/main" id="{27BB89E4-D7E7-42F0-9E60-AD3C40B9AA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0"/>
          <a:stretch/>
        </p:blipFill>
        <p:spPr>
          <a:xfrm>
            <a:off x="7353946" y="1881188"/>
            <a:ext cx="3963340" cy="4068762"/>
          </a:xfrm>
          <a:prstGeom prst="rect">
            <a:avLst/>
          </a:prstGeom>
          <a:noFill/>
          <a:effectLst/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AC4C053-A62E-4781-BEE3-2B29E2DA5CD8}"/>
              </a:ext>
            </a:extLst>
          </p:cNvPr>
          <p:cNvSpPr txBox="1"/>
          <p:nvPr/>
        </p:nvSpPr>
        <p:spPr>
          <a:xfrm rot="16200000">
            <a:off x="10670643" y="5223079"/>
            <a:ext cx="1139439" cy="15384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ct val="40000"/>
              </a:spcBef>
              <a:buClr>
                <a:srgbClr val="004994"/>
              </a:buClr>
            </a:pPr>
            <a:r>
              <a:rPr lang="de-DE" sz="1000" dirty="0">
                <a:solidFill>
                  <a:schemeClr val="accent1">
                    <a:lumMod val="50000"/>
                  </a:schemeClr>
                </a:solidFill>
              </a:rPr>
              <a:t>© </a:t>
            </a:r>
            <a:r>
              <a:rPr lang="de-DE" sz="1000" dirty="0" err="1">
                <a:solidFill>
                  <a:schemeClr val="accent1">
                    <a:lumMod val="50000"/>
                  </a:schemeClr>
                </a:solidFill>
              </a:rPr>
              <a:t>Wiciok</a:t>
            </a:r>
            <a:r>
              <a:rPr lang="de-DE" sz="1000" dirty="0">
                <a:solidFill>
                  <a:schemeClr val="accent1">
                    <a:lumMod val="50000"/>
                  </a:schemeClr>
                </a:solidFill>
              </a:rPr>
              <a:t> / Lichtblick</a:t>
            </a:r>
          </a:p>
        </p:txBody>
      </p:sp>
    </p:spTree>
    <p:extLst>
      <p:ext uri="{BB962C8B-B14F-4D97-AF65-F5344CB8AC3E}">
        <p14:creationId xmlns:p14="http://schemas.microsoft.com/office/powerpoint/2010/main" val="370376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GUV Kampagnenlogo">
  <a:themeElements>
    <a:clrScheme name="DGUV Designfraben">
      <a:dk1>
        <a:srgbClr val="000000"/>
      </a:dk1>
      <a:lt1>
        <a:srgbClr val="FFFFFF"/>
      </a:lt1>
      <a:dk2>
        <a:srgbClr val="004994"/>
      </a:dk2>
      <a:lt2>
        <a:srgbClr val="FFFFFF"/>
      </a:lt2>
      <a:accent1>
        <a:srgbClr val="004994"/>
      </a:accent1>
      <a:accent2>
        <a:srgbClr val="00B1EB"/>
      </a:accent2>
      <a:accent3>
        <a:srgbClr val="D4EDFC"/>
      </a:accent3>
      <a:accent4>
        <a:srgbClr val="4CA22F"/>
      </a:accent4>
      <a:accent5>
        <a:srgbClr val="F39200"/>
      </a:accent5>
      <a:accent6>
        <a:srgbClr val="D51317"/>
      </a:accent6>
      <a:hlink>
        <a:srgbClr val="004994"/>
      </a:hlink>
      <a:folHlink>
        <a:srgbClr val="57575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GUV_PowerPoint_Vorlage" id="{B5ECADAA-CF4F-F740-83BC-A7213730BF00}" vid="{41C77796-B45E-FB4E-9101-83114C66ACF9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DGUV_PowerPoint_Vorlage</Template>
  <TotalTime>0</TotalTime>
  <Words>945</Words>
  <Application>Microsoft Office PowerPoint</Application>
  <PresentationFormat>Breitbild</PresentationFormat>
  <Paragraphs>203</Paragraphs>
  <Slides>21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</vt:lpstr>
      <vt:lpstr>DGUV Kampagnenlogo</vt:lpstr>
      <vt:lpstr>Auftrag und Aufgaben</vt:lpstr>
      <vt:lpstr>Der gesetzliche Auftrag</vt:lpstr>
      <vt:lpstr>Die „geeigneten Mittel” der gesetzlichen Unfallversicherung</vt:lpstr>
      <vt:lpstr>Aufgabe und Ziele der Prävention</vt:lpstr>
      <vt:lpstr>Vor-Ort-Präsenz der Unfallversicherungsträger</vt:lpstr>
      <vt:lpstr>Für Sicherheit und Gesundheit bei der Arbeit</vt:lpstr>
      <vt:lpstr>Institut für Arbeitsschutz (IFA)</vt:lpstr>
      <vt:lpstr>Institut für Arbeit und Gesundheit (IAG)</vt:lpstr>
      <vt:lpstr>Institut für Prävention und Arbeitsmedizin (IPA)</vt:lpstr>
      <vt:lpstr>DGUV Test</vt:lpstr>
      <vt:lpstr>Hochschule der Deutschen Gesetzlichen Unfallversicherung</vt:lpstr>
      <vt:lpstr>Portfolio der HGU </vt:lpstr>
      <vt:lpstr>Aufgaben und Ziele der Rehabilitation</vt:lpstr>
      <vt:lpstr>Leistungen der Medizinischen Rehabilitation</vt:lpstr>
      <vt:lpstr>Leistungen der Beruflichen Rehabilitation </vt:lpstr>
      <vt:lpstr>Leistungen der Sozialen Rehabilitation</vt:lpstr>
      <vt:lpstr>Aufgabe und Ziel der Entschädigung</vt:lpstr>
      <vt:lpstr>Aufgaben der Unfallversicherungsträger</vt:lpstr>
      <vt:lpstr>BG Kliniken</vt:lpstr>
      <vt:lpstr>Engagement für Menschen mit Behinderung</vt:lpstr>
      <vt:lpstr>PowerPoint-Präsentation</vt:lpstr>
    </vt:vector>
  </TitlesOfParts>
  <Company>DGUV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Becker, Jannik</dc:creator>
  <cp:lastModifiedBy>Heydweiller, Dominik</cp:lastModifiedBy>
  <cp:revision>32</cp:revision>
  <cp:lastPrinted>2018-11-19T15:54:28Z</cp:lastPrinted>
  <dcterms:created xsi:type="dcterms:W3CDTF">2022-05-24T09:59:11Z</dcterms:created>
  <dcterms:modified xsi:type="dcterms:W3CDTF">2023-02-24T14:31:41Z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545839c-a198-4d87-a0d2-c07b8aa32614_Enabled">
    <vt:lpwstr>true</vt:lpwstr>
  </property>
  <property fmtid="{D5CDD505-2E9C-101B-9397-08002B2CF9AE}" pid="3" name="MSIP_Label_7545839c-a198-4d87-a0d2-c07b8aa32614_SetDate">
    <vt:lpwstr>2022-05-24T09:59:11Z</vt:lpwstr>
  </property>
  <property fmtid="{D5CDD505-2E9C-101B-9397-08002B2CF9AE}" pid="4" name="MSIP_Label_7545839c-a198-4d87-a0d2-c07b8aa32614_Method">
    <vt:lpwstr>Standard</vt:lpwstr>
  </property>
  <property fmtid="{D5CDD505-2E9C-101B-9397-08002B2CF9AE}" pid="5" name="MSIP_Label_7545839c-a198-4d87-a0d2-c07b8aa32614_Name">
    <vt:lpwstr>Öffentlich</vt:lpwstr>
  </property>
  <property fmtid="{D5CDD505-2E9C-101B-9397-08002B2CF9AE}" pid="6" name="MSIP_Label_7545839c-a198-4d87-a0d2-c07b8aa32614_SiteId">
    <vt:lpwstr>f3987bed-0f17-4307-a6bb-a2ae861736b7</vt:lpwstr>
  </property>
  <property fmtid="{D5CDD505-2E9C-101B-9397-08002B2CF9AE}" pid="7" name="MSIP_Label_7545839c-a198-4d87-a0d2-c07b8aa32614_ActionId">
    <vt:lpwstr>712ac9f9-2b64-464f-97c5-0715f610ab07</vt:lpwstr>
  </property>
  <property fmtid="{D5CDD505-2E9C-101B-9397-08002B2CF9AE}" pid="8" name="MSIP_Label_7545839c-a198-4d87-a0d2-c07b8aa32614_ContentBits">
    <vt:lpwstr>0</vt:lpwstr>
  </property>
</Properties>
</file>