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  <p:sldMasterId id="2147483697" r:id="rId3"/>
  </p:sldMasterIdLst>
  <p:notesMasterIdLst>
    <p:notesMasterId r:id="rId17"/>
  </p:notesMasterIdLst>
  <p:handoutMasterIdLst>
    <p:handoutMasterId r:id="rId18"/>
  </p:handoutMasterIdLst>
  <p:sldIdLst>
    <p:sldId id="278" r:id="rId4"/>
    <p:sldId id="285" r:id="rId5"/>
    <p:sldId id="259" r:id="rId6"/>
    <p:sldId id="263" r:id="rId7"/>
    <p:sldId id="296" r:id="rId8"/>
    <p:sldId id="302" r:id="rId9"/>
    <p:sldId id="303" r:id="rId10"/>
    <p:sldId id="298" r:id="rId11"/>
    <p:sldId id="299" r:id="rId12"/>
    <p:sldId id="300" r:id="rId13"/>
    <p:sldId id="301" r:id="rId14"/>
    <p:sldId id="282" r:id="rId15"/>
    <p:sldId id="283" r:id="rId16"/>
  </p:sldIdLst>
  <p:sldSz cx="9144000" cy="6858000" type="screen4x3"/>
  <p:notesSz cx="6794500" cy="9982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61" userDrawn="1">
          <p15:clr>
            <a:srgbClr val="A4A3A4"/>
          </p15:clr>
        </p15:guide>
        <p15:guide id="2" pos="2139" userDrawn="1">
          <p15:clr>
            <a:srgbClr val="A4A3A4"/>
          </p15:clr>
        </p15:guide>
        <p15:guide id="3" orient="horz" pos="3143" userDrawn="1">
          <p15:clr>
            <a:srgbClr val="A4A3A4"/>
          </p15:clr>
        </p15:guide>
        <p15:guide id="4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56" autoAdjust="0"/>
    <p:restoredTop sz="94675" autoAdjust="0"/>
  </p:normalViewPr>
  <p:slideViewPr>
    <p:cSldViewPr showGuides="1">
      <p:cViewPr varScale="1">
        <p:scale>
          <a:sx n="88" d="100"/>
          <a:sy n="88" d="100"/>
        </p:scale>
        <p:origin x="157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896" y="-96"/>
      </p:cViewPr>
      <p:guideLst>
        <p:guide orient="horz" pos="3161"/>
        <p:guide pos="2139"/>
        <p:guide orient="horz" pos="3143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7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D14A3-EDAD-46B4-B859-50C918E5405A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481357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7" y="9481357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7475C-4070-461A-A63F-2F63845E5C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632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7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BB63C-FD8E-42AA-AC49-A5BA61FD1B3F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41545"/>
            <a:ext cx="5435600" cy="44919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81357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7" y="9481357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FA9BF-671F-41CC-BE1D-BE033F04C9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4166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FA9BF-671F-41CC-BE1D-BE033F04C9F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3701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FA9BF-671F-41CC-BE1D-BE033F04C9F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791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FA9BF-671F-41CC-BE1D-BE033F04C9F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3701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FA9BF-671F-41CC-BE1D-BE033F04C9F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3701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FA9BF-671F-41CC-BE1D-BE033F04C9F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3701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FA9BF-671F-41CC-BE1D-BE033F04C9F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3701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49300"/>
            <a:ext cx="4991100" cy="3743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FA9BF-671F-41CC-BE1D-BE033F04C9F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523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FA9BF-671F-41CC-BE1D-BE033F04C9F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0331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49300"/>
            <a:ext cx="4991100" cy="3743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FA9BF-671F-41CC-BE1D-BE033F04C9F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309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FA9BF-671F-41CC-BE1D-BE033F04C9F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603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FA9BF-671F-41CC-BE1D-BE033F04C9F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1242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FA9BF-671F-41CC-BE1D-BE033F04C9F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8879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F188-4E32-47D8-BA2D-7CEA4DC2EEE9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873C-EBD3-4EE9-8EC6-636A79C78A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89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F188-4E32-47D8-BA2D-7CEA4DC2EEE9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873C-EBD3-4EE9-8EC6-636A79C78A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442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F188-4E32-47D8-BA2D-7CEA4DC2EEE9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873C-EBD3-4EE9-8EC6-636A79C78A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931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5878-DD84-45B5-A462-0145AB87F8EF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2812-5B01-4C21-B2E4-0A605548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5019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5878-DD84-45B5-A462-0145AB87F8EF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2812-5B01-4C21-B2E4-0A605548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626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5878-DD84-45B5-A462-0145AB87F8EF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2812-5B01-4C21-B2E4-0A605548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3979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5878-DD84-45B5-A462-0145AB87F8EF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2812-5B01-4C21-B2E4-0A605548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4828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5878-DD84-45B5-A462-0145AB87F8EF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2812-5B01-4C21-B2E4-0A605548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9777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5878-DD84-45B5-A462-0145AB87F8EF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2812-5B01-4C21-B2E4-0A605548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300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5878-DD84-45B5-A462-0145AB87F8EF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2812-5B01-4C21-B2E4-0A605548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445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5878-DD84-45B5-A462-0145AB87F8EF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2812-5B01-4C21-B2E4-0A605548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03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F188-4E32-47D8-BA2D-7CEA4DC2EEE9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873C-EBD3-4EE9-8EC6-636A79C78A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218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5878-DD84-45B5-A462-0145AB87F8EF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2812-5B01-4C21-B2E4-0A605548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012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5878-DD84-45B5-A462-0145AB87F8EF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2812-5B01-4C21-B2E4-0A605548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296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5878-DD84-45B5-A462-0145AB87F8EF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2812-5B01-4C21-B2E4-0A605548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973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5878-DD84-45B5-A462-0145AB87F8EF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2812-5B01-4C21-B2E4-0A605548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402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EC19-C05E-40BE-ADCD-BACEAC197517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770E-923E-4EE8-89B9-6A40D375CE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711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EC19-C05E-40BE-ADCD-BACEAC197517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770E-923E-4EE8-89B9-6A40D375CE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5568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EC19-C05E-40BE-ADCD-BACEAC197517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770E-923E-4EE8-89B9-6A40D375CE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10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EC19-C05E-40BE-ADCD-BACEAC197517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770E-923E-4EE8-89B9-6A40D375CE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34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EC19-C05E-40BE-ADCD-BACEAC197517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770E-923E-4EE8-89B9-6A40D375CE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12311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EC19-C05E-40BE-ADCD-BACEAC197517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770E-923E-4EE8-89B9-6A40D375CE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1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F188-4E32-47D8-BA2D-7CEA4DC2EEE9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873C-EBD3-4EE9-8EC6-636A79C78A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012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EC19-C05E-40BE-ADCD-BACEAC197517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770E-923E-4EE8-89B9-6A40D375CE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461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EC19-C05E-40BE-ADCD-BACEAC197517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770E-923E-4EE8-89B9-6A40D375CE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163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EC19-C05E-40BE-ADCD-BACEAC197517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770E-923E-4EE8-89B9-6A40D375CE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287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EC19-C05E-40BE-ADCD-BACEAC197517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770E-923E-4EE8-89B9-6A40D375CE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77662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EC19-C05E-40BE-ADCD-BACEAC197517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770E-923E-4EE8-89B9-6A40D375CE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20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F188-4E32-47D8-BA2D-7CEA4DC2EEE9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873C-EBD3-4EE9-8EC6-636A79C78A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31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F188-4E32-47D8-BA2D-7CEA4DC2EEE9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873C-EBD3-4EE9-8EC6-636A79C78A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10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F188-4E32-47D8-BA2D-7CEA4DC2EEE9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873C-EBD3-4EE9-8EC6-636A79C78A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43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F188-4E32-47D8-BA2D-7CEA4DC2EEE9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873C-EBD3-4EE9-8EC6-636A79C78A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10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F188-4E32-47D8-BA2D-7CEA4DC2EEE9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873C-EBD3-4EE9-8EC6-636A79C78A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20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F188-4E32-47D8-BA2D-7CEA4DC2EEE9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873C-EBD3-4EE9-8EC6-636A79C78A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71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3F188-4E32-47D8-BA2D-7CEA4DC2EEE9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A873C-EBD3-4EE9-8EC6-636A79C78A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90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5878-DD84-45B5-A462-0145AB87F8EF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62812-5B01-4C21-B2E4-0A605548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057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EEC19-C05E-40BE-ADCD-BACEAC197517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6770E-923E-4EE8-89B9-6A40D375CE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85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mpas-weiterbildung.d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emf"/><Relationship Id="rId4" Type="http://schemas.openxmlformats.org/officeDocument/2006/relationships/image" Target="../media/image3.jpeg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2" t="-1" r="-70" b="-1"/>
          <a:stretch/>
        </p:blipFill>
        <p:spPr>
          <a:xfrm>
            <a:off x="36511" y="-27384"/>
            <a:ext cx="9144001" cy="686898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274497"/>
            <a:ext cx="9150971" cy="1610887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91680" y="2492896"/>
            <a:ext cx="7344816" cy="2376264"/>
          </a:xfrm>
        </p:spPr>
        <p:txBody>
          <a:bodyPr>
            <a:noAutofit/>
          </a:bodyPr>
          <a:lstStyle/>
          <a:p>
            <a:pPr algn="r"/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Online-</a:t>
            </a:r>
            <a:r>
              <a:rPr lang="en-US" sz="3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Beratung</a:t>
            </a: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für</a:t>
            </a: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Ärzt</a:t>
            </a: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en-US" sz="3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innen</a:t>
            </a: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</a:t>
            </a:r>
          </a:p>
          <a:p>
            <a:pPr algn="r"/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Weiterbildung Allgemeinmedizin </a:t>
            </a:r>
            <a:endParaRPr lang="de-DE"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Christiane Henckel</a:t>
            </a:r>
            <a:endParaRPr lang="de-DE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Weiterbildungsmanagerin</a:t>
            </a:r>
          </a:p>
          <a:p>
            <a:pPr algn="r"/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404664"/>
            <a:ext cx="2160239" cy="640202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147656"/>
            <a:ext cx="3024336" cy="710344"/>
          </a:xfrm>
        </p:spPr>
        <p:txBody>
          <a:bodyPr/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KOMPETENZ.PRAXIS.ZUKUNFT.</a:t>
            </a:r>
          </a:p>
        </p:txBody>
      </p:sp>
    </p:spTree>
    <p:extLst>
      <p:ext uri="{BB962C8B-B14F-4D97-AF65-F5344CB8AC3E}">
        <p14:creationId xmlns:p14="http://schemas.microsoft.com/office/powerpoint/2010/main" val="77276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27504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de-DE" sz="3000" b="1" dirty="0">
                <a:solidFill>
                  <a:srgbClr val="FFCC00"/>
                </a:solidFill>
                <a:cs typeface="Arial" panose="020B0604020202020204" pitchFamily="34" charset="0"/>
              </a:rPr>
              <a:t>Wichtige Ansprechpartner*innen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052736"/>
            <a:ext cx="8568952" cy="4680520"/>
          </a:xfrm>
        </p:spPr>
        <p:txBody>
          <a:bodyPr>
            <a:normAutofit/>
          </a:bodyPr>
          <a:lstStyle/>
          <a:p>
            <a:endParaRPr lang="de-DE" dirty="0"/>
          </a:p>
          <a:p>
            <a:pPr marL="0" indent="0">
              <a:buNone/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Niederlassungsberatung, Praxis- und Kooperationsbörse</a:t>
            </a:r>
          </a:p>
          <a:p>
            <a:pPr marL="0" indent="0">
              <a:buNone/>
            </a:pP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Kassenärztliche Vereinigung Sachsen-Anhalt </a:t>
            </a:r>
          </a:p>
          <a:p>
            <a:pPr marL="0" indent="0">
              <a:buNone/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Frau Silva Brase / Herr Michael Borrmann</a:t>
            </a:r>
          </a:p>
          <a:p>
            <a:pPr marL="0" indent="0">
              <a:buNone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Tel.: 0391 627-6335 / 0391 627-6338 </a:t>
            </a:r>
          </a:p>
          <a:p>
            <a:pPr marL="0" indent="0">
              <a:buNone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Fax: 0391 627-8544 </a:t>
            </a:r>
          </a:p>
          <a:p>
            <a:pPr marL="0" indent="0">
              <a:buNone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E-Mail: silva.brase@kvsa.de / michael.borrmann@kvsa.de</a:t>
            </a:r>
          </a:p>
          <a:p>
            <a:pPr marL="0" indent="0">
              <a:buClr>
                <a:srgbClr val="FFCC00"/>
              </a:buClr>
              <a:buNone/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rgbClr val="FFCC00"/>
              </a:buClr>
            </a:pPr>
            <a:endParaRPr lang="de-DE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CC00"/>
              </a:buClr>
            </a:pPr>
            <a:endParaRPr lang="de-DE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CC00"/>
              </a:buClr>
            </a:pPr>
            <a:endParaRPr lang="de-D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247113"/>
            <a:ext cx="9144000" cy="161088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4664"/>
            <a:ext cx="2160240" cy="640203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6064" y="6309320"/>
            <a:ext cx="3171800" cy="365125"/>
          </a:xfrm>
        </p:spPr>
        <p:txBody>
          <a:bodyPr/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KOMPETENZ.PRAXIS.ZUKUNFT.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758880" y="6309320"/>
            <a:ext cx="2133600" cy="365125"/>
          </a:xfrm>
        </p:spPr>
        <p:txBody>
          <a:bodyPr/>
          <a:lstStyle/>
          <a:p>
            <a:fld id="{1D3A873C-EBD3-4EE9-8EC6-636A79C78AC7}" type="slidenum">
              <a:rPr lang="de-DE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fld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7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27504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de-DE" sz="3000" b="1" dirty="0">
                <a:solidFill>
                  <a:srgbClr val="FFCC00"/>
                </a:solidFill>
                <a:cs typeface="Arial" panose="020B0604020202020204" pitchFamily="34" charset="0"/>
              </a:rPr>
              <a:t>Wichtige Ansprechpartner*innen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052736"/>
            <a:ext cx="8568952" cy="4680520"/>
          </a:xfrm>
        </p:spPr>
        <p:txBody>
          <a:bodyPr>
            <a:normAutofit/>
          </a:bodyPr>
          <a:lstStyle/>
          <a:p>
            <a:endParaRPr lang="de-DE" dirty="0"/>
          </a:p>
          <a:p>
            <a:pPr marL="0" indent="0">
              <a:buNone/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Termine für Kurse in Psychosomatischer Grundversorgung</a:t>
            </a:r>
          </a:p>
          <a:p>
            <a:pPr marL="0" indent="0">
              <a:buNone/>
            </a:pP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Ärztekammer Sachsen-Anhalt </a:t>
            </a:r>
          </a:p>
          <a:p>
            <a:pPr marL="0" indent="0">
              <a:buNone/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Frau Birgit Stahl</a:t>
            </a:r>
          </a:p>
          <a:p>
            <a:pPr marL="0" indent="0">
              <a:buNone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Tel.: 0391 6054-7730 </a:t>
            </a:r>
          </a:p>
          <a:p>
            <a:pPr marL="0" indent="0">
              <a:buNone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Fax: 0391 6054-7750 </a:t>
            </a:r>
          </a:p>
          <a:p>
            <a:pPr marL="0" indent="0">
              <a:buNone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E-Mail: fortbildung@aeksa.de </a:t>
            </a:r>
          </a:p>
          <a:p>
            <a:pPr marL="0" indent="0">
              <a:buClr>
                <a:srgbClr val="FFCC00"/>
              </a:buClr>
              <a:buNone/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rgbClr val="FFCC00"/>
              </a:buClr>
            </a:pPr>
            <a:endParaRPr lang="de-DE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CC00"/>
              </a:buClr>
            </a:pPr>
            <a:endParaRPr lang="de-DE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CC00"/>
              </a:buClr>
            </a:pPr>
            <a:endParaRPr lang="de-D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247113"/>
            <a:ext cx="9144000" cy="161088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4664"/>
            <a:ext cx="2160240" cy="640203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6064" y="6309320"/>
            <a:ext cx="3171800" cy="365125"/>
          </a:xfrm>
        </p:spPr>
        <p:txBody>
          <a:bodyPr/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KOMPETENZ.PRAXIS.ZUKUNFT.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758880" y="6309320"/>
            <a:ext cx="2133600" cy="365125"/>
          </a:xfrm>
        </p:spPr>
        <p:txBody>
          <a:bodyPr/>
          <a:lstStyle/>
          <a:p>
            <a:fld id="{1D3A873C-EBD3-4EE9-8EC6-636A79C78AC7}" type="slidenum">
              <a:rPr lang="de-DE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11</a:t>
            </a:fld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01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27280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de-DE" sz="3000" b="1" dirty="0">
                <a:solidFill>
                  <a:srgbClr val="FFCC00"/>
                </a:solidFill>
                <a:cs typeface="Arial" panose="020B0604020202020204" pitchFamily="34" charset="0"/>
              </a:rPr>
              <a:t>Was ist jetzt zu tun?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501068"/>
            <a:ext cx="8208912" cy="4952268"/>
          </a:xfrm>
        </p:spPr>
        <p:txBody>
          <a:bodyPr>
            <a:normAutofit/>
          </a:bodyPr>
          <a:lstStyle/>
          <a:p>
            <a:pPr marL="0" indent="0">
              <a:buClr>
                <a:srgbClr val="FFCC00"/>
              </a:buClr>
              <a:buNone/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Schreiben Sie sich bei uns ein!</a:t>
            </a:r>
          </a:p>
          <a:p>
            <a:pPr marL="0" indent="0">
              <a:buClr>
                <a:srgbClr val="FFCC00"/>
              </a:buClr>
              <a:buNone/>
            </a:pPr>
            <a:endParaRPr lang="de-D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FFCC00"/>
              </a:buClr>
              <a:buNone/>
            </a:pPr>
            <a:r>
              <a:rPr lang="de-DE" sz="16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Martin-Luther-Universität Halle-Wittenberg</a:t>
            </a:r>
            <a:endParaRPr lang="de-DE" sz="16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FFCC00"/>
              </a:buClr>
              <a:buNone/>
            </a:pPr>
            <a:r>
              <a:rPr lang="de-DE" sz="16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Medizinische </a:t>
            </a:r>
            <a:r>
              <a:rPr lang="de-DE" sz="16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Fakultät, IAM</a:t>
            </a:r>
          </a:p>
          <a:p>
            <a:pPr marL="0" indent="0">
              <a:buClr>
                <a:srgbClr val="FFCC00"/>
              </a:buClr>
              <a:buNone/>
            </a:pPr>
            <a:r>
              <a:rPr lang="de-DE" sz="16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Kompetenzzentrum Weiterbildung</a:t>
            </a:r>
            <a:endParaRPr lang="de-DE" sz="16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FFCC00"/>
              </a:buClr>
              <a:buNone/>
            </a:pPr>
            <a:r>
              <a:rPr lang="de-DE" sz="16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Magdeburger Straße 8</a:t>
            </a:r>
            <a:endParaRPr lang="de-DE" sz="16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FFCC00"/>
              </a:buClr>
              <a:buNone/>
            </a:pPr>
            <a:r>
              <a:rPr lang="de-DE" sz="16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06112 Halle</a:t>
            </a:r>
            <a:endParaRPr lang="de-DE" sz="16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FFCC00"/>
              </a:buClr>
              <a:buNone/>
            </a:pP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Tel.: </a:t>
            </a:r>
            <a:r>
              <a:rPr lang="en-US" sz="16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0345 557-5344</a:t>
            </a:r>
            <a:endParaRPr lang="de-DE" sz="16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FFCC00"/>
              </a:buClr>
              <a:buNone/>
            </a:pPr>
            <a:r>
              <a:rPr lang="de-DE" sz="16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kompetenzzentrum.allgemeinmedizin@uk-halle.de</a:t>
            </a:r>
            <a:endParaRPr lang="de-DE" sz="16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FFCC00"/>
              </a:buClr>
              <a:buNone/>
            </a:pP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FFCC00"/>
              </a:buClr>
              <a:buNone/>
            </a:pPr>
            <a:r>
              <a:rPr lang="de-DE" sz="1800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www.kompas-weiterbildung.de</a:t>
            </a:r>
            <a:endParaRPr lang="de-DE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FFCC00"/>
              </a:buClr>
              <a:buNone/>
            </a:pP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FFCC00"/>
              </a:buClr>
              <a:buNone/>
            </a:pP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FFCC00"/>
              </a:buClr>
              <a:buNone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 marL="0" indent="0">
              <a:buClr>
                <a:srgbClr val="FFCC00"/>
              </a:buClr>
              <a:buNone/>
            </a:pP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FFCC00"/>
              </a:buClr>
              <a:buNone/>
            </a:pP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FFCC00"/>
              </a:buClr>
              <a:buNone/>
            </a:pPr>
            <a:endParaRPr lang="de-DE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FFCC00"/>
              </a:buClr>
              <a:buNone/>
            </a:pPr>
            <a:endParaRPr lang="de-DE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FFCC00"/>
              </a:buClr>
              <a:buNone/>
            </a:pPr>
            <a:endParaRPr lang="de-DE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CC00"/>
              </a:buClr>
              <a:buFontTx/>
              <a:buChar char="-"/>
            </a:pPr>
            <a:endParaRPr lang="de-DE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CC00"/>
              </a:buClr>
              <a:buFontTx/>
              <a:buChar char="-"/>
            </a:pPr>
            <a:endParaRPr lang="de-DE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CC00"/>
              </a:buClr>
              <a:buFontTx/>
              <a:buChar char="-"/>
            </a:pPr>
            <a:endParaRPr lang="de-DE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FFCC00"/>
              </a:buClr>
              <a:buNone/>
            </a:pPr>
            <a:endParaRPr lang="de-DE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802" y="5268640"/>
            <a:ext cx="9144000" cy="1616744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758880" y="6309320"/>
            <a:ext cx="2133600" cy="365125"/>
          </a:xfrm>
        </p:spPr>
        <p:txBody>
          <a:bodyPr/>
          <a:lstStyle/>
          <a:p>
            <a:fld id="{1D3A873C-EBD3-4EE9-8EC6-636A79C78AC7}" type="slidenum">
              <a:rPr lang="de-DE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</a:t>
            </a:fld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147656"/>
            <a:ext cx="3024336" cy="710344"/>
          </a:xfrm>
        </p:spPr>
        <p:txBody>
          <a:bodyPr/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KOMPETENZ.PRAXIS.ZUKUNFT.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620688"/>
            <a:ext cx="3888432" cy="583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8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670" y="297281"/>
            <a:ext cx="627504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z="3300" b="1" dirty="0">
                <a:solidFill>
                  <a:srgbClr val="FFCC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9580" y="1196498"/>
            <a:ext cx="8423428" cy="4353347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FFCC00"/>
              </a:buClr>
              <a:buNone/>
            </a:pPr>
            <a:endParaRPr lang="de-DE" sz="2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Clr>
                <a:srgbClr val="FFCC00"/>
              </a:buClr>
              <a:buNone/>
            </a:pPr>
            <a:endParaRPr lang="de-DE" sz="2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Clr>
                <a:srgbClr val="FFCC00"/>
              </a:buClr>
              <a:buNone/>
            </a:pPr>
            <a:endParaRPr lang="de-DE" sz="2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Clr>
                <a:srgbClr val="FFCC00"/>
              </a:buClr>
              <a:buNone/>
            </a:pPr>
            <a:r>
              <a:rPr lang="de-DE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Vielen Dank für Ihre Aufmerksamkeit!</a:t>
            </a:r>
          </a:p>
          <a:p>
            <a:pPr marL="0" indent="0" algn="ctr">
              <a:buClr>
                <a:srgbClr val="FFCC00"/>
              </a:buClr>
              <a:buNone/>
            </a:pP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Clr>
                <a:srgbClr val="FFCC00"/>
              </a:buClr>
              <a:buNone/>
            </a:pP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Wir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freuen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uns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auf die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Zusammenarbeit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und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unterstützen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Sie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sehr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gern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de-DE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FFCC00"/>
              </a:buClr>
              <a:buNone/>
            </a:pPr>
            <a:endParaRPr lang="de-DE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CC00"/>
              </a:buClr>
              <a:buFontTx/>
              <a:buChar char="-"/>
            </a:pPr>
            <a:endParaRPr lang="de-DE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CC00"/>
              </a:buClr>
              <a:buFontTx/>
              <a:buChar char="-"/>
            </a:pPr>
            <a:endParaRPr lang="de-DE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CC00"/>
              </a:buClr>
              <a:buFontTx/>
              <a:buChar char="-"/>
            </a:pPr>
            <a:endParaRPr lang="de-DE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FFCC00"/>
              </a:buClr>
              <a:buNone/>
            </a:pPr>
            <a:endParaRPr lang="de-DE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06062"/>
            <a:ext cx="9144000" cy="161088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388" y="404664"/>
            <a:ext cx="2160240" cy="640203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758880" y="6309320"/>
            <a:ext cx="2133600" cy="365125"/>
          </a:xfrm>
        </p:spPr>
        <p:txBody>
          <a:bodyPr/>
          <a:lstStyle/>
          <a:p>
            <a:fld id="{1D3A873C-EBD3-4EE9-8EC6-636A79C78AC7}" type="slidenum">
              <a:rPr lang="de-DE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13</a:t>
            </a:fld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09580" y="297281"/>
            <a:ext cx="62750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3300" b="1" dirty="0">
              <a:solidFill>
                <a:srgbClr val="FFCC00"/>
              </a:solidFill>
              <a:cs typeface="Arial" panose="020B0604020202020204" pitchFamily="34" charset="0"/>
            </a:endParaRPr>
          </a:p>
        </p:txBody>
      </p:sp>
      <p:sp>
        <p:nvSpPr>
          <p:cNvPr id="10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147656"/>
            <a:ext cx="3024336" cy="710344"/>
          </a:xfrm>
        </p:spPr>
        <p:txBody>
          <a:bodyPr/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KOMPETENZ.PRAXIS.ZUKUNFT.</a:t>
            </a:r>
          </a:p>
        </p:txBody>
      </p:sp>
    </p:spTree>
    <p:extLst>
      <p:ext uri="{BB962C8B-B14F-4D97-AF65-F5344CB8AC3E}">
        <p14:creationId xmlns:p14="http://schemas.microsoft.com/office/powerpoint/2010/main" val="11835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6293" y="630408"/>
            <a:ext cx="6482389" cy="51061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de-DE" sz="2900" b="1" dirty="0">
                <a:solidFill>
                  <a:srgbClr val="FFCC00"/>
                </a:solidFill>
                <a:cs typeface="Arial" panose="020B0604020202020204" pitchFamily="34" charset="0"/>
              </a:rPr>
              <a:t>Wie sind wir organisatorisch aufgestellt?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475" y="5274497"/>
            <a:ext cx="9144000" cy="161088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682" y="412533"/>
            <a:ext cx="2160240" cy="640203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376243"/>
            <a:ext cx="3024336" cy="365125"/>
          </a:xfrm>
        </p:spPr>
        <p:txBody>
          <a:bodyPr/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KOMPETENZ.PRAXIS.ZUKUNFT.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758880" y="6309320"/>
            <a:ext cx="2133600" cy="365125"/>
          </a:xfrm>
        </p:spPr>
        <p:txBody>
          <a:bodyPr/>
          <a:lstStyle/>
          <a:p>
            <a:fld id="{1D3A873C-EBD3-4EE9-8EC6-636A79C78AC7}" type="slidenum">
              <a:rPr lang="de-DE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fld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1" name="Picture 3" descr="M:\Kompetenzzentrum\Kompas\Marketing\Logo Partner\KOS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772" y="4797152"/>
            <a:ext cx="999638" cy="58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M:\Kompetenzzentrum\Kompas\Marketing\Logo Partner\KVS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542" y="2934576"/>
            <a:ext cx="1532828" cy="51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:\Kompetenzzentrum\Kompas\Marketing\Logo Partner\Ministerium AS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97723"/>
            <a:ext cx="1094117" cy="84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M:\Kompetenzzentrum\Kompas\Marketing\Logo Partner\AO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31" y="3974335"/>
            <a:ext cx="1244469" cy="42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049" y="4797152"/>
            <a:ext cx="1585109" cy="54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523205" y="2936875"/>
            <a:ext cx="19605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15900" indent="-215900"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 sz="48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 sz="48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 sz="48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 sz="48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 sz="48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 sz="48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 sz="48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 sz="48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 sz="48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Koordination: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1000" dirty="0">
              <a:solidFill>
                <a:srgbClr val="00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26111" y="3941812"/>
            <a:ext cx="1620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de-DE" alt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Finanzierung:</a:t>
            </a:r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563092" y="1684037"/>
            <a:ext cx="19589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15900" indent="-215900"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 sz="48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 sz="48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 sz="48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 sz="48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 sz="48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 sz="48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 sz="48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 sz="48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 sz="48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Umsetzung:</a:t>
            </a:r>
          </a:p>
        </p:txBody>
      </p:sp>
      <p:pic>
        <p:nvPicPr>
          <p:cNvPr id="20" name="Bild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650" y="2274687"/>
            <a:ext cx="900339" cy="45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fik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212" y="2327680"/>
            <a:ext cx="1166812" cy="31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"/>
          <p:cNvSpPr txBox="1">
            <a:spLocks noChangeArrowheads="1"/>
          </p:cNvSpPr>
          <p:nvPr/>
        </p:nvSpPr>
        <p:spPr bwMode="auto">
          <a:xfrm>
            <a:off x="4781254" y="2184459"/>
            <a:ext cx="4243548" cy="66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15900" indent="-215900"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 sz="48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 sz="48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 sz="48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 sz="48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 sz="48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 sz="48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 sz="48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 sz="48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 sz="48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600" dirty="0">
                <a:solidFill>
                  <a:srgbClr val="000000"/>
                </a:solidFill>
                <a:latin typeface="+mn-lt"/>
              </a:rPr>
              <a:t>Martin-Luther-Universität Halle – Wittenberg</a:t>
            </a:r>
          </a:p>
          <a:p>
            <a:pPr>
              <a:buClr>
                <a:srgbClr val="000000"/>
              </a:buClr>
              <a:buSzPct val="100000"/>
            </a:pPr>
            <a:r>
              <a:rPr lang="de-DE" altLang="de-DE" sz="1600" dirty="0">
                <a:solidFill>
                  <a:srgbClr val="000000"/>
                </a:solidFill>
                <a:latin typeface="+mn-lt"/>
              </a:rPr>
              <a:t>Medizinische Fakultät</a:t>
            </a:r>
          </a:p>
        </p:txBody>
      </p:sp>
      <p:pic>
        <p:nvPicPr>
          <p:cNvPr id="23" name="Grafik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73"/>
          <a:stretch>
            <a:fillRect/>
          </a:stretch>
        </p:blipFill>
        <p:spPr bwMode="auto">
          <a:xfrm>
            <a:off x="2699760" y="1687143"/>
            <a:ext cx="1650398" cy="43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4767562" y="1575143"/>
            <a:ext cx="4343324" cy="60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15900" indent="-215900"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 sz="48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 sz="48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 sz="48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 sz="48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 sz="48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 sz="48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 sz="48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 sz="48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 sz="48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600" dirty="0">
                <a:solidFill>
                  <a:srgbClr val="000000"/>
                </a:solidFill>
                <a:latin typeface="+mn-lt"/>
              </a:rPr>
              <a:t>Otto-von-Guericke-Universität Magdeburg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600" dirty="0">
                <a:solidFill>
                  <a:srgbClr val="000000"/>
                </a:solidFill>
                <a:latin typeface="+mn-lt"/>
              </a:rPr>
              <a:t>Medizinische Fakultät</a:t>
            </a:r>
          </a:p>
        </p:txBody>
      </p:sp>
      <p:sp>
        <p:nvSpPr>
          <p:cNvPr id="24" name="Rechteck 23"/>
          <p:cNvSpPr/>
          <p:nvPr/>
        </p:nvSpPr>
        <p:spPr>
          <a:xfrm>
            <a:off x="467544" y="4866090"/>
            <a:ext cx="19582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de-DE" alt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Weitere Partner:</a:t>
            </a:r>
          </a:p>
        </p:txBody>
      </p:sp>
    </p:spTree>
    <p:extLst>
      <p:ext uri="{BB962C8B-B14F-4D97-AF65-F5344CB8AC3E}">
        <p14:creationId xmlns:p14="http://schemas.microsoft.com/office/powerpoint/2010/main" val="311524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27504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de-DE" sz="3000" b="1" dirty="0">
                <a:solidFill>
                  <a:srgbClr val="FFCC00"/>
                </a:solidFill>
                <a:cs typeface="Arial" panose="020B0604020202020204" pitchFamily="34" charset="0"/>
              </a:rPr>
              <a:t>Was sind unsere Aufgaben?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332899"/>
            <a:ext cx="8568952" cy="4353347"/>
          </a:xfrm>
        </p:spPr>
        <p:txBody>
          <a:bodyPr>
            <a:normAutofit/>
          </a:bodyPr>
          <a:lstStyle/>
          <a:p>
            <a:pPr>
              <a:buClr>
                <a:srgbClr val="FFCC00"/>
              </a:buClr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Organisation Ihrer Weiterbildung, z. B. durch Vermittlung von 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Stellen im ambulanten und stationären Bereich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FFCC00"/>
              </a:buClr>
              <a:buNone/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CC00"/>
              </a:buClr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begleitendes Seminarprogramm 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(in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Zusammenarbeit mit der 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Ärztekammer/ KOSTA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>
              <a:buClr>
                <a:srgbClr val="FFCC00"/>
              </a:buClr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CC00"/>
              </a:buClr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Organisation und Durchführung von 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regionalen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Mentoringtreffen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für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Ärzt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*innen in Weiterbildung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CC00"/>
              </a:buClr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CC00"/>
              </a:buClr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Regionaltreffen und Train-</a:t>
            </a:r>
            <a:r>
              <a:rPr lang="de-DE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-Trainer-Seminare für Weiterbilder</a:t>
            </a:r>
          </a:p>
          <a:p>
            <a:pPr marL="0" indent="0">
              <a:buClr>
                <a:srgbClr val="FFCC00"/>
              </a:buClr>
              <a:buNone/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rgbClr val="FFCC00"/>
              </a:buClr>
            </a:pPr>
            <a:endParaRPr lang="de-DE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CC00"/>
              </a:buClr>
            </a:pPr>
            <a:endParaRPr lang="de-DE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CC00"/>
              </a:buClr>
            </a:pPr>
            <a:endParaRPr lang="de-D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247113"/>
            <a:ext cx="9144000" cy="161088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4664"/>
            <a:ext cx="2160240" cy="640203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6064" y="6309320"/>
            <a:ext cx="3171800" cy="365125"/>
          </a:xfrm>
        </p:spPr>
        <p:txBody>
          <a:bodyPr/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KOMPETENZ.PRAXIS.ZUKUNFT.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758880" y="6309320"/>
            <a:ext cx="2133600" cy="365125"/>
          </a:xfrm>
        </p:spPr>
        <p:txBody>
          <a:bodyPr/>
          <a:lstStyle/>
          <a:p>
            <a:fld id="{1D3A873C-EBD3-4EE9-8EC6-636A79C78AC7}" type="slidenum">
              <a:rPr lang="de-DE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fld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9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5348" y="188640"/>
            <a:ext cx="627504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de-DE" sz="3000" b="1" dirty="0">
                <a:solidFill>
                  <a:srgbClr val="FFCC00"/>
                </a:solidFill>
                <a:cs typeface="Arial" panose="020B0604020202020204" pitchFamily="34" charset="0"/>
              </a:rPr>
              <a:t>Was sind unsere Ziele?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551938"/>
            <a:ext cx="8604202" cy="3965294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CC00"/>
              </a:buClr>
            </a:pP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nahtloser Übergang vom Studium zur Weiterbildung</a:t>
            </a:r>
          </a:p>
          <a:p>
            <a:pPr>
              <a:buClr>
                <a:srgbClr val="FFCC00"/>
              </a:buClr>
            </a:pPr>
            <a:endParaRPr lang="de-D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CC00"/>
              </a:buClr>
            </a:pP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Unterstützung und Beratung von </a:t>
            </a:r>
            <a:r>
              <a:rPr lang="de-DE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Ärzt</a:t>
            </a: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*innen in Weiterbildung </a:t>
            </a:r>
          </a:p>
          <a:p>
            <a:pPr>
              <a:buClr>
                <a:srgbClr val="FFCC00"/>
              </a:buClr>
            </a:pPr>
            <a:endParaRPr lang="de-D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CC00"/>
              </a:buClr>
            </a:pP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Ausbau von 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regionalen Weiterbildungsverbünden  </a:t>
            </a:r>
            <a:endParaRPr lang="de-D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CC00"/>
              </a:buClr>
            </a:pPr>
            <a:endParaRPr lang="de-D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CC00"/>
              </a:buClr>
            </a:pP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Nachbesetzung bzw. Neuansiedlung von Hausarztpraxen</a:t>
            </a:r>
          </a:p>
          <a:p>
            <a:pPr>
              <a:buClr>
                <a:srgbClr val="FFCC00"/>
              </a:buClr>
            </a:pPr>
            <a:endParaRPr lang="de-D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CC00"/>
              </a:buClr>
            </a:pP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Vernetzung von </a:t>
            </a:r>
            <a:r>
              <a:rPr lang="de-DE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Ärzt</a:t>
            </a: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*innen in Weiterbildung, niedergelassenen </a:t>
            </a:r>
            <a:r>
              <a:rPr lang="de-DE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Ärzt</a:t>
            </a: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*innen und Kliniken in ganz Sachsen-Anhalt</a:t>
            </a:r>
          </a:p>
          <a:p>
            <a:pPr marL="0" indent="0">
              <a:buClr>
                <a:srgbClr val="FFCC00"/>
              </a:buClr>
              <a:buNone/>
            </a:pPr>
            <a:endParaRPr lang="de-DE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CC00"/>
              </a:buClr>
              <a:buNone/>
            </a:pPr>
            <a:endParaRPr lang="de-DE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CC00"/>
              </a:buClr>
              <a:buFontTx/>
              <a:buChar char="-"/>
            </a:pPr>
            <a:endParaRPr lang="de-DE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CC00"/>
              </a:buClr>
              <a:buFontTx/>
              <a:buChar char="-"/>
            </a:pPr>
            <a:endParaRPr lang="de-DE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CC00"/>
              </a:buClr>
              <a:buFontTx/>
              <a:buChar char="-"/>
            </a:pPr>
            <a:endParaRPr lang="de-DE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CC00"/>
              </a:buClr>
              <a:buNone/>
            </a:pPr>
            <a:endParaRPr lang="de-DE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06062"/>
            <a:ext cx="9144000" cy="161088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388" y="404664"/>
            <a:ext cx="2160240" cy="640203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376243"/>
            <a:ext cx="3024336" cy="365125"/>
          </a:xfrm>
        </p:spPr>
        <p:txBody>
          <a:bodyPr/>
          <a:lstStyle/>
          <a:p>
            <a:pPr algn="l"/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KOMPETENZ.PRAXIS.ZUKUNFT.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758880" y="6309320"/>
            <a:ext cx="2133600" cy="365125"/>
          </a:xfrm>
        </p:spPr>
        <p:txBody>
          <a:bodyPr/>
          <a:lstStyle/>
          <a:p>
            <a:fld id="{1D3A873C-EBD3-4EE9-8EC6-636A79C78AC7}" type="slidenum">
              <a:rPr lang="de-DE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fld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9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75547"/>
            <a:ext cx="7848872" cy="94919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000" b="1" dirty="0">
                <a:solidFill>
                  <a:srgbClr val="FFCC00"/>
                </a:solidFill>
                <a:cs typeface="Arial" panose="020B0604020202020204" pitchFamily="34" charset="0"/>
              </a:rPr>
              <a:t>Wie </a:t>
            </a:r>
            <a:r>
              <a:rPr lang="en-US" sz="3000" b="1" dirty="0" err="1">
                <a:solidFill>
                  <a:srgbClr val="FFCC00"/>
                </a:solidFill>
                <a:cs typeface="Arial" panose="020B0604020202020204" pitchFamily="34" charset="0"/>
              </a:rPr>
              <a:t>sind</a:t>
            </a:r>
            <a:r>
              <a:rPr lang="en-US" sz="3000" b="1" dirty="0">
                <a:solidFill>
                  <a:srgbClr val="FFCC00"/>
                </a:solidFill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CC00"/>
                </a:solidFill>
                <a:cs typeface="Arial" panose="020B0604020202020204" pitchFamily="34" charset="0"/>
              </a:rPr>
              <a:t>wir</a:t>
            </a:r>
            <a:r>
              <a:rPr lang="en-US" sz="3000" b="1" dirty="0">
                <a:solidFill>
                  <a:srgbClr val="FFCC00"/>
                </a:solidFill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CC00"/>
                </a:solidFill>
                <a:cs typeface="Arial" panose="020B0604020202020204" pitchFamily="34" charset="0"/>
              </a:rPr>
              <a:t>räumlich</a:t>
            </a:r>
            <a:r>
              <a:rPr lang="en-US" sz="3000" b="1" dirty="0">
                <a:solidFill>
                  <a:srgbClr val="FFCC00"/>
                </a:solidFill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CC00"/>
                </a:solidFill>
                <a:cs typeface="Arial" panose="020B0604020202020204" pitchFamily="34" charset="0"/>
              </a:rPr>
              <a:t>aufgestellt</a:t>
            </a:r>
            <a:r>
              <a:rPr lang="en-US" sz="3000" b="1" dirty="0">
                <a:solidFill>
                  <a:srgbClr val="FFCC00"/>
                </a:solidFill>
                <a:cs typeface="Arial" panose="020B0604020202020204" pitchFamily="34" charset="0"/>
              </a:rPr>
              <a:t>?</a:t>
            </a:r>
            <a:endParaRPr lang="de-DE" sz="3000" b="1" dirty="0">
              <a:solidFill>
                <a:srgbClr val="FFCC00"/>
              </a:solidFill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41397"/>
            <a:ext cx="9144000" cy="188001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07445"/>
            <a:ext cx="2151930" cy="672523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212160" y="6309322"/>
            <a:ext cx="1600200" cy="36512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81692"/>
            <a:ext cx="3377098" cy="460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28106" y="6147656"/>
            <a:ext cx="3291765" cy="710344"/>
          </a:xfrm>
        </p:spPr>
        <p:txBody>
          <a:bodyPr/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KOMPETENZ.PRAXIS.ZUKUNFT.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D2C7CA-EF3A-4BD7-A3B8-3E26ECC11DAD}"/>
              </a:ext>
            </a:extLst>
          </p:cNvPr>
          <p:cNvSpPr txBox="1"/>
          <p:nvPr/>
        </p:nvSpPr>
        <p:spPr>
          <a:xfrm>
            <a:off x="4989090" y="1268760"/>
            <a:ext cx="401857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Aktuelle Zahlen für das Kompetenzzentrum </a:t>
            </a:r>
            <a:r>
              <a:rPr lang="de-DE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Halle</a:t>
            </a:r>
            <a:endParaRPr lang="de-DE" sz="22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e-DE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125</a:t>
            </a:r>
            <a:endParaRPr lang="de-DE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eingeschriebene </a:t>
            </a:r>
            <a:r>
              <a:rPr lang="de-DE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Ärzt</a:t>
            </a: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*innen in Weiterbildung Allgemeinmedizin</a:t>
            </a:r>
          </a:p>
          <a:p>
            <a:endParaRPr lang="de-DE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e-DE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Davon 18</a:t>
            </a:r>
            <a:endParaRPr lang="de-DE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Quereinsteiger*innen</a:t>
            </a:r>
          </a:p>
          <a:p>
            <a:endParaRPr lang="de-DE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e-DE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großes Netzwerk </a:t>
            </a: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bestehend aus Praxen und Krankenhäusern</a:t>
            </a:r>
          </a:p>
          <a:p>
            <a:endParaRPr lang="de-DE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9" name="Foliennummernplatzhalter 7"/>
          <p:cNvSpPr txBox="1">
            <a:spLocks/>
          </p:cNvSpPr>
          <p:nvPr/>
        </p:nvSpPr>
        <p:spPr>
          <a:xfrm>
            <a:off x="6758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3A873C-EBD3-4EE9-8EC6-636A79C78AC7}" type="slidenum">
              <a:rPr lang="de-DE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5</a:t>
            </a:fld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2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354" y="278964"/>
            <a:ext cx="6477562" cy="89160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de-DE" sz="24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Muster Rotationsplan Facharztweiterbildung </a:t>
            </a:r>
            <a:r>
              <a:rPr lang="de-DE" sz="2400" b="1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Allgemeinmedizin </a:t>
            </a:r>
            <a:r>
              <a:rPr lang="de-DE" sz="24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288742"/>
            <a:ext cx="9144000" cy="161088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916" y="404664"/>
            <a:ext cx="2160240" cy="640203"/>
          </a:xfrm>
          <a:prstGeom prst="rect">
            <a:avLst/>
          </a:prstGeom>
        </p:spPr>
      </p:pic>
      <p:sp>
        <p:nvSpPr>
          <p:cNvPr id="12" name="Abgerundetes Rechteck 11"/>
          <p:cNvSpPr/>
          <p:nvPr/>
        </p:nvSpPr>
        <p:spPr>
          <a:xfrm>
            <a:off x="6445663" y="1803853"/>
            <a:ext cx="2452857" cy="911174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b="1" dirty="0" smtClean="0">
              <a:solidFill>
                <a:schemeClr val="tx1"/>
              </a:solidFill>
            </a:endParaRPr>
          </a:p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24 </a:t>
            </a:r>
            <a:r>
              <a:rPr lang="de-DE" sz="1200" b="1" dirty="0">
                <a:solidFill>
                  <a:schemeClr val="tx1"/>
                </a:solidFill>
              </a:rPr>
              <a:t>Monate </a:t>
            </a:r>
          </a:p>
          <a:p>
            <a:pPr algn="ctr"/>
            <a:r>
              <a:rPr lang="de-DE" sz="1200" b="1" dirty="0">
                <a:solidFill>
                  <a:schemeClr val="tx1"/>
                </a:solidFill>
              </a:rPr>
              <a:t>ambulante </a:t>
            </a:r>
            <a:endParaRPr lang="de-DE" sz="1200" b="1" dirty="0" smtClean="0">
              <a:solidFill>
                <a:schemeClr val="tx1"/>
              </a:solidFill>
            </a:endParaRPr>
          </a:p>
          <a:p>
            <a:pPr algn="ctr"/>
            <a:r>
              <a:rPr lang="de-DE" sz="1200" b="1" dirty="0" err="1" smtClean="0">
                <a:solidFill>
                  <a:schemeClr val="tx1"/>
                </a:solidFill>
              </a:rPr>
              <a:t>hausärztl</a:t>
            </a:r>
            <a:r>
              <a:rPr lang="de-DE" sz="1200" b="1" dirty="0">
                <a:solidFill>
                  <a:schemeClr val="tx1"/>
                </a:solidFill>
              </a:rPr>
              <a:t>. </a:t>
            </a:r>
            <a:r>
              <a:rPr lang="de-DE" sz="1200" b="1" dirty="0" smtClean="0">
                <a:solidFill>
                  <a:schemeClr val="tx1"/>
                </a:solidFill>
              </a:rPr>
              <a:t>Versorgung</a:t>
            </a:r>
            <a:endParaRPr lang="de-DE" sz="1200" b="1" dirty="0">
              <a:solidFill>
                <a:schemeClr val="tx1"/>
              </a:solidFill>
            </a:endParaRPr>
          </a:p>
          <a:p>
            <a:pPr algn="ctr"/>
            <a:endParaRPr lang="de-DE" sz="1200" b="1" dirty="0" smtClean="0">
              <a:solidFill>
                <a:schemeClr val="tx1"/>
              </a:solidFill>
            </a:endParaRPr>
          </a:p>
          <a:p>
            <a:pPr algn="ctr"/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5030848" y="2793050"/>
            <a:ext cx="1343173" cy="12975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4</a:t>
            </a:r>
            <a:r>
              <a:rPr lang="de-DE" sz="1200" b="1" dirty="0" smtClean="0">
                <a:solidFill>
                  <a:schemeClr val="tx1"/>
                </a:solidFill>
              </a:rPr>
              <a:t>x3 </a:t>
            </a:r>
            <a:r>
              <a:rPr lang="de-DE" sz="1200" b="1" dirty="0">
                <a:solidFill>
                  <a:schemeClr val="tx1"/>
                </a:solidFill>
              </a:rPr>
              <a:t>Monate</a:t>
            </a:r>
          </a:p>
          <a:p>
            <a:pPr algn="ctr"/>
            <a:r>
              <a:rPr lang="de-DE" sz="1200" b="1" dirty="0">
                <a:solidFill>
                  <a:schemeClr val="tx1"/>
                </a:solidFill>
              </a:rPr>
              <a:t>Wahl</a:t>
            </a:r>
            <a:br>
              <a:rPr lang="de-DE" sz="1200" b="1" dirty="0">
                <a:solidFill>
                  <a:schemeClr val="tx1"/>
                </a:solidFill>
              </a:rPr>
            </a:br>
            <a:endParaRPr lang="de-DE" sz="1200" b="1" dirty="0">
              <a:solidFill>
                <a:schemeClr val="tx1"/>
              </a:solidFill>
            </a:endParaRPr>
          </a:p>
          <a:p>
            <a:pPr algn="ctr"/>
            <a:r>
              <a:rPr lang="de-DE" sz="1200" b="1" dirty="0">
                <a:solidFill>
                  <a:schemeClr val="tx1"/>
                </a:solidFill>
              </a:rPr>
              <a:t>a</a:t>
            </a:r>
            <a:r>
              <a:rPr lang="de-DE" sz="1200" b="1" dirty="0" smtClean="0">
                <a:solidFill>
                  <a:schemeClr val="tx1"/>
                </a:solidFill>
              </a:rPr>
              <a:t>mbulant oder stationär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6445663" y="2806496"/>
            <a:ext cx="1226428" cy="1284070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Empfohlen: max. 6 </a:t>
            </a:r>
            <a:r>
              <a:rPr lang="de-DE" sz="1200" b="1" dirty="0">
                <a:solidFill>
                  <a:schemeClr val="tx1"/>
                </a:solidFill>
              </a:rPr>
              <a:t>Monate </a:t>
            </a:r>
          </a:p>
          <a:p>
            <a:pPr algn="ctr"/>
            <a:r>
              <a:rPr lang="de-DE" sz="1200" b="1" dirty="0" err="1" smtClean="0">
                <a:solidFill>
                  <a:schemeClr val="tx1"/>
                </a:solidFill>
              </a:rPr>
              <a:t>hausärztl</a:t>
            </a:r>
            <a:r>
              <a:rPr lang="de-DE" sz="1200" b="1" dirty="0">
                <a:solidFill>
                  <a:schemeClr val="tx1"/>
                </a:solidFill>
              </a:rPr>
              <a:t>. tätiger Internist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7770283" y="2807760"/>
            <a:ext cx="1129277" cy="1282806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Empfohlen:</a:t>
            </a:r>
          </a:p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mind. 18 </a:t>
            </a:r>
            <a:r>
              <a:rPr lang="de-DE" sz="1200" b="1" dirty="0">
                <a:solidFill>
                  <a:schemeClr val="tx1"/>
                </a:solidFill>
              </a:rPr>
              <a:t>Monate </a:t>
            </a:r>
          </a:p>
          <a:p>
            <a:pPr algn="ctr"/>
            <a:endParaRPr lang="de-DE" sz="1200" b="1" dirty="0">
              <a:solidFill>
                <a:schemeClr val="tx1"/>
              </a:solidFill>
            </a:endParaRPr>
          </a:p>
          <a:p>
            <a:pPr algn="ctr"/>
            <a:r>
              <a:rPr lang="de-DE" sz="1200" b="1" dirty="0">
                <a:solidFill>
                  <a:schemeClr val="tx1"/>
                </a:solidFill>
              </a:rPr>
              <a:t>Allgemein-arztpraxis</a:t>
            </a:r>
          </a:p>
        </p:txBody>
      </p:sp>
      <p:sp>
        <p:nvSpPr>
          <p:cNvPr id="20" name="Rechteck 19"/>
          <p:cNvSpPr/>
          <p:nvPr/>
        </p:nvSpPr>
        <p:spPr>
          <a:xfrm>
            <a:off x="5761250" y="5623073"/>
            <a:ext cx="3099906" cy="7269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tx1"/>
                </a:solidFill>
              </a:rPr>
              <a:t>Zusätzlich: 80 Stunden Kurs gem. § 4 Abs. 8 in psychosomatischer Grundversorgung</a:t>
            </a:r>
          </a:p>
          <a:p>
            <a:pPr algn="ctr"/>
            <a:r>
              <a:rPr lang="de-DE" sz="900" dirty="0">
                <a:solidFill>
                  <a:schemeClr val="tx1"/>
                </a:solidFill>
              </a:rPr>
              <a:t>Angebote über: Silke Brumm, KVSA (Tel.: 0391 627-7447)</a:t>
            </a:r>
          </a:p>
          <a:p>
            <a:pPr algn="ctr"/>
            <a:r>
              <a:rPr lang="de-DE" sz="900" dirty="0">
                <a:solidFill>
                  <a:schemeClr val="tx1"/>
                </a:solidFill>
              </a:rPr>
              <a:t>Birgit Stahl, ÄKSA (Tel.: 0391 6054-7730)</a:t>
            </a:r>
          </a:p>
          <a:p>
            <a:pPr algn="ctr"/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1816643" y="4383989"/>
            <a:ext cx="7044513" cy="10612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unmittelbare </a:t>
            </a:r>
            <a:r>
              <a:rPr lang="de-DE" sz="11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Patientenversorgung</a:t>
            </a:r>
            <a:r>
              <a:rPr lang="de-DE" sz="1100" b="1" u="sng" dirty="0">
                <a:solidFill>
                  <a:schemeClr val="tx1"/>
                </a:solidFill>
              </a:rPr>
              <a:t>: </a:t>
            </a:r>
            <a:r>
              <a:rPr lang="de-DE" sz="1100" dirty="0" smtClean="0">
                <a:solidFill>
                  <a:schemeClr val="tx1"/>
                </a:solidFill>
              </a:rPr>
              <a:t>Allgemeinmedizin, </a:t>
            </a:r>
            <a:r>
              <a:rPr lang="de-DE" sz="1100" dirty="0">
                <a:solidFill>
                  <a:schemeClr val="tx1"/>
                </a:solidFill>
              </a:rPr>
              <a:t>Anästhesiologie, </a:t>
            </a:r>
            <a:r>
              <a:rPr lang="de-DE" sz="1100" dirty="0" smtClean="0">
                <a:solidFill>
                  <a:schemeClr val="tx1"/>
                </a:solidFill>
              </a:rPr>
              <a:t>Arbeitsmedizin, Augenheilkunde</a:t>
            </a:r>
            <a:r>
              <a:rPr lang="de-DE" sz="1100" dirty="0">
                <a:solidFill>
                  <a:schemeClr val="tx1"/>
                </a:solidFill>
              </a:rPr>
              <a:t>,, </a:t>
            </a:r>
            <a:r>
              <a:rPr lang="de-DE" sz="1100" dirty="0" smtClean="0">
                <a:solidFill>
                  <a:schemeClr val="tx1"/>
                </a:solidFill>
              </a:rPr>
              <a:t>Chirurgie</a:t>
            </a:r>
            <a:r>
              <a:rPr lang="de-DE" sz="1100" dirty="0">
                <a:solidFill>
                  <a:schemeClr val="tx1"/>
                </a:solidFill>
              </a:rPr>
              <a:t>, Frauenheilkunde und Geburtshilfe, HNO-Heilkunde, Haut- und Geschlechtskrankheiten, Humangenetik, Innere Medizin u</a:t>
            </a:r>
            <a:r>
              <a:rPr lang="de-DE" sz="1100" dirty="0" smtClean="0">
                <a:solidFill>
                  <a:schemeClr val="tx1"/>
                </a:solidFill>
              </a:rPr>
              <a:t>., </a:t>
            </a:r>
            <a:r>
              <a:rPr lang="de-DE" sz="1100" dirty="0">
                <a:solidFill>
                  <a:schemeClr val="tx1"/>
                </a:solidFill>
              </a:rPr>
              <a:t>Kinder- und Jugendmedizin, Kinder- und Jugendpsychiatrie u. -psychotherapie, Mund-Kiefer-Gesichtschirurgie, Neurochirurgie, Neurologie</a:t>
            </a:r>
            <a:r>
              <a:rPr lang="de-DE" sz="1100" dirty="0" smtClean="0">
                <a:solidFill>
                  <a:schemeClr val="tx1"/>
                </a:solidFill>
              </a:rPr>
              <a:t>, Nuklearmedizin, Öffentliches Gesundheitswesen, </a:t>
            </a:r>
            <a:r>
              <a:rPr lang="de-DE" sz="1100" dirty="0">
                <a:solidFill>
                  <a:schemeClr val="tx1"/>
                </a:solidFill>
              </a:rPr>
              <a:t>Physikalische und Rehabilitative Medizin, Psychiatrie und Psychotherapie, Psychosomatische Medizin und Psychotherapie, </a:t>
            </a:r>
            <a:r>
              <a:rPr lang="de-DE" sz="1100" dirty="0" err="1" smtClean="0">
                <a:solidFill>
                  <a:schemeClr val="tx1"/>
                </a:solidFill>
              </a:rPr>
              <a:t>Phonioatrie</a:t>
            </a:r>
            <a:r>
              <a:rPr lang="de-DE" sz="1100" dirty="0" smtClean="0">
                <a:solidFill>
                  <a:schemeClr val="tx1"/>
                </a:solidFill>
              </a:rPr>
              <a:t> und </a:t>
            </a:r>
            <a:r>
              <a:rPr lang="de-DE" sz="1100" dirty="0" err="1" smtClean="0">
                <a:solidFill>
                  <a:schemeClr val="tx1"/>
                </a:solidFill>
              </a:rPr>
              <a:t>Pädaudiologie</a:t>
            </a:r>
            <a:r>
              <a:rPr lang="de-DE" sz="1100" dirty="0" smtClean="0">
                <a:solidFill>
                  <a:schemeClr val="tx1"/>
                </a:solidFill>
              </a:rPr>
              <a:t> (ehemals bei HNO), Radiologie, Strahlentherapie</a:t>
            </a:r>
            <a:r>
              <a:rPr lang="de-DE" sz="1100" dirty="0">
                <a:solidFill>
                  <a:schemeClr val="tx1"/>
                </a:solidFill>
              </a:rPr>
              <a:t>, </a:t>
            </a:r>
            <a:r>
              <a:rPr lang="de-DE" sz="1100" dirty="0" smtClean="0">
                <a:solidFill>
                  <a:schemeClr val="tx1"/>
                </a:solidFill>
              </a:rPr>
              <a:t>Transfusionsmedizin, Urologie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23" name="Abgerundetes Rechteck 22"/>
          <p:cNvSpPr/>
          <p:nvPr/>
        </p:nvSpPr>
        <p:spPr>
          <a:xfrm>
            <a:off x="1907704" y="2780928"/>
            <a:ext cx="1461108" cy="1291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6 Monate</a:t>
            </a:r>
          </a:p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Gewähltes Fach</a:t>
            </a:r>
            <a:endParaRPr lang="de-DE" sz="1200" b="1" dirty="0">
              <a:solidFill>
                <a:schemeClr val="tx1"/>
              </a:solidFill>
            </a:endParaRPr>
          </a:p>
          <a:p>
            <a:pPr algn="ctr"/>
            <a:endParaRPr lang="de-DE" sz="1200" b="1" dirty="0" smtClean="0">
              <a:solidFill>
                <a:schemeClr val="tx1"/>
              </a:solidFill>
            </a:endParaRPr>
          </a:p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ambulant oder stationär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358847" y="1767930"/>
            <a:ext cx="1503772" cy="94099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12 </a:t>
            </a:r>
            <a:r>
              <a:rPr lang="de-DE" sz="1200" b="1" dirty="0">
                <a:solidFill>
                  <a:schemeClr val="tx1"/>
                </a:solidFill>
              </a:rPr>
              <a:t>Monate</a:t>
            </a:r>
          </a:p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stationäre Akutversorgung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323528" y="2806494"/>
            <a:ext cx="1494966" cy="128407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12 </a:t>
            </a:r>
            <a:r>
              <a:rPr lang="de-DE" sz="1200" b="1" dirty="0">
                <a:solidFill>
                  <a:schemeClr val="tx1"/>
                </a:solidFill>
              </a:rPr>
              <a:t>Monate</a:t>
            </a:r>
          </a:p>
          <a:p>
            <a:pPr algn="ctr"/>
            <a:endParaRPr lang="de-DE" sz="1200" b="1" dirty="0" smtClean="0">
              <a:solidFill>
                <a:schemeClr val="tx1"/>
              </a:solidFill>
            </a:endParaRPr>
          </a:p>
          <a:p>
            <a:pPr algn="ctr"/>
            <a:endParaRPr lang="de-DE" sz="1200" b="1" dirty="0">
              <a:solidFill>
                <a:schemeClr val="tx1"/>
              </a:solidFill>
            </a:endParaRPr>
          </a:p>
          <a:p>
            <a:pPr algn="ctr"/>
            <a:r>
              <a:rPr lang="de-DE" sz="1200" b="1" dirty="0">
                <a:solidFill>
                  <a:schemeClr val="tx1"/>
                </a:solidFill>
              </a:rPr>
              <a:t>Klinik, Innere Medizin</a:t>
            </a:r>
          </a:p>
        </p:txBody>
      </p:sp>
      <p:sp>
        <p:nvSpPr>
          <p:cNvPr id="28" name="Abgerundetes Rechteck 27"/>
          <p:cNvSpPr/>
          <p:nvPr/>
        </p:nvSpPr>
        <p:spPr>
          <a:xfrm>
            <a:off x="1967864" y="1772816"/>
            <a:ext cx="4419307" cy="9409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24 </a:t>
            </a:r>
            <a:r>
              <a:rPr lang="de-DE" sz="1200" b="1" dirty="0">
                <a:solidFill>
                  <a:schemeClr val="tx1"/>
                </a:solidFill>
              </a:rPr>
              <a:t>Monate</a:t>
            </a:r>
          </a:p>
          <a:p>
            <a:pPr algn="ctr"/>
            <a:r>
              <a:rPr lang="de-DE" sz="1200" b="1" dirty="0">
                <a:solidFill>
                  <a:schemeClr val="tx1"/>
                </a:solidFill>
              </a:rPr>
              <a:t>unmittelbare Patientenversorgung (stationär/ambulant)</a:t>
            </a:r>
          </a:p>
          <a:p>
            <a:pPr algn="ctr"/>
            <a:r>
              <a:rPr lang="de-DE" sz="1200" b="1" dirty="0">
                <a:solidFill>
                  <a:schemeClr val="tx1"/>
                </a:solidFill>
              </a:rPr>
              <a:t>davon 6 Monate </a:t>
            </a:r>
            <a:r>
              <a:rPr lang="de-DE" sz="1200" b="1" dirty="0" smtClean="0">
                <a:solidFill>
                  <a:schemeClr val="tx1"/>
                </a:solidFill>
              </a:rPr>
              <a:t>in einem Fach, mind. </a:t>
            </a:r>
            <a:r>
              <a:rPr lang="de-DE" sz="1200" b="1" dirty="0">
                <a:solidFill>
                  <a:schemeClr val="tx1"/>
                </a:solidFill>
              </a:rPr>
              <a:t>3 </a:t>
            </a:r>
            <a:r>
              <a:rPr lang="de-DE" sz="1200" b="1" dirty="0" smtClean="0">
                <a:solidFill>
                  <a:schemeClr val="tx1"/>
                </a:solidFill>
              </a:rPr>
              <a:t>Monatsabschnitte</a:t>
            </a:r>
            <a:endParaRPr lang="de-DE" sz="1200" b="1" dirty="0">
              <a:solidFill>
                <a:schemeClr val="tx1"/>
              </a:solidFill>
            </a:endParaRPr>
          </a:p>
          <a:p>
            <a:pPr algn="ctr"/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3437074" y="2783350"/>
            <a:ext cx="1494966" cy="12937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6 Monate </a:t>
            </a:r>
          </a:p>
          <a:p>
            <a:pPr algn="ctr"/>
            <a:r>
              <a:rPr lang="de-DE" sz="1200" b="1" dirty="0">
                <a:solidFill>
                  <a:schemeClr val="tx1"/>
                </a:solidFill>
              </a:rPr>
              <a:t>Empf. Pädiatrie</a:t>
            </a:r>
            <a:br>
              <a:rPr lang="de-DE" sz="1200" b="1" dirty="0">
                <a:solidFill>
                  <a:schemeClr val="tx1"/>
                </a:solidFill>
              </a:rPr>
            </a:br>
            <a:endParaRPr lang="de-DE" sz="1200" b="1" dirty="0" smtClean="0">
              <a:solidFill>
                <a:schemeClr val="tx1"/>
              </a:solidFill>
            </a:endParaRPr>
          </a:p>
          <a:p>
            <a:pPr algn="ctr"/>
            <a:endParaRPr lang="de-DE" sz="1200" b="1" dirty="0">
              <a:solidFill>
                <a:schemeClr val="tx1"/>
              </a:solidFill>
            </a:endParaRPr>
          </a:p>
          <a:p>
            <a:pPr algn="ctr"/>
            <a:r>
              <a:rPr lang="de-DE" sz="1200" b="1" dirty="0">
                <a:solidFill>
                  <a:schemeClr val="tx1"/>
                </a:solidFill>
              </a:rPr>
              <a:t>ambulante </a:t>
            </a:r>
            <a:r>
              <a:rPr lang="de-DE" sz="1200" b="1" dirty="0" smtClean="0">
                <a:solidFill>
                  <a:schemeClr val="tx1"/>
                </a:solidFill>
              </a:rPr>
              <a:t>Praxis</a:t>
            </a:r>
            <a:endParaRPr lang="de-DE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6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75547"/>
            <a:ext cx="7848872" cy="94919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000" b="1" dirty="0" err="1" smtClean="0">
                <a:solidFill>
                  <a:srgbClr val="FFCC00"/>
                </a:solidFill>
                <a:cs typeface="Arial" panose="020B0604020202020204" pitchFamily="34" charset="0"/>
              </a:rPr>
              <a:t>Niederlassungsmöglichkeiten</a:t>
            </a:r>
            <a:r>
              <a:rPr lang="en-US" sz="3000" b="1" dirty="0" smtClean="0">
                <a:solidFill>
                  <a:srgbClr val="FFCC00"/>
                </a:solidFill>
                <a:cs typeface="Arial" panose="020B0604020202020204" pitchFamily="34" charset="0"/>
              </a:rPr>
              <a:t>?</a:t>
            </a:r>
            <a:endParaRPr lang="de-DE" sz="3000" b="1" dirty="0">
              <a:solidFill>
                <a:srgbClr val="FFCC00"/>
              </a:solidFill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41397"/>
            <a:ext cx="9144000" cy="188001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07445"/>
            <a:ext cx="2151930" cy="672523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212160" y="6309322"/>
            <a:ext cx="1600200" cy="36512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28106" y="6147656"/>
            <a:ext cx="3291765" cy="710344"/>
          </a:xfrm>
        </p:spPr>
        <p:txBody>
          <a:bodyPr/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KOMPETENZ.PRAXIS.ZUKUNFT.</a:t>
            </a:r>
          </a:p>
        </p:txBody>
      </p:sp>
      <p:sp>
        <p:nvSpPr>
          <p:cNvPr id="9" name="Foliennummernplatzhalter 7"/>
          <p:cNvSpPr txBox="1">
            <a:spLocks/>
          </p:cNvSpPr>
          <p:nvPr/>
        </p:nvSpPr>
        <p:spPr>
          <a:xfrm>
            <a:off x="6758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3A873C-EBD3-4EE9-8EC6-636A79C78AC7}" type="slidenum">
              <a:rPr lang="de-DE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7</a:t>
            </a:fld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27504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de-DE" sz="3000" b="1" dirty="0">
                <a:solidFill>
                  <a:srgbClr val="FFCC00"/>
                </a:solidFill>
                <a:cs typeface="Arial" panose="020B0604020202020204" pitchFamily="34" charset="0"/>
              </a:rPr>
              <a:t>Wichtige Ansprechpartner*innen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24744"/>
            <a:ext cx="8568952" cy="4680520"/>
          </a:xfrm>
        </p:spPr>
        <p:txBody>
          <a:bodyPr>
            <a:normAutofit fontScale="92500" lnSpcReduction="10000"/>
          </a:bodyPr>
          <a:lstStyle/>
          <a:p>
            <a:endParaRPr lang="de-DE" dirty="0"/>
          </a:p>
          <a:p>
            <a:pPr marL="0" indent="0">
              <a:buNone/>
            </a:pPr>
            <a:r>
              <a:rPr lang="de-DE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Finanzielle Förderung ambulanter Weiterbildungsabschnitte (Anträge, Arbeitsverträge) </a:t>
            </a:r>
          </a:p>
          <a:p>
            <a:pPr marL="0" indent="0">
              <a:buNone/>
            </a:pPr>
            <a:endParaRPr lang="de-DE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de-DE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Kassenärztliche Vereinigung Sachsen-Anhalt </a:t>
            </a:r>
          </a:p>
          <a:p>
            <a:pPr marL="0" indent="0">
              <a:buNone/>
            </a:pPr>
            <a:r>
              <a:rPr lang="de-DE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Frau Claudia Hahne </a:t>
            </a:r>
          </a:p>
          <a:p>
            <a:pPr marL="0" indent="0">
              <a:buNone/>
            </a:pPr>
            <a:r>
              <a:rPr lang="de-DE" sz="2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Doctor</a:t>
            </a:r>
            <a:r>
              <a:rPr lang="de-DE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-Eisenbart-Ring 2 </a:t>
            </a:r>
          </a:p>
          <a:p>
            <a:pPr marL="0" indent="0">
              <a:buNone/>
            </a:pPr>
            <a:r>
              <a:rPr lang="de-DE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39120 Magdeburg </a:t>
            </a:r>
          </a:p>
          <a:p>
            <a:pPr marL="0" indent="0">
              <a:buNone/>
            </a:pPr>
            <a:r>
              <a:rPr lang="de-DE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Tel.: 0391 627-6447 </a:t>
            </a:r>
          </a:p>
          <a:p>
            <a:pPr marL="0" indent="0">
              <a:buNone/>
            </a:pPr>
            <a:r>
              <a:rPr lang="de-DE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Fax: 0391 627-8436 </a:t>
            </a:r>
          </a:p>
          <a:p>
            <a:pPr marL="0" indent="0">
              <a:buNone/>
            </a:pPr>
            <a:r>
              <a:rPr lang="de-DE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E-Mail: claudia.hahne@kvsa.de </a:t>
            </a:r>
          </a:p>
          <a:p>
            <a:pPr marL="0" indent="0">
              <a:buClr>
                <a:srgbClr val="FFCC00"/>
              </a:buClr>
              <a:buNone/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FFCC00"/>
              </a:buClr>
              <a:buNone/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rgbClr val="FFCC00"/>
              </a:buClr>
            </a:pPr>
            <a:endParaRPr lang="de-DE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CC00"/>
              </a:buClr>
            </a:pPr>
            <a:endParaRPr lang="de-DE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CC00"/>
              </a:buClr>
            </a:pPr>
            <a:endParaRPr lang="de-D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247113"/>
            <a:ext cx="9144000" cy="161088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4664"/>
            <a:ext cx="2160240" cy="640203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6064" y="6309320"/>
            <a:ext cx="3171800" cy="365125"/>
          </a:xfrm>
        </p:spPr>
        <p:txBody>
          <a:bodyPr/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KOMPETENZ.PRAXIS.ZUKUNFT.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758880" y="6309320"/>
            <a:ext cx="2133600" cy="365125"/>
          </a:xfrm>
        </p:spPr>
        <p:txBody>
          <a:bodyPr/>
          <a:lstStyle/>
          <a:p>
            <a:fld id="{1D3A873C-EBD3-4EE9-8EC6-636A79C78AC7}" type="slidenum">
              <a:rPr lang="de-DE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</a:t>
            </a:fld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27504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de-DE" sz="3000" b="1" dirty="0">
                <a:solidFill>
                  <a:srgbClr val="FFCC00"/>
                </a:solidFill>
                <a:cs typeface="Arial" panose="020B0604020202020204" pitchFamily="34" charset="0"/>
              </a:rPr>
              <a:t>Wichtige Ansprechpartner*innen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052736"/>
            <a:ext cx="8568952" cy="4680520"/>
          </a:xfrm>
        </p:spPr>
        <p:txBody>
          <a:bodyPr>
            <a:normAutofit/>
          </a:bodyPr>
          <a:lstStyle/>
          <a:p>
            <a:endParaRPr lang="de-DE" dirty="0"/>
          </a:p>
          <a:p>
            <a:pPr marL="0" indent="0">
              <a:buNone/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Anerkennung von Weiterbildungsabschnitten, Fragen zur Weiterbildungsordnung (KOSTA) </a:t>
            </a:r>
          </a:p>
          <a:p>
            <a:pPr marL="0" indent="0">
              <a:buNone/>
            </a:pP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Ärztekammer Sachsen-Anhalt </a:t>
            </a:r>
          </a:p>
          <a:p>
            <a:pPr marL="0" indent="0">
              <a:buNone/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Frau Janine Wäscher </a:t>
            </a:r>
          </a:p>
          <a:p>
            <a:pPr marL="0" indent="0">
              <a:buNone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Tel.: 0391 6054-7630 </a:t>
            </a:r>
          </a:p>
          <a:p>
            <a:pPr marL="0" indent="0">
              <a:buNone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Fax: 0391 6054-7000 </a:t>
            </a:r>
          </a:p>
          <a:p>
            <a:pPr marL="0" indent="0">
              <a:buNone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E-Mail: kosta@aeksa.de </a:t>
            </a:r>
          </a:p>
          <a:p>
            <a:pPr marL="0" indent="0">
              <a:buClr>
                <a:srgbClr val="FFCC00"/>
              </a:buClr>
              <a:buNone/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rgbClr val="FFCC00"/>
              </a:buClr>
            </a:pPr>
            <a:endParaRPr lang="de-DE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CC00"/>
              </a:buClr>
            </a:pPr>
            <a:endParaRPr lang="de-DE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CC00"/>
              </a:buClr>
            </a:pPr>
            <a:endParaRPr lang="de-D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247113"/>
            <a:ext cx="9144000" cy="161088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4664"/>
            <a:ext cx="2160240" cy="640203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6064" y="6309320"/>
            <a:ext cx="3171800" cy="365125"/>
          </a:xfrm>
        </p:spPr>
        <p:txBody>
          <a:bodyPr/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KOMPETENZ.PRAXIS.ZUKUNFT.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758880" y="6309320"/>
            <a:ext cx="2133600" cy="365125"/>
          </a:xfrm>
        </p:spPr>
        <p:txBody>
          <a:bodyPr/>
          <a:lstStyle/>
          <a:p>
            <a:fld id="{1D3A873C-EBD3-4EE9-8EC6-636A79C78AC7}" type="slidenum">
              <a:rPr lang="de-DE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</a:t>
            </a:fld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7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MPAS_VorlagePP_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KOMPAS_VorlagePP_1</Template>
  <TotalTime>0</TotalTime>
  <Words>569</Words>
  <Application>Microsoft Office PowerPoint</Application>
  <PresentationFormat>Bildschirmpräsentation (4:3)</PresentationFormat>
  <Paragraphs>205</Paragraphs>
  <Slides>13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Microsoft YaHei</vt:lpstr>
      <vt:lpstr>Arial</vt:lpstr>
      <vt:lpstr>Calibri</vt:lpstr>
      <vt:lpstr>Times New Roman</vt:lpstr>
      <vt:lpstr>KOMPAS_VorlagePP_1</vt:lpstr>
      <vt:lpstr>Benutzerdefiniertes Design</vt:lpstr>
      <vt:lpstr>1_Benutzerdefiniertes Design</vt:lpstr>
      <vt:lpstr>PowerPoint-Präsentation</vt:lpstr>
      <vt:lpstr>Wie sind wir organisatorisch aufgestellt?</vt:lpstr>
      <vt:lpstr>Was sind unsere Aufgaben?</vt:lpstr>
      <vt:lpstr>Was sind unsere Ziele?</vt:lpstr>
      <vt:lpstr>Wie sind wir räumlich aufgestellt?</vt:lpstr>
      <vt:lpstr>Muster Rotationsplan Facharztweiterbildung Allgemeinmedizin  </vt:lpstr>
      <vt:lpstr>Niederlassungsmöglichkeiten?</vt:lpstr>
      <vt:lpstr>Wichtige Ansprechpartner*innen </vt:lpstr>
      <vt:lpstr>Wichtige Ansprechpartner*innen </vt:lpstr>
      <vt:lpstr>Wichtige Ansprechpartner*innen </vt:lpstr>
      <vt:lpstr>Wichtige Ansprechpartner*innen </vt:lpstr>
      <vt:lpstr>Was ist jetzt zu tun?</vt:lpstr>
      <vt:lpstr> </vt:lpstr>
    </vt:vector>
  </TitlesOfParts>
  <Company>KVSA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Cathleen Irps</dc:creator>
  <cp:lastModifiedBy>Ibs, Torben</cp:lastModifiedBy>
  <cp:revision>266</cp:revision>
  <cp:lastPrinted>2020-11-12T08:02:17Z</cp:lastPrinted>
  <dcterms:created xsi:type="dcterms:W3CDTF">2018-01-05T09:44:28Z</dcterms:created>
  <dcterms:modified xsi:type="dcterms:W3CDTF">2020-11-23T11:55:31Z</dcterms:modified>
</cp:coreProperties>
</file>